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0F496F"/>
    <a:srgbClr val="1A5C83"/>
    <a:srgbClr val="298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D7FC8-8BD0-4CFF-A665-291861E53A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51796F-38AD-4C0C-9207-7A0F19B4347D}">
      <dgm:prSet/>
      <dgm:spPr/>
      <dgm:t>
        <a:bodyPr/>
        <a:lstStyle/>
        <a:p>
          <a:pPr rtl="0"/>
          <a:r>
            <a:rPr lang="ru-RU" dirty="0" smtClean="0"/>
            <a:t>Одна из важнейших особенностей спортивного маркетинга еще и в том, что он должен учитывать многие особенности того вида спорта, где задействуются маркетинговые инструменты. Черты различных видов спорта профессионал должен знать и оперировать ими для получения максимально эффективного результата.</a:t>
          </a:r>
          <a:endParaRPr lang="ru-RU" dirty="0"/>
        </a:p>
      </dgm:t>
    </dgm:pt>
    <dgm:pt modelId="{930928C7-4BA8-483B-AC32-96E82ED6C6A6}" type="parTrans" cxnId="{886F773A-1480-40E3-AD42-F3D82834B24E}">
      <dgm:prSet/>
      <dgm:spPr/>
      <dgm:t>
        <a:bodyPr/>
        <a:lstStyle/>
        <a:p>
          <a:endParaRPr lang="ru-RU"/>
        </a:p>
      </dgm:t>
    </dgm:pt>
    <dgm:pt modelId="{ADE4E359-BBD8-4B63-AEDE-939288BB2F4A}" type="sibTrans" cxnId="{886F773A-1480-40E3-AD42-F3D82834B24E}">
      <dgm:prSet/>
      <dgm:spPr/>
      <dgm:t>
        <a:bodyPr/>
        <a:lstStyle/>
        <a:p>
          <a:endParaRPr lang="ru-RU"/>
        </a:p>
      </dgm:t>
    </dgm:pt>
    <dgm:pt modelId="{F37EFF21-BCE0-42D8-B8FC-0FEAECBE2DCD}" type="pres">
      <dgm:prSet presAssocID="{7B4D7FC8-8BD0-4CFF-A665-291861E53A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BFB81-BCCB-4891-B49F-A01E3A47E139}" type="pres">
      <dgm:prSet presAssocID="{E151796F-38AD-4C0C-9207-7A0F19B434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FCD0A-066E-4B96-A30D-55CC84AE3BDE}" type="presOf" srcId="{E151796F-38AD-4C0C-9207-7A0F19B4347D}" destId="{A6CBFB81-BCCB-4891-B49F-A01E3A47E139}" srcOrd="0" destOrd="0" presId="urn:microsoft.com/office/officeart/2005/8/layout/vList2"/>
    <dgm:cxn modelId="{57AD610D-998E-42BD-A0C8-FAC15EDD4497}" type="presOf" srcId="{7B4D7FC8-8BD0-4CFF-A665-291861E53A94}" destId="{F37EFF21-BCE0-42D8-B8FC-0FEAECBE2DCD}" srcOrd="0" destOrd="0" presId="urn:microsoft.com/office/officeart/2005/8/layout/vList2"/>
    <dgm:cxn modelId="{886F773A-1480-40E3-AD42-F3D82834B24E}" srcId="{7B4D7FC8-8BD0-4CFF-A665-291861E53A94}" destId="{E151796F-38AD-4C0C-9207-7A0F19B4347D}" srcOrd="0" destOrd="0" parTransId="{930928C7-4BA8-483B-AC32-96E82ED6C6A6}" sibTransId="{ADE4E359-BBD8-4B63-AEDE-939288BB2F4A}"/>
    <dgm:cxn modelId="{A06524BE-4636-453A-80F1-46E2107F4BDF}" type="presParOf" srcId="{F37EFF21-BCE0-42D8-B8FC-0FEAECBE2DCD}" destId="{A6CBFB81-BCCB-4891-B49F-A01E3A47E1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BFB81-BCCB-4891-B49F-A01E3A47E139}">
      <dsp:nvSpPr>
        <dsp:cNvPr id="0" name=""/>
        <dsp:cNvSpPr/>
      </dsp:nvSpPr>
      <dsp:spPr>
        <a:xfrm>
          <a:off x="0" y="372459"/>
          <a:ext cx="3355450" cy="2948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Одна из важнейших особенностей спортивного маркетинга еще и в том, что он должен учитывать многие особенности того вида спорта, где задействуются маркетинговые инструменты. Черты различных видов спорта профессионал должен знать и оперировать ими для получения максимально эффективного результата.</a:t>
          </a:r>
          <a:endParaRPr lang="ru-RU" sz="1500" kern="1200" dirty="0"/>
        </a:p>
      </dsp:txBody>
      <dsp:txXfrm>
        <a:off x="143929" y="516388"/>
        <a:ext cx="3067592" cy="2660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2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3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9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7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03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1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4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49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3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9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4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1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4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5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7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8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4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3C27B2-A649-4433-BB0E-10F5244999C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7E6FEA-567C-48C3-8980-3048141AD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79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grafmsh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eznebes.ru/reklamnaya-kontseptsiya/7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adindex.ru/specprojects/sports_ru/analytics/169060.p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3938"/>
            <a:ext cx="12192000" cy="6198042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solidFill>
                  <a:srgbClr val="215968"/>
                </a:solidFill>
              </a:rPr>
              <a:t> </a:t>
            </a:r>
            <a:r>
              <a:rPr lang="ru-RU" altLang="ru-RU" sz="2800" dirty="0" smtClean="0">
                <a:solidFill>
                  <a:srgbClr val="215968"/>
                </a:solidFill>
              </a:rPr>
              <a:t>        </a:t>
            </a:r>
            <a:r>
              <a:rPr lang="ru-RU" sz="2800" b="1" dirty="0">
                <a:hlinkClick r:id="rId2"/>
              </a:rPr>
              <a:t>БЮДЖЕТНОЕ ОБЩЕОБРАЗОВАТЕЛЬНОЕ УЧРЕЖДЕНИЕ ХМАО-ЮГРЫ «ЮГОРСКИЙ ФИЗИКО-МАТЕМАТИЧЕСКИЙ ЛИЦЕЙ-ИНТЕРНАТ»</a:t>
            </a:r>
            <a:r>
              <a:rPr lang="ru-RU" altLang="ru-RU" sz="2400" dirty="0" smtClean="0">
                <a:solidFill>
                  <a:srgbClr val="215968"/>
                </a:solidFill>
              </a:rPr>
              <a:t/>
            </a:r>
            <a:br>
              <a:rPr lang="ru-RU" altLang="ru-RU" sz="2400" dirty="0" smtClean="0">
                <a:solidFill>
                  <a:srgbClr val="215968"/>
                </a:solidFill>
              </a:rPr>
            </a:br>
            <a:r>
              <a:rPr lang="ru-RU" altLang="ru-RU" sz="2400" dirty="0" smtClean="0">
                <a:solidFill>
                  <a:srgbClr val="215968"/>
                </a:solidFill>
              </a:rPr>
              <a:t/>
            </a:r>
            <a:br>
              <a:rPr lang="ru-RU" altLang="ru-RU" sz="2400" dirty="0" smtClean="0">
                <a:solidFill>
                  <a:srgbClr val="215968"/>
                </a:solidFill>
              </a:rPr>
            </a:br>
            <a:r>
              <a:rPr lang="ru-RU" altLang="ru-RU" sz="2400" dirty="0" smtClean="0">
                <a:solidFill>
                  <a:srgbClr val="215968"/>
                </a:solidFill>
              </a:rPr>
              <a:t/>
            </a:r>
            <a:br>
              <a:rPr lang="ru-RU" altLang="ru-RU" sz="2400" dirty="0" smtClean="0">
                <a:solidFill>
                  <a:srgbClr val="215968"/>
                </a:solidFill>
              </a:rPr>
            </a:b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</a:rPr>
              <a:t>Менеджмент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</a:rPr>
              <a:t>и маркетинг в </a:t>
            </a: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</a:rPr>
              <a:t>спорте</a:t>
            </a:r>
            <a:r>
              <a:rPr lang="ru-RU" altLang="ru-RU" sz="2400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altLang="ru-RU" sz="24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altLang="ru-RU" sz="2400" b="1" dirty="0">
                <a:solidFill>
                  <a:srgbClr val="215968"/>
                </a:solidFill>
              </a:rPr>
              <a:t>              </a:t>
            </a:r>
            <a:r>
              <a:rPr lang="ru-RU" altLang="ru-RU" sz="2400" b="1" dirty="0" smtClean="0">
                <a:solidFill>
                  <a:srgbClr val="215968"/>
                </a:solidFill>
              </a:rPr>
              <a:t/>
            </a:r>
            <a:br>
              <a:rPr lang="ru-RU" altLang="ru-RU" sz="2400" b="1" dirty="0" smtClean="0">
                <a:solidFill>
                  <a:srgbClr val="215968"/>
                </a:solidFill>
              </a:rPr>
            </a:br>
            <a:r>
              <a:rPr lang="ru-RU" altLang="ru-RU" sz="2400" b="1" dirty="0" smtClean="0">
                <a:solidFill>
                  <a:srgbClr val="215968"/>
                </a:solidFill>
              </a:rPr>
              <a:t>                                 </a:t>
            </a:r>
            <a:r>
              <a:rPr lang="ru-RU" altLang="ru-RU" sz="2400" b="1" dirty="0">
                <a:solidFill>
                  <a:srgbClr val="215968"/>
                </a:solidFill>
              </a:rPr>
              <a:t/>
            </a:r>
            <a:br>
              <a:rPr lang="ru-RU" altLang="ru-RU" sz="2400" b="1" dirty="0">
                <a:solidFill>
                  <a:srgbClr val="215968"/>
                </a:solidFill>
              </a:rPr>
            </a:br>
            <a:r>
              <a:rPr lang="ru-RU" altLang="ru-RU" sz="2400" b="1" dirty="0">
                <a:solidFill>
                  <a:srgbClr val="215968"/>
                </a:solidFill>
              </a:rPr>
              <a:t>                             </a:t>
            </a:r>
            <a:r>
              <a:rPr lang="ru-RU" altLang="ru-RU" sz="2400" b="1" dirty="0" smtClean="0">
                <a:solidFill>
                  <a:srgbClr val="215968"/>
                </a:solidFill>
              </a:rPr>
              <a:t>                          </a:t>
            </a:r>
            <a:r>
              <a:rPr lang="ru-RU" altLang="ru-RU" sz="2000" dirty="0" smtClean="0">
                <a:solidFill>
                  <a:srgbClr val="215968"/>
                </a:solidFill>
              </a:rPr>
              <a:t>Автор</a:t>
            </a:r>
            <a:r>
              <a:rPr lang="ru-RU" altLang="ru-RU" sz="2000" dirty="0">
                <a:solidFill>
                  <a:srgbClr val="215968"/>
                </a:solidFill>
              </a:rPr>
              <a:t>: Баркалов </a:t>
            </a:r>
            <a:r>
              <a:rPr lang="ru-RU" altLang="ru-RU" sz="2000" dirty="0" err="1" smtClean="0">
                <a:solidFill>
                  <a:srgbClr val="215968"/>
                </a:solidFill>
              </a:rPr>
              <a:t>иван</a:t>
            </a:r>
            <a:r>
              <a:rPr lang="ru-RU" altLang="ru-RU" sz="2000" dirty="0" smtClean="0">
                <a:solidFill>
                  <a:srgbClr val="215968"/>
                </a:solidFill>
              </a:rPr>
              <a:t>                                                              </a:t>
            </a:r>
            <a:r>
              <a:rPr lang="ru-RU" altLang="ru-RU" sz="2000" dirty="0">
                <a:solidFill>
                  <a:srgbClr val="215968"/>
                </a:solidFill>
              </a:rPr>
              <a:t/>
            </a:r>
            <a:br>
              <a:rPr lang="ru-RU" altLang="ru-RU" sz="2000" dirty="0">
                <a:solidFill>
                  <a:srgbClr val="215968"/>
                </a:solidFill>
              </a:rPr>
            </a:br>
            <a:r>
              <a:rPr lang="ru-RU" altLang="ru-RU" sz="2000" dirty="0">
                <a:solidFill>
                  <a:srgbClr val="215968"/>
                </a:solidFill>
              </a:rPr>
              <a:t>                                                         </a:t>
            </a:r>
            <a:r>
              <a:rPr lang="ru-RU" altLang="ru-RU" sz="2000" dirty="0" smtClean="0">
                <a:solidFill>
                  <a:srgbClr val="215968"/>
                </a:solidFill>
              </a:rPr>
              <a:t>           учащийся </a:t>
            </a:r>
            <a:r>
              <a:rPr lang="en-US" altLang="ru-RU" sz="2000" dirty="0" smtClean="0">
                <a:solidFill>
                  <a:srgbClr val="215968"/>
                </a:solidFill>
              </a:rPr>
              <a:t>10</a:t>
            </a:r>
            <a:r>
              <a:rPr lang="ru-RU" altLang="ru-RU" sz="2000" dirty="0" smtClean="0">
                <a:solidFill>
                  <a:srgbClr val="215968"/>
                </a:solidFill>
              </a:rPr>
              <a:t>в класса </a:t>
            </a:r>
            <a:r>
              <a:rPr lang="ru-RU" altLang="ru-RU" sz="2000" dirty="0" err="1" smtClean="0">
                <a:solidFill>
                  <a:srgbClr val="215968"/>
                </a:solidFill>
              </a:rPr>
              <a:t>боу</a:t>
            </a:r>
            <a:r>
              <a:rPr lang="ru-RU" altLang="ru-RU" sz="2000" dirty="0" smtClean="0">
                <a:solidFill>
                  <a:srgbClr val="215968"/>
                </a:solidFill>
              </a:rPr>
              <a:t> </a:t>
            </a:r>
            <a:r>
              <a:rPr lang="ru-RU" sz="2000" dirty="0" smtClean="0">
                <a:solidFill>
                  <a:srgbClr val="215968"/>
                </a:solidFill>
              </a:rPr>
              <a:t>«</a:t>
            </a:r>
            <a:r>
              <a:rPr lang="ru-RU" altLang="ru-RU" sz="2000" dirty="0" err="1" smtClean="0">
                <a:solidFill>
                  <a:srgbClr val="215968"/>
                </a:solidFill>
              </a:rPr>
              <a:t>юфмл</a:t>
            </a:r>
            <a:r>
              <a:rPr lang="ru-RU" sz="2000" dirty="0" smtClean="0">
                <a:solidFill>
                  <a:srgbClr val="215968"/>
                </a:solidFill>
              </a:rPr>
              <a:t>»</a:t>
            </a:r>
            <a:r>
              <a:rPr lang="ru-RU" altLang="ru-RU" sz="2000" dirty="0" smtClean="0">
                <a:solidFill>
                  <a:srgbClr val="215968"/>
                </a:solidFill>
              </a:rPr>
              <a:t/>
            </a:r>
            <a:br>
              <a:rPr lang="ru-RU" altLang="ru-RU" sz="2000" dirty="0" smtClean="0">
                <a:solidFill>
                  <a:srgbClr val="215968"/>
                </a:solidFill>
              </a:rPr>
            </a:br>
            <a:r>
              <a:rPr lang="ru-RU" altLang="ru-RU" sz="2000" dirty="0" smtClean="0">
                <a:solidFill>
                  <a:srgbClr val="215968"/>
                </a:solidFill>
              </a:rPr>
              <a:t>                                                                       </a:t>
            </a:r>
            <a:r>
              <a:rPr lang="ru-RU" sz="2000" dirty="0" smtClean="0">
                <a:solidFill>
                  <a:srgbClr val="215968"/>
                </a:solidFill>
              </a:rPr>
              <a:t>Учитель</a:t>
            </a:r>
            <a:r>
              <a:rPr lang="en-US" sz="2000" dirty="0" smtClean="0">
                <a:solidFill>
                  <a:srgbClr val="215968"/>
                </a:solidFill>
              </a:rPr>
              <a:t>:</a:t>
            </a:r>
            <a:r>
              <a:rPr lang="ru-RU" sz="2000" dirty="0" smtClean="0">
                <a:solidFill>
                  <a:srgbClr val="215968"/>
                </a:solidFill>
              </a:rPr>
              <a:t> Мохов </a:t>
            </a:r>
            <a:r>
              <a:rPr lang="ru-RU" sz="2000" dirty="0" err="1" smtClean="0">
                <a:solidFill>
                  <a:srgbClr val="215968"/>
                </a:solidFill>
              </a:rPr>
              <a:t>сергей</a:t>
            </a:r>
            <a:r>
              <a:rPr lang="ru-RU" sz="2000" dirty="0" smtClean="0">
                <a:solidFill>
                  <a:srgbClr val="215968"/>
                </a:solidFill>
              </a:rPr>
              <a:t> </a:t>
            </a:r>
            <a:r>
              <a:rPr lang="ru-RU" sz="2000" dirty="0" err="1" smtClean="0">
                <a:solidFill>
                  <a:srgbClr val="215968"/>
                </a:solidFill>
              </a:rPr>
              <a:t>алексеевич</a:t>
            </a:r>
            <a:r>
              <a:rPr lang="ru-RU" sz="2000" dirty="0">
                <a:solidFill>
                  <a:srgbClr val="215968"/>
                </a:solidFill>
              </a:rPr>
              <a:t/>
            </a:r>
            <a:br>
              <a:rPr lang="ru-RU" sz="2000" dirty="0">
                <a:solidFill>
                  <a:srgbClr val="215968"/>
                </a:solidFill>
              </a:rPr>
            </a:br>
            <a:r>
              <a:rPr lang="ru-RU" altLang="ru-RU" sz="2000" dirty="0">
                <a:solidFill>
                  <a:srgbClr val="215968"/>
                </a:solidFill>
              </a:rPr>
              <a:t/>
            </a:r>
            <a:br>
              <a:rPr lang="ru-RU" altLang="ru-RU" sz="2000" dirty="0">
                <a:solidFill>
                  <a:srgbClr val="215968"/>
                </a:solidFill>
              </a:rPr>
            </a:br>
            <a:r>
              <a:rPr lang="ru-RU" altLang="ru-RU" sz="2400" dirty="0">
                <a:solidFill>
                  <a:srgbClr val="215968"/>
                </a:solidFill>
              </a:rPr>
              <a:t>                                           </a:t>
            </a:r>
            <a:br>
              <a:rPr lang="ru-RU" altLang="ru-RU" sz="2400" dirty="0">
                <a:solidFill>
                  <a:srgbClr val="215968"/>
                </a:solidFill>
              </a:rPr>
            </a:br>
            <a:r>
              <a:rPr lang="ru-RU" altLang="ru-RU" sz="2400" b="1" dirty="0">
                <a:solidFill>
                  <a:srgbClr val="215968"/>
                </a:solidFill>
              </a:rPr>
              <a:t/>
            </a:r>
            <a:br>
              <a:rPr lang="ru-RU" altLang="ru-RU" sz="2400" b="1" dirty="0">
                <a:solidFill>
                  <a:srgbClr val="215968"/>
                </a:solidFill>
              </a:rPr>
            </a:br>
            <a:r>
              <a:rPr lang="ru-RU" altLang="ru-RU" sz="2400" b="1" dirty="0">
                <a:solidFill>
                  <a:srgbClr val="215968"/>
                </a:solidFill>
              </a:rPr>
              <a:t/>
            </a:r>
            <a:br>
              <a:rPr lang="ru-RU" altLang="ru-RU" sz="2400" b="1" dirty="0">
                <a:solidFill>
                  <a:srgbClr val="215968"/>
                </a:solidFill>
              </a:rPr>
            </a:br>
            <a:r>
              <a:rPr lang="ru-RU" altLang="ru-RU" sz="2400" b="1" dirty="0">
                <a:solidFill>
                  <a:srgbClr val="215968"/>
                </a:solidFill>
              </a:rPr>
              <a:t>    </a:t>
            </a:r>
            <a:r>
              <a:rPr lang="ru-RU" altLang="ru-RU" sz="2400" b="1" smtClean="0">
                <a:solidFill>
                  <a:srgbClr val="215968"/>
                </a:solidFill>
              </a:rPr>
              <a:t>ханты-мансийск</a:t>
            </a:r>
            <a:r>
              <a:rPr lang="ru-RU" altLang="ru-RU" sz="2400" b="1" smtClean="0">
                <a:solidFill>
                  <a:srgbClr val="215968"/>
                </a:solidFill>
              </a:rPr>
              <a:t> </a:t>
            </a:r>
            <a:r>
              <a:rPr lang="en-US" altLang="ru-RU" sz="2400" b="1" dirty="0" smtClean="0">
                <a:solidFill>
                  <a:srgbClr val="215968"/>
                </a:solidFill>
              </a:rPr>
              <a:t>202</a:t>
            </a:r>
            <a:r>
              <a:rPr lang="ru-RU" altLang="ru-RU" sz="2400" b="1" dirty="0" smtClean="0">
                <a:solidFill>
                  <a:srgbClr val="215968"/>
                </a:solidFill>
              </a:rPr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8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673" y="5075728"/>
            <a:ext cx="8534400" cy="1507067"/>
          </a:xfrm>
        </p:spPr>
        <p:txBody>
          <a:bodyPr/>
          <a:lstStyle/>
          <a:p>
            <a:r>
              <a:rPr lang="ru-RU" b="1" dirty="0" smtClean="0"/>
              <a:t>виды </a:t>
            </a:r>
            <a:r>
              <a:rPr lang="ru-RU" b="1" dirty="0"/>
              <a:t>спортивного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501" y="280285"/>
            <a:ext cx="11881499" cy="143719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Рекламная концепция для хоккейного клуба «Салават </a:t>
            </a:r>
            <a:r>
              <a:rPr lang="ru-RU" b="1" dirty="0" err="1"/>
              <a:t>Юлаев</a:t>
            </a:r>
            <a:r>
              <a:rPr lang="ru-RU" b="1" dirty="0"/>
              <a:t>» на сезон 2017-2018 от креативного агентства </a:t>
            </a:r>
            <a:r>
              <a:rPr lang="ru-RU" b="1" dirty="0" err="1"/>
              <a:t>BezNebes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673" y="1447138"/>
            <a:ext cx="110205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F496F"/>
                </a:solidFill>
                <a:latin typeface="Roboto"/>
              </a:rPr>
              <a:t>Перед агентством </a:t>
            </a:r>
            <a:r>
              <a:rPr lang="ru-RU" dirty="0">
                <a:solidFill>
                  <a:srgbClr val="0F496F"/>
                </a:solidFill>
                <a:latin typeface="Roboto"/>
                <a:hlinkClick r:id="rId2"/>
              </a:rPr>
              <a:t>стояла задача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 по разработке и реализации коммуникационной стратегии на сезон 2017-2018, оформлению матчей на «Уфа-Арене», созданию </a:t>
            </a:r>
            <a:r>
              <a:rPr lang="ru-RU" dirty="0" err="1">
                <a:solidFill>
                  <a:srgbClr val="0F496F"/>
                </a:solidFill>
                <a:latin typeface="Roboto"/>
              </a:rPr>
              <a:t>имиджевого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 видео и разработке логотипа для клуба на плей-офф-период.</a:t>
            </a:r>
          </a:p>
          <a:p>
            <a:pPr fontAlgn="base"/>
            <a:r>
              <a:rPr lang="ru-RU" dirty="0">
                <a:solidFill>
                  <a:srgbClr val="0F496F"/>
                </a:solidFill>
                <a:latin typeface="Roboto"/>
              </a:rPr>
              <a:t>Основным элементом кампании стал зелёный цвет. Здесь, если так можно выразиться, все звезды сошлись — дело в том, что у команды зелёная форма, зелёный цвет — один из символов региона, плюс большинство людей положительно воспринимают этот цвет.</a:t>
            </a:r>
          </a:p>
          <a:p>
            <a:pPr fontAlgn="base"/>
            <a:r>
              <a:rPr lang="ru-RU" dirty="0">
                <a:solidFill>
                  <a:srgbClr val="0F496F"/>
                </a:solidFill>
                <a:latin typeface="Roboto"/>
              </a:rPr>
              <a:t>Сама команда популярна в родном для себя регионе, поэтому было решено дать болельщикам почувствовать себя причастными к родной команде. Для этого поклонникам команды предложили выкладывать свои фото в одежде зелёного цвета, украшая себя символикой клуба. По итогам еженедельного голосования авторов самых удачных концепций награждали призами. Кроме того, людей в зелёном показывали на большом экране во время матчей.</a:t>
            </a:r>
            <a:endParaRPr lang="ru-RU" b="0" i="0" dirty="0">
              <a:solidFill>
                <a:srgbClr val="0F496F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1576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550" y="5139339"/>
            <a:ext cx="8534400" cy="1507067"/>
          </a:xfrm>
        </p:spPr>
        <p:txBody>
          <a:bodyPr/>
          <a:lstStyle/>
          <a:p>
            <a:r>
              <a:rPr lang="ru-RU" dirty="0"/>
              <a:t>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85" y="71562"/>
            <a:ext cx="11560796" cy="3140176"/>
          </a:xfrm>
        </p:spPr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ru-RU" dirty="0" smtClean="0">
                <a:solidFill>
                  <a:srgbClr val="0F496F"/>
                </a:solidFill>
              </a:rPr>
              <a:t>Повысили </a:t>
            </a:r>
            <a:r>
              <a:rPr lang="ru-RU" dirty="0">
                <a:solidFill>
                  <a:srgbClr val="0F496F"/>
                </a:solidFill>
              </a:rPr>
              <a:t>узнаваемость команды.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>
                <a:solidFill>
                  <a:srgbClr val="0F496F"/>
                </a:solidFill>
              </a:rPr>
              <a:t>Привлекли </a:t>
            </a:r>
            <a:r>
              <a:rPr lang="ru-RU" dirty="0">
                <a:solidFill>
                  <a:srgbClr val="0F496F"/>
                </a:solidFill>
              </a:rPr>
              <a:t>новых болельщиков (к слову, возраст поклонников — от 15 до 90 лет).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dirty="0" smtClean="0">
                <a:solidFill>
                  <a:srgbClr val="0F496F"/>
                </a:solidFill>
              </a:rPr>
              <a:t>Увеличили </a:t>
            </a:r>
            <a:r>
              <a:rPr lang="ru-RU" dirty="0">
                <a:solidFill>
                  <a:srgbClr val="0F496F"/>
                </a:solidFill>
              </a:rPr>
              <a:t>продажи </a:t>
            </a:r>
            <a:r>
              <a:rPr lang="ru-RU" dirty="0" err="1">
                <a:solidFill>
                  <a:srgbClr val="0F496F"/>
                </a:solidFill>
              </a:rPr>
              <a:t>мерча</a:t>
            </a:r>
            <a:r>
              <a:rPr lang="ru-RU" dirty="0">
                <a:solidFill>
                  <a:srgbClr val="0F496F"/>
                </a:solidFill>
              </a:rPr>
              <a:t> на 15% по сравнению с показателями предыдущего года.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34" y="2325044"/>
            <a:ext cx="6310906" cy="394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7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75" y="5250658"/>
            <a:ext cx="8534400" cy="1507067"/>
          </a:xfrm>
        </p:spPr>
        <p:txBody>
          <a:bodyPr/>
          <a:lstStyle/>
          <a:p>
            <a:r>
              <a:rPr lang="ru-RU" b="1" dirty="0" smtClean="0"/>
              <a:t>виды </a:t>
            </a:r>
            <a:r>
              <a:rPr lang="ru-RU" b="1" dirty="0"/>
              <a:t>маркетинга в спорте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231" y="0"/>
            <a:ext cx="7139871" cy="146105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Turkish </a:t>
            </a:r>
            <a:r>
              <a:rPr lang="en-US" b="1" dirty="0" smtClean="0"/>
              <a:t>Airlines</a:t>
            </a:r>
            <a:r>
              <a:rPr lang="ru-RU" b="1" dirty="0" smtClean="0"/>
              <a:t> и главные лица спорта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1231" y="1093698"/>
            <a:ext cx="117277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rgbClr val="0F496F"/>
                </a:solidFill>
                <a:latin typeface="Roboto"/>
              </a:rPr>
              <a:t>Турецкая авиакомпания является спонсором и партнёром таких футбольных клубов, как «Барселона» и «Манчестер Юнайтед», а также баскетбольной Евролиги. Понятно, что компания не просто так поддерживает спортивные компании — она получает за это внимание болельщиков различных спортивных клубов, часть которых становятся клиентами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Turkish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Airlines</a:t>
            </a:r>
            <a:r>
              <a:rPr lang="ru-RU" sz="2400" dirty="0" smtClean="0">
                <a:solidFill>
                  <a:srgbClr val="0F496F"/>
                </a:solidFill>
                <a:latin typeface="Roboto"/>
              </a:rPr>
              <a:t>.</a:t>
            </a:r>
            <a:br>
              <a:rPr lang="ru-RU" sz="2400" dirty="0" smtClean="0">
                <a:solidFill>
                  <a:srgbClr val="0F496F"/>
                </a:solidFill>
                <a:latin typeface="Roboto"/>
              </a:rPr>
            </a:br>
            <a:endParaRPr lang="ru-RU" sz="2400" dirty="0">
              <a:solidFill>
                <a:srgbClr val="0F496F"/>
              </a:solidFill>
              <a:latin typeface="Roboto"/>
            </a:endParaRPr>
          </a:p>
          <a:p>
            <a:pPr fontAlgn="base"/>
            <a:r>
              <a:rPr lang="ru-RU" sz="2400" dirty="0">
                <a:solidFill>
                  <a:srgbClr val="0F496F"/>
                </a:solidFill>
                <a:latin typeface="Roboto"/>
              </a:rPr>
              <a:t>В 2015 году компания подписала контракты с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Коби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Брайантом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и Лионелем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Месси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, сделав их героями своего нового видеоролика. Суть ролика не так и важна сейчас, главное — он получил миллионы просмотров.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Месси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, кроме всего прочего, стал «бренд-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амбассадором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» компании. Вне всяких сомнений,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Turkish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Airlines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получила немало новых клиентов из огромной армии фанатов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Месси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 и </a:t>
            </a:r>
            <a:r>
              <a:rPr lang="ru-RU" sz="2400" dirty="0" err="1">
                <a:solidFill>
                  <a:srgbClr val="0F496F"/>
                </a:solidFill>
                <a:latin typeface="Roboto"/>
              </a:rPr>
              <a:t>Брайанта</a:t>
            </a:r>
            <a:r>
              <a:rPr lang="ru-RU" sz="2400" dirty="0">
                <a:solidFill>
                  <a:srgbClr val="0F496F"/>
                </a:solidFill>
                <a:latin typeface="Roboto"/>
              </a:rPr>
              <a:t>.</a:t>
            </a:r>
            <a:endParaRPr lang="ru-RU" sz="2400" b="0" i="0" dirty="0">
              <a:solidFill>
                <a:srgbClr val="0F496F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03585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474" y="168965"/>
            <a:ext cx="5456208" cy="361473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50" y="2671638"/>
            <a:ext cx="5720596" cy="380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86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571" y="551503"/>
            <a:ext cx="10725910" cy="387626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Samsung и чемпионат Европы по футболу 2016 года.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6362" y="1094923"/>
            <a:ext cx="114790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F496F"/>
                </a:solidFill>
                <a:latin typeface="Roboto"/>
              </a:rPr>
              <a:t>Во время проведения чемпионата Европы по футболу 2016 корпорация Samsung </a:t>
            </a:r>
            <a:r>
              <a:rPr lang="ru-RU" dirty="0">
                <a:solidFill>
                  <a:srgbClr val="0F496F"/>
                </a:solidFill>
                <a:latin typeface="Roboto"/>
                <a:hlinkClick r:id="rId2"/>
              </a:rPr>
              <a:t>была партнёром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 большой серии материалов сайта Sports.ru. При поддержке компании публиковались материалы о главных событиях турнира в течение месяца.</a:t>
            </a:r>
          </a:p>
          <a:p>
            <a:pPr fontAlgn="base"/>
            <a:r>
              <a:rPr lang="ru-RU" dirty="0">
                <a:solidFill>
                  <a:srgbClr val="0F496F"/>
                </a:solidFill>
                <a:latin typeface="Roboto"/>
              </a:rPr>
              <a:t>Контент спецпроекта был прочитан более 1 млн раз, читатели оставили более 5000 комментариев. Анонсирование проекта охватило около 3 млн пользователей, а в конкурсах Samsung приняли участие 1500 человек. В итоге о лучшем на тот момент смартфоне компании — Samsung </a:t>
            </a:r>
            <a:r>
              <a:rPr lang="ru-RU" dirty="0" err="1">
                <a:solidFill>
                  <a:srgbClr val="0F496F"/>
                </a:solidFill>
                <a:latin typeface="Roboto"/>
              </a:rPr>
              <a:t>Galaxy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 S7 </a:t>
            </a:r>
            <a:r>
              <a:rPr lang="ru-RU" dirty="0" err="1">
                <a:solidFill>
                  <a:srgbClr val="0F496F"/>
                </a:solidFill>
                <a:latin typeface="Roboto"/>
              </a:rPr>
              <a:t>Edge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 — узнали миллионы человек.</a:t>
            </a:r>
            <a:endParaRPr lang="ru-RU" b="0" i="0" dirty="0">
              <a:solidFill>
                <a:srgbClr val="0F496F"/>
              </a:solidFill>
              <a:effectLst/>
              <a:latin typeface="Roboto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962" y="3282042"/>
            <a:ext cx="6001911" cy="337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1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329" y="5350933"/>
            <a:ext cx="8534400" cy="1507067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489" y="405517"/>
            <a:ext cx="10670651" cy="520810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Итак, в данной работе я рассмотрел темы, касающиеся менеджмента и маркетинга. Я выяснил историю возникновения, зарождения и развития спортивных менеджмента и маркетинга в мире и в России, выявил основные тенденции и привел примеры.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На сегодняшний день спортивный менеджмент и маркетинг становятся все более и более популярными в нашей стране, открывают новые сферы для вложения денег, новые рынки сбыта, новые рекламные возможности. Поэтому крайне необходимо подготовить грамотные кадры для управления этими сложными экономическими процессами, а также - достаточное количество литературы и учебных пособий, на основе которых молодые специалисты смогут постигать такую интересную и необычную отрасль экономики, как спортивные менеджмент и маркетинг. </a:t>
            </a:r>
            <a:r>
              <a:rPr lang="ru-RU" sz="2200" smtClean="0"/>
              <a:t>А также </a:t>
            </a:r>
            <a:r>
              <a:rPr lang="ru-RU" sz="2200" dirty="0"/>
              <a:t>рассмотрели основные задачи спортивного менеджера, всевозможные способы для привлечения зрителя-болельщика-потребителя, а также возможного инвестора, то есть пути получения прибыли.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Таким образом, и цель и задача моего проекта выполнены: тема менеджмента и маркетинга спорта раскрыта мной в рамках данного проекта, но совершенно естественно, что в реальности она намного обширнее и интереснее, и, к сожалению, ограниченность по времени не дает осветить ее целиком.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7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258" y="2507456"/>
            <a:ext cx="9072039" cy="1507067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81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11" y="6286501"/>
            <a:ext cx="11704150" cy="4923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Спорт </a:t>
            </a:r>
            <a:r>
              <a:rPr lang="ru-RU" dirty="0"/>
              <a:t>играет важную роль в жизни. </a:t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77" y="334108"/>
            <a:ext cx="9530861" cy="4114800"/>
          </a:xfrm>
        </p:spPr>
        <p:txBody>
          <a:bodyPr>
            <a:noAutofit/>
          </a:bodyPr>
          <a:lstStyle/>
          <a:p>
            <a:r>
              <a:rPr lang="ru-RU" sz="2400" b="1" dirty="0"/>
              <a:t>Спорт</a:t>
            </a:r>
            <a:r>
              <a:rPr lang="ru-RU" sz="2400" dirty="0"/>
              <a:t> - это не только занятие физическими упражнениями для укрепления здоровья и состояния организма</a:t>
            </a:r>
            <a:r>
              <a:rPr lang="ru-RU" sz="2400" b="1" dirty="0"/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Но</a:t>
            </a:r>
            <a:r>
              <a:rPr lang="ru-RU" sz="2400" b="1" dirty="0"/>
              <a:t> </a:t>
            </a:r>
            <a:r>
              <a:rPr lang="ru-RU" sz="2400" dirty="0"/>
              <a:t>и также отрасль, можно развиваться в различных сферах спортивной деятельности. В настоящие время спорт стал отличным способом для вложения денег и получения больших капиталов. Особое место среди отраслевых функций спортивного менеджмента занимает маркетинг, призванный обеспечить адаптацию спортивных и физкультурных организаций к требованиям рынка.</a:t>
            </a:r>
          </a:p>
        </p:txBody>
      </p:sp>
    </p:spTree>
    <p:extLst>
      <p:ext uri="{BB962C8B-B14F-4D97-AF65-F5344CB8AC3E}">
        <p14:creationId xmlns:p14="http://schemas.microsoft.com/office/powerpoint/2010/main" val="360955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160" y="5067777"/>
            <a:ext cx="8534400" cy="1507067"/>
          </a:xfrm>
        </p:spPr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160" y="267177"/>
            <a:ext cx="8714765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/>
              <a:t>Актуальность</a:t>
            </a:r>
            <a:r>
              <a:rPr lang="ru-RU" sz="2200" dirty="0"/>
              <a:t> данной </a:t>
            </a:r>
            <a:r>
              <a:rPr lang="ru-RU" sz="2200" b="1" dirty="0"/>
              <a:t>темы</a:t>
            </a:r>
            <a:r>
              <a:rPr lang="ru-RU" sz="2200" dirty="0"/>
              <a:t> заключается в том, что в современном мире потребность в спорте значительно возросло среди населения и увеличилось эффективность маркетинговой деятельности, которые работают в спортивной индустрии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Объект </a:t>
            </a:r>
            <a:r>
              <a:rPr lang="ru-RU" sz="2200" b="1" dirty="0"/>
              <a:t>исследования – </a:t>
            </a:r>
            <a:r>
              <a:rPr lang="ru-RU" sz="2200" dirty="0"/>
              <a:t>маркетинг и менеджмент в спорте </a:t>
            </a:r>
          </a:p>
          <a:p>
            <a:pPr marL="0" indent="0">
              <a:buNone/>
            </a:pPr>
            <a:r>
              <a:rPr lang="ru-RU" sz="2200" b="1" dirty="0" smtClean="0"/>
              <a:t>Предмет </a:t>
            </a:r>
            <a:r>
              <a:rPr lang="ru-RU" sz="2200" b="1" dirty="0"/>
              <a:t>исследования – </a:t>
            </a:r>
            <a:r>
              <a:rPr lang="ru-RU" sz="2200" dirty="0"/>
              <a:t>маркетинг и менеджмент в спорте на сегодняшний день</a:t>
            </a:r>
          </a:p>
          <a:p>
            <a:pPr marL="0" indent="0">
              <a:buNone/>
            </a:pPr>
            <a:r>
              <a:rPr lang="ru-RU" sz="2200" b="1" dirty="0"/>
              <a:t>Гипотеза: </a:t>
            </a:r>
            <a:r>
              <a:rPr lang="ru-RU" sz="2200" dirty="0"/>
              <a:t>если маркетинг и менеджмент на сегодняшний день является важным компонентом в индустрии спорта, то для эффективного управления  необходимо учитывать управленческие и маркетинговые программы данной </a:t>
            </a:r>
            <a:r>
              <a:rPr lang="ru-RU" sz="2200" dirty="0" smtClean="0"/>
              <a:t>отрасли</a:t>
            </a:r>
          </a:p>
          <a:p>
            <a:pPr marL="0" indent="0"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b="1" dirty="0" smtClean="0"/>
              <a:t>Цель</a:t>
            </a:r>
            <a:r>
              <a:rPr lang="ru-RU" sz="2200" b="1" dirty="0"/>
              <a:t>:</a:t>
            </a:r>
            <a:r>
              <a:rPr lang="ru-RU" sz="2200" dirty="0"/>
              <a:t> узнать, что представляет собой маркетинг и менеджмент в спорте, и каковы его </a:t>
            </a:r>
            <a:r>
              <a:rPr lang="ru-RU" sz="2200" dirty="0" smtClean="0"/>
              <a:t>особенности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82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305" y="5163193"/>
            <a:ext cx="11417673" cy="1507067"/>
          </a:xfrm>
        </p:spPr>
        <p:txBody>
          <a:bodyPr>
            <a:normAutofit/>
          </a:bodyPr>
          <a:lstStyle/>
          <a:p>
            <a:r>
              <a:rPr lang="ru-RU" dirty="0"/>
              <a:t>Маркетинг и менеджмент - что это такое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33" y="105355"/>
            <a:ext cx="7664658" cy="505783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Что же такое </a:t>
            </a:r>
            <a:r>
              <a:rPr lang="ru-RU" b="1" dirty="0"/>
              <a:t>спортивный </a:t>
            </a:r>
            <a:r>
              <a:rPr lang="ru-RU" b="1" dirty="0" smtClean="0"/>
              <a:t>маркетинг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dirty="0" smtClean="0"/>
              <a:t> </a:t>
            </a:r>
            <a:r>
              <a:rPr lang="ru-RU" dirty="0"/>
              <a:t>Это </a:t>
            </a:r>
            <a:r>
              <a:rPr lang="ru-RU" b="1" dirty="0"/>
              <a:t>деятельность</a:t>
            </a:r>
            <a:r>
              <a:rPr lang="ru-RU" dirty="0"/>
              <a:t>, </a:t>
            </a:r>
            <a:r>
              <a:rPr lang="ru-RU" b="1" dirty="0"/>
              <a:t>направленная</a:t>
            </a:r>
            <a:r>
              <a:rPr lang="ru-RU" dirty="0"/>
              <a:t> на комплексное решение как </a:t>
            </a:r>
            <a:r>
              <a:rPr lang="ru-RU" b="1" dirty="0"/>
              <a:t>непосредственных</a:t>
            </a:r>
            <a:r>
              <a:rPr lang="ru-RU" dirty="0"/>
              <a:t>, так и </a:t>
            </a:r>
            <a:r>
              <a:rPr lang="ru-RU" b="1" dirty="0"/>
              <a:t>косвенных</a:t>
            </a:r>
            <a:r>
              <a:rPr lang="ru-RU" dirty="0"/>
              <a:t> задач потребителей спорта, компаний, работающих в спортивной сфере и других физических лиц и организаций, связанных со спортом. Он </a:t>
            </a:r>
            <a:r>
              <a:rPr lang="ru-RU" b="1" dirty="0"/>
              <a:t>представляет</a:t>
            </a:r>
            <a:r>
              <a:rPr lang="ru-RU" dirty="0"/>
              <a:t> собой составную часть </a:t>
            </a:r>
            <a:r>
              <a:rPr lang="ru-RU" b="1" dirty="0"/>
              <a:t>общего маркетинга</a:t>
            </a:r>
            <a:r>
              <a:rPr lang="ru-RU" dirty="0"/>
              <a:t>, имеющие свои </a:t>
            </a:r>
            <a:r>
              <a:rPr lang="ru-RU" b="1" dirty="0"/>
              <a:t>черты</a:t>
            </a:r>
            <a:r>
              <a:rPr lang="ru-RU" dirty="0"/>
              <a:t> и </a:t>
            </a:r>
            <a:r>
              <a:rPr lang="ru-RU" b="1" dirty="0"/>
              <a:t>особенности</a:t>
            </a:r>
            <a:r>
              <a:rPr lang="ru-RU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          </a:t>
            </a:r>
            <a:r>
              <a:rPr lang="ru-RU" dirty="0"/>
              <a:t>Также есть такое понятие как</a:t>
            </a:r>
            <a:r>
              <a:rPr lang="ru-RU" b="1" dirty="0"/>
              <a:t> спортивный менеджмент </a:t>
            </a:r>
            <a:r>
              <a:rPr lang="ru-RU" dirty="0"/>
              <a:t>– это область научно-практической сферы, один из видов специального отраслевого менеджмента. Это </a:t>
            </a:r>
            <a:r>
              <a:rPr lang="ru-RU" b="1" dirty="0"/>
              <a:t>практика</a:t>
            </a:r>
            <a:r>
              <a:rPr lang="ru-RU" dirty="0"/>
              <a:t> и </a:t>
            </a:r>
            <a:r>
              <a:rPr lang="ru-RU" b="1" dirty="0"/>
              <a:t>теория</a:t>
            </a:r>
            <a:r>
              <a:rPr lang="ru-RU" dirty="0"/>
              <a:t> эффективного управления организациями </a:t>
            </a:r>
            <a:r>
              <a:rPr lang="ru-RU" b="1" dirty="0"/>
              <a:t>спортивной </a:t>
            </a:r>
            <a:r>
              <a:rPr lang="ru-RU" dirty="0"/>
              <a:t>и </a:t>
            </a:r>
            <a:r>
              <a:rPr lang="ru-RU" b="1" dirty="0"/>
              <a:t>физкультурной </a:t>
            </a:r>
            <a:r>
              <a:rPr lang="ru-RU" dirty="0"/>
              <a:t>направленности </a:t>
            </a:r>
            <a:r>
              <a:rPr lang="ru-RU" b="1" dirty="0"/>
              <a:t>в условиях </a:t>
            </a:r>
            <a:r>
              <a:rPr lang="ru-RU" dirty="0"/>
              <a:t>общественных отношений.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           </a:t>
            </a:r>
            <a:r>
              <a:rPr lang="ru-RU" b="1" dirty="0"/>
              <a:t>Менеджмент</a:t>
            </a:r>
            <a:r>
              <a:rPr lang="ru-RU" dirty="0"/>
              <a:t> в спорте представляет собой самостоятельный вид </a:t>
            </a:r>
            <a:r>
              <a:rPr lang="ru-RU" b="1" dirty="0"/>
              <a:t>профессиональной</a:t>
            </a:r>
            <a:r>
              <a:rPr lang="ru-RU" dirty="0"/>
              <a:t> </a:t>
            </a:r>
            <a:r>
              <a:rPr lang="ru-RU" b="1" dirty="0"/>
              <a:t>деятельности</a:t>
            </a:r>
            <a:r>
              <a:rPr lang="ru-RU" dirty="0"/>
              <a:t>, </a:t>
            </a:r>
            <a:r>
              <a:rPr lang="ru-RU" b="1" dirty="0"/>
              <a:t>направленной</a:t>
            </a:r>
            <a:r>
              <a:rPr lang="ru-RU" dirty="0"/>
              <a:t> на достижение </a:t>
            </a:r>
            <a:r>
              <a:rPr lang="ru-RU" b="1" dirty="0"/>
              <a:t>целей</a:t>
            </a:r>
            <a:r>
              <a:rPr lang="ru-RU" dirty="0"/>
              <a:t> и </a:t>
            </a:r>
            <a:r>
              <a:rPr lang="ru-RU" b="1" dirty="0"/>
              <a:t>реализацию</a:t>
            </a:r>
            <a:r>
              <a:rPr lang="ru-RU" dirty="0"/>
              <a:t> поставленных задач в рамках деятельности спортивной организации, </a:t>
            </a:r>
            <a:r>
              <a:rPr lang="ru-RU" b="1" dirty="0"/>
              <a:t>которая</a:t>
            </a:r>
            <a:r>
              <a:rPr lang="ru-RU" dirty="0"/>
              <a:t> функционирует в условиях рынка путём рационального использования материальных, </a:t>
            </a:r>
            <a:r>
              <a:rPr lang="ru-RU" b="1" dirty="0"/>
              <a:t>трудовых</a:t>
            </a:r>
            <a:r>
              <a:rPr lang="ru-RU" dirty="0"/>
              <a:t> и </a:t>
            </a:r>
            <a:r>
              <a:rPr lang="ru-RU" b="1" dirty="0"/>
              <a:t>информационных</a:t>
            </a:r>
            <a:r>
              <a:rPr lang="ru-RU" dirty="0"/>
              <a:t> ресурсов.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  Конечной </a:t>
            </a:r>
            <a:r>
              <a:rPr lang="ru-RU" b="1" dirty="0"/>
              <a:t>целью</a:t>
            </a:r>
            <a:r>
              <a:rPr lang="ru-RU" dirty="0"/>
              <a:t> </a:t>
            </a:r>
            <a:r>
              <a:rPr lang="ru-RU" b="1" dirty="0"/>
              <a:t>менеджмента</a:t>
            </a:r>
            <a:r>
              <a:rPr lang="ru-RU" dirty="0"/>
              <a:t> является обеспечение </a:t>
            </a:r>
            <a:r>
              <a:rPr lang="ru-RU" b="1" dirty="0"/>
              <a:t>прибыльности</a:t>
            </a:r>
            <a:r>
              <a:rPr lang="ru-RU" dirty="0"/>
              <a:t> или </a:t>
            </a:r>
            <a:r>
              <a:rPr lang="ru-RU" b="1" dirty="0"/>
              <a:t>доходности</a:t>
            </a:r>
            <a:r>
              <a:rPr lang="ru-RU" dirty="0"/>
              <a:t> ее работы путем рациональной организации труда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701" y="105355"/>
            <a:ext cx="3467087" cy="23118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829" y="2697885"/>
            <a:ext cx="3432315" cy="228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3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связан спорт и маркетинг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943" y="614239"/>
            <a:ext cx="8534400" cy="3615267"/>
          </a:xfrm>
        </p:spPr>
        <p:txBody>
          <a:bodyPr>
            <a:normAutofit fontScale="77500" lnSpcReduction="20000"/>
          </a:bodyPr>
          <a:lstStyle/>
          <a:p>
            <a:pPr marL="1800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 smtClean="0"/>
              <a:t> С </a:t>
            </a:r>
            <a:r>
              <a:rPr lang="ru-RU" dirty="0"/>
              <a:t>древнейших времен </a:t>
            </a:r>
            <a:r>
              <a:rPr lang="ru-RU" b="1" dirty="0"/>
              <a:t>спорт</a:t>
            </a:r>
            <a:r>
              <a:rPr lang="ru-RU" dirty="0"/>
              <a:t> играет очень </a:t>
            </a:r>
            <a:r>
              <a:rPr lang="ru-RU" b="1" dirty="0"/>
              <a:t>важную роль </a:t>
            </a:r>
            <a:r>
              <a:rPr lang="ru-RU" dirty="0"/>
              <a:t>в жизни всего человечества. И это не только физическое и духовное влияние на развитие самого человека. В современном мире спорт стал еще и выгодной </a:t>
            </a:r>
            <a:r>
              <a:rPr lang="ru-RU" dirty="0" smtClean="0"/>
              <a:t>отраслью </a:t>
            </a:r>
            <a:r>
              <a:rPr lang="ru-RU" dirty="0"/>
              <a:t>для вложения денег и получения достаточно больших капиталов.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b="1" dirty="0" smtClean="0"/>
              <a:t>Гонорары</a:t>
            </a:r>
            <a:r>
              <a:rPr lang="ru-RU" dirty="0" smtClean="0"/>
              <a:t> </a:t>
            </a:r>
            <a:r>
              <a:rPr lang="ru-RU" dirty="0"/>
              <a:t>всемирно известных спортсменов </a:t>
            </a:r>
            <a:r>
              <a:rPr lang="ru-RU" b="1" dirty="0"/>
              <a:t>огромны</a:t>
            </a:r>
            <a:r>
              <a:rPr lang="ru-RU" dirty="0"/>
              <a:t>, на чемпионатах мира и всевозможных состязаниях они зарабатывают огромные деньги за достаточно небольшой период времени. </a:t>
            </a:r>
            <a:r>
              <a:rPr lang="ru-RU" b="1" dirty="0"/>
              <a:t>Но</a:t>
            </a:r>
            <a:r>
              <a:rPr lang="ru-RU" dirty="0"/>
              <a:t> еще </a:t>
            </a:r>
            <a:r>
              <a:rPr lang="ru-RU" b="1" dirty="0"/>
              <a:t>большие суммы </a:t>
            </a:r>
            <a:r>
              <a:rPr lang="ru-RU" dirty="0"/>
              <a:t>зарабатывают люди, которые вкладывают деньги </a:t>
            </a:r>
            <a:r>
              <a:rPr lang="ru-RU" b="1" dirty="0"/>
              <a:t>в развитие спорта</a:t>
            </a:r>
            <a:r>
              <a:rPr lang="ru-RU" dirty="0"/>
              <a:t>, во всевозможные спортивные испытания и непосредственно в самих спортсменов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>
                <a:solidFill>
                  <a:srgbClr val="0F496F"/>
                </a:solidFill>
              </a:rPr>
              <a:t>Так всем известны </a:t>
            </a:r>
            <a:r>
              <a:rPr lang="ru-RU" b="1" dirty="0">
                <a:solidFill>
                  <a:srgbClr val="0F496F"/>
                </a:solidFill>
              </a:rPr>
              <a:t>суммы сделок </a:t>
            </a:r>
            <a:r>
              <a:rPr lang="ru-RU" dirty="0">
                <a:solidFill>
                  <a:srgbClr val="0F496F"/>
                </a:solidFill>
              </a:rPr>
              <a:t>за покупку тех или иных игроков для футбольных команд, рекламные акции, приносящие небывалые прибыли, с участием в них звезд спорта, огромные суммы, выделяемые правительством и частными лицами и компаниями на проведение тех или иных соревнований, кубков, первенств. </a:t>
            </a:r>
            <a:r>
              <a:rPr lang="ru-RU" dirty="0" smtClean="0">
                <a:solidFill>
                  <a:srgbClr val="0F496F"/>
                </a:solidFill>
              </a:rPr>
              <a:t/>
            </a:r>
            <a:br>
              <a:rPr lang="ru-RU" dirty="0" smtClean="0">
                <a:solidFill>
                  <a:srgbClr val="0F496F"/>
                </a:solidFill>
              </a:rPr>
            </a:br>
            <a:r>
              <a:rPr lang="ru-RU" dirty="0" smtClean="0">
                <a:solidFill>
                  <a:srgbClr val="0F496F"/>
                </a:solidFill>
              </a:rPr>
              <a:t> Эта </a:t>
            </a:r>
            <a:r>
              <a:rPr lang="ru-RU" b="1" dirty="0">
                <a:solidFill>
                  <a:srgbClr val="0F496F"/>
                </a:solidFill>
              </a:rPr>
              <a:t>тема</a:t>
            </a:r>
            <a:r>
              <a:rPr lang="ru-RU" dirty="0">
                <a:solidFill>
                  <a:srgbClr val="0F496F"/>
                </a:solidFill>
              </a:rPr>
              <a:t> очень </a:t>
            </a:r>
            <a:r>
              <a:rPr lang="ru-RU" b="1" dirty="0">
                <a:solidFill>
                  <a:srgbClr val="0F496F"/>
                </a:solidFill>
              </a:rPr>
              <a:t>актуальна</a:t>
            </a:r>
            <a:r>
              <a:rPr lang="ru-RU" dirty="0">
                <a:solidFill>
                  <a:srgbClr val="0F496F"/>
                </a:solidFill>
              </a:rPr>
              <a:t> на данный момент, потому что с каждым годом </a:t>
            </a:r>
            <a:r>
              <a:rPr lang="ru-RU" b="1" dirty="0">
                <a:solidFill>
                  <a:srgbClr val="0F496F"/>
                </a:solidFill>
              </a:rPr>
              <a:t>инвестиции</a:t>
            </a:r>
            <a:r>
              <a:rPr lang="ru-RU" dirty="0">
                <a:solidFill>
                  <a:srgbClr val="0F496F"/>
                </a:solidFill>
              </a:rPr>
              <a:t> в сферу спорта становятся все </a:t>
            </a:r>
            <a:r>
              <a:rPr lang="ru-RU" b="1" dirty="0">
                <a:solidFill>
                  <a:srgbClr val="0F496F"/>
                </a:solidFill>
              </a:rPr>
              <a:t>выше и выше</a:t>
            </a:r>
            <a:r>
              <a:rPr lang="ru-RU" dirty="0">
                <a:solidFill>
                  <a:srgbClr val="0F496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17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06" y="4794638"/>
            <a:ext cx="11370365" cy="1565522"/>
          </a:xfrm>
        </p:spPr>
        <p:txBody>
          <a:bodyPr>
            <a:normAutofit/>
          </a:bodyPr>
          <a:lstStyle/>
          <a:p>
            <a:r>
              <a:rPr lang="ru-RU" sz="2200" b="1" dirty="0"/>
              <a:t>История развития маркетинга и менеджмента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в индустрии спорта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329" y="320041"/>
            <a:ext cx="10678202" cy="376693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100" b="1" dirty="0"/>
              <a:t>Спортивному маркетингу </a:t>
            </a:r>
            <a:r>
              <a:rPr lang="ru-RU" sz="2100" dirty="0"/>
              <a:t>к настоящему моменту </a:t>
            </a:r>
            <a:r>
              <a:rPr lang="ru-RU" sz="2100" b="1" dirty="0"/>
              <a:t>всего</a:t>
            </a:r>
            <a:r>
              <a:rPr lang="ru-RU" sz="2100" dirty="0"/>
              <a:t> около </a:t>
            </a:r>
            <a:r>
              <a:rPr lang="en-US" sz="2100" b="1" dirty="0" smtClean="0"/>
              <a:t>40</a:t>
            </a:r>
            <a:r>
              <a:rPr lang="ru-RU" sz="2100" b="1" dirty="0" smtClean="0"/>
              <a:t> </a:t>
            </a:r>
            <a:r>
              <a:rPr lang="ru-RU" sz="2100" b="1" dirty="0"/>
              <a:t>лет</a:t>
            </a:r>
            <a:r>
              <a:rPr lang="ru-RU" sz="2100" dirty="0"/>
              <a:t>, но </a:t>
            </a:r>
            <a:r>
              <a:rPr lang="ru-RU" sz="2100" b="1" dirty="0"/>
              <a:t>в России </a:t>
            </a:r>
            <a:r>
              <a:rPr lang="ru-RU" sz="2100" dirty="0"/>
              <a:t>его возраст и того меньше - </a:t>
            </a:r>
            <a:r>
              <a:rPr lang="ru-RU" sz="2100" b="1" dirty="0"/>
              <a:t>около </a:t>
            </a:r>
            <a:r>
              <a:rPr lang="en-US" sz="2100" b="1" dirty="0" smtClean="0"/>
              <a:t>15-</a:t>
            </a:r>
            <a:r>
              <a:rPr lang="ru-RU" sz="2100" b="1" dirty="0" smtClean="0"/>
              <a:t>1</a:t>
            </a:r>
            <a:r>
              <a:rPr lang="en-US" sz="2100" b="1" dirty="0" smtClean="0"/>
              <a:t>8</a:t>
            </a:r>
            <a:r>
              <a:rPr lang="ru-RU" sz="2100" b="1" dirty="0" smtClean="0"/>
              <a:t> </a:t>
            </a:r>
            <a:r>
              <a:rPr lang="ru-RU" sz="2100" b="1" dirty="0"/>
              <a:t>лет</a:t>
            </a:r>
            <a:r>
              <a:rPr lang="ru-RU" sz="2100" dirty="0"/>
              <a:t>. Он начал формироваться в нашей стране, как только </a:t>
            </a:r>
            <a:r>
              <a:rPr lang="ru-RU" sz="2100" b="1" dirty="0"/>
              <a:t>профессиональные спортивные клубы </a:t>
            </a:r>
            <a:r>
              <a:rPr lang="ru-RU" sz="2100" dirty="0"/>
              <a:t>стали полностью </a:t>
            </a:r>
            <a:r>
              <a:rPr lang="ru-RU" sz="2100" b="1" dirty="0"/>
              <a:t>самостоятельными</a:t>
            </a:r>
            <a:r>
              <a:rPr lang="ru-RU" sz="2100" dirty="0"/>
              <a:t>. Но на самом деле </a:t>
            </a:r>
            <a:r>
              <a:rPr lang="ru-RU" sz="2100" b="1" dirty="0"/>
              <a:t>на данный момент </a:t>
            </a:r>
            <a:r>
              <a:rPr lang="ru-RU" sz="2100" dirty="0"/>
              <a:t>эта </a:t>
            </a:r>
            <a:r>
              <a:rPr lang="ru-RU" sz="2100" dirty="0" smtClean="0"/>
              <a:t>отрасль</a:t>
            </a:r>
            <a:r>
              <a:rPr lang="ru-RU" sz="2100" b="1" dirty="0">
                <a:solidFill>
                  <a:srgbClr val="146194">
                    <a:lumMod val="75000"/>
                  </a:srgbClr>
                </a:solidFill>
              </a:rPr>
              <a:t> только начинает</a:t>
            </a:r>
            <a:r>
              <a:rPr lang="ru-RU" sz="2100" dirty="0" smtClean="0"/>
              <a:t> формироваться</a:t>
            </a:r>
            <a:r>
              <a:rPr lang="ru-RU" sz="21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100" dirty="0"/>
              <a:t>          Профессионалы сходятся во мнении, </a:t>
            </a:r>
            <a:r>
              <a:rPr lang="ru-RU" sz="2100" b="1" dirty="0"/>
              <a:t>что традиционные </a:t>
            </a:r>
            <a:r>
              <a:rPr lang="ru-RU" sz="2100" b="1" dirty="0" smtClean="0"/>
              <a:t>методы </a:t>
            </a:r>
            <a:r>
              <a:rPr lang="ru-RU" sz="2100" dirty="0"/>
              <a:t>маркетинга в приложении к спортивной сфере </a:t>
            </a:r>
            <a:r>
              <a:rPr lang="ru-RU" sz="2100" b="1" dirty="0"/>
              <a:t>имеют</a:t>
            </a:r>
            <a:r>
              <a:rPr lang="ru-RU" sz="2100" dirty="0"/>
              <a:t> крайне </a:t>
            </a:r>
            <a:r>
              <a:rPr lang="ru-RU" sz="2100" b="1" dirty="0"/>
              <a:t>низкую результативность</a:t>
            </a:r>
            <a:r>
              <a:rPr lang="ru-RU" sz="2100" dirty="0"/>
              <a:t>, поэтому сегодня это направление можно считать </a:t>
            </a:r>
            <a:r>
              <a:rPr lang="ru-RU" sz="2100" b="1" dirty="0"/>
              <a:t>самостоятельной</a:t>
            </a:r>
            <a:r>
              <a:rPr lang="ru-RU" sz="2100" dirty="0"/>
              <a:t> практической </a:t>
            </a:r>
            <a:r>
              <a:rPr lang="ru-RU" sz="2100" b="1" dirty="0"/>
              <a:t>дисциплиной</a:t>
            </a:r>
            <a:r>
              <a:rPr lang="ru-RU" sz="21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100" dirty="0"/>
              <a:t>           Спортивный менеджмент </a:t>
            </a:r>
            <a:r>
              <a:rPr lang="ru-RU" sz="2100" b="1" dirty="0"/>
              <a:t>в России</a:t>
            </a:r>
            <a:r>
              <a:rPr lang="ru-RU" sz="2100" dirty="0"/>
              <a:t> начался с </a:t>
            </a:r>
            <a:r>
              <a:rPr lang="ru-RU" sz="2100" b="1" dirty="0"/>
              <a:t>Сергея Кущенко</a:t>
            </a:r>
            <a:r>
              <a:rPr lang="ru-RU" sz="2100" dirty="0"/>
              <a:t>, который сегодня руководит </a:t>
            </a:r>
            <a:r>
              <a:rPr lang="ru-RU" sz="2100" b="1" dirty="0"/>
              <a:t>ЦСКА</a:t>
            </a:r>
            <a:r>
              <a:rPr lang="ru-RU" sz="2100" dirty="0"/>
              <a:t>, но многие российские клубы на сегодняшний день еще не имеют штатного маркетолога, который бы специализировался именно на продаже спортивного события.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100" dirty="0"/>
              <a:t>           Самое </a:t>
            </a:r>
            <a:r>
              <a:rPr lang="ru-RU" sz="2100" b="1" dirty="0"/>
              <a:t>главное</a:t>
            </a:r>
            <a:r>
              <a:rPr lang="ru-RU" sz="2100" dirty="0"/>
              <a:t> отличие «</a:t>
            </a:r>
            <a:r>
              <a:rPr lang="ru-RU" sz="2100" b="1" dirty="0"/>
              <a:t>спортивного маркетинга</a:t>
            </a:r>
            <a:r>
              <a:rPr lang="ru-RU" sz="2100" dirty="0"/>
              <a:t>» от маркетинга в </a:t>
            </a:r>
            <a:r>
              <a:rPr lang="ru-RU" sz="2100" b="1" dirty="0"/>
              <a:t>других сферах</a:t>
            </a:r>
            <a:r>
              <a:rPr lang="ru-RU" sz="2100" dirty="0"/>
              <a:t> состоит в том, что, несмотря на то, что есть определенные правила, которых необходимо придерживаться, это направление, в котором «</a:t>
            </a:r>
            <a:r>
              <a:rPr lang="ru-RU" sz="2100" b="1" dirty="0"/>
              <a:t>спланированная импровизация</a:t>
            </a:r>
            <a:r>
              <a:rPr lang="ru-RU" sz="2100" dirty="0"/>
              <a:t>», </a:t>
            </a:r>
            <a:r>
              <a:rPr lang="ru-RU" sz="2100" b="1" dirty="0"/>
              <a:t>эксперименты</a:t>
            </a:r>
            <a:r>
              <a:rPr lang="ru-RU" sz="2100" dirty="0"/>
              <a:t> играют очень </a:t>
            </a:r>
            <a:r>
              <a:rPr lang="ru-RU" sz="2100" b="1" dirty="0"/>
              <a:t>важную роль</a:t>
            </a:r>
            <a:r>
              <a:rPr lang="ru-RU" sz="21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288" y="3639712"/>
            <a:ext cx="4153759" cy="259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9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38" y="5226803"/>
            <a:ext cx="11306355" cy="1507067"/>
          </a:xfrm>
        </p:spPr>
        <p:txBody>
          <a:bodyPr/>
          <a:lstStyle/>
          <a:p>
            <a:r>
              <a:rPr lang="ru-RU" dirty="0" smtClean="0"/>
              <a:t>Задачи спортивного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59" y="0"/>
            <a:ext cx="11815238" cy="169362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 спортивного маркетинга есть несколько очень специфических задач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5975" y="1256485"/>
            <a:ext cx="64935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F496F"/>
                </a:solidFill>
                <a:latin typeface="Roboto"/>
              </a:rPr>
              <a:t> Произвести 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впечатление на болельщиков, дать им «зрелище» в том либо ином виде, чтобы спровоцировать проявление эмоций, сопереживания, заинтересовать определёнными событиями.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F496F"/>
                </a:solidFill>
                <a:latin typeface="Roboto"/>
              </a:rPr>
              <a:t> Повысить 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лояльность к определённому спортивному клубу или спортсмену, а также продемонстрировать принадлежность спонсора к «своим», то есть к клубу и спортивному бренду.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F496F"/>
                </a:solidFill>
                <a:latin typeface="Roboto"/>
              </a:rPr>
              <a:t> Стимулировать </a:t>
            </a:r>
            <a:r>
              <a:rPr lang="ru-RU" dirty="0">
                <a:solidFill>
                  <a:srgbClr val="0F496F"/>
                </a:solidFill>
                <a:latin typeface="Roboto"/>
              </a:rPr>
              <a:t>журналистов писать эмоциональные статьи, где читателя провоцируют принять сторону определённого клуба.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F496F"/>
                </a:solidFill>
                <a:latin typeface="Roboto"/>
              </a:rPr>
              <a:t> </a:t>
            </a:r>
            <a:r>
              <a:rPr lang="ru-RU" dirty="0">
                <a:solidFill>
                  <a:srgbClr val="0F496F"/>
                </a:solidFill>
              </a:rPr>
              <a:t>Побудить болельщика быть похожим на своего спортивного кумира, например, капитана футбольной команды.</a:t>
            </a:r>
          </a:p>
          <a:p>
            <a:pPr fontAlgn="base"/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3368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60" y="5735529"/>
            <a:ext cx="11560797" cy="1007177"/>
          </a:xfrm>
        </p:spPr>
        <p:txBody>
          <a:bodyPr/>
          <a:lstStyle/>
          <a:p>
            <a:r>
              <a:rPr lang="ru-RU" dirty="0" smtClean="0"/>
              <a:t>Результаты спортивного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60" y="0"/>
            <a:ext cx="11982616" cy="134973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Эти задачи позволяют достигать важных для спортивного клуба и его спонсоров результатов.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531" y="1211214"/>
            <a:ext cx="6732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F496F"/>
                </a:solidFill>
                <a:latin typeface="Roboto"/>
              </a:rPr>
              <a:t>Зритель начинает не только радоваться победам команды, но и переживать её поражениям, повышается уровень сопереживания и лояльности.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F496F"/>
                </a:solidFill>
                <a:latin typeface="Roboto"/>
              </a:rPr>
              <a:t>Клуб получает «целевую аудиторию», то есть костяк преданных болельщиков, которые, в свою очередь, привлекают к сообществу своих друзей, родственников и так далее.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F496F"/>
                </a:solidFill>
                <a:latin typeface="Roboto"/>
              </a:rPr>
              <a:t>Спонсор получает возможность эффективно воздействовать на болельщиков своего клуба, а значит, число потенциальных потребителей продукта спонсора растёт.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F496F"/>
                </a:solidFill>
                <a:latin typeface="Roboto"/>
              </a:rPr>
              <a:t>СМИ, видя повышающуюся популярность спортивного клуба, охотно пишут о нём статьи и заметки, которые становятся всё более эмоциональными. Результат — о клубе узнают читатели СМИ, среди которых — как потенциальные болельщики, так и спонсоры.</a:t>
            </a:r>
            <a:endParaRPr lang="ru-RU" b="0" i="0" dirty="0">
              <a:solidFill>
                <a:srgbClr val="0F496F"/>
              </a:solidFill>
              <a:effectLst/>
              <a:latin typeface="Roboto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983110" y="1421730"/>
          <a:ext cx="3355450" cy="369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7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942" y="4519137"/>
            <a:ext cx="11250696" cy="165107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Отличия маркетинга в спорте от спортивного маркетинга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Эксперты считают, что спортивный маркетинг очень сильно отличается от маркетинга в спорте. В первом случае мы имеем дело с </a:t>
            </a:r>
            <a:r>
              <a:rPr lang="ru-RU" b="1" dirty="0"/>
              <a:t>чистым спортом</a:t>
            </a:r>
            <a:r>
              <a:rPr lang="ru-RU" dirty="0"/>
              <a:t>, то есть командами и спортсменами. Во втором — с </a:t>
            </a:r>
            <a:r>
              <a:rPr lang="ru-RU" b="1" dirty="0"/>
              <a:t>обычным маркетингом в спорте</a:t>
            </a:r>
            <a:r>
              <a:rPr lang="ru-RU" dirty="0"/>
              <a:t>, когда традиционные маркетинговые инструменты используются в сферах, связанных со спортом, причём не очень тесно.</a:t>
            </a:r>
          </a:p>
          <a:p>
            <a:pPr marL="0" indent="0" fontAlgn="base">
              <a:buNone/>
            </a:pPr>
            <a:r>
              <a:rPr lang="ru-RU" dirty="0"/>
              <a:t>Собственно, спортивный маркетинг можно разделить ещё на две категории, которые тесно связаны друг с другом. Это </a:t>
            </a:r>
            <a:r>
              <a:rPr lang="ru-RU" b="1" dirty="0"/>
              <a:t>маркетинг спортивных организаций</a:t>
            </a:r>
            <a:r>
              <a:rPr lang="ru-RU" dirty="0"/>
              <a:t> — клубов, брендов, команд, а также маркетинг продуктов и услуг, которые связаны со спортивной деятельностью этих организаций, так называемый спортивный </a:t>
            </a:r>
            <a:r>
              <a:rPr lang="ru-RU" dirty="0" err="1"/>
              <a:t>мерч</a:t>
            </a:r>
            <a:r>
              <a:rPr lang="ru-RU" dirty="0"/>
              <a:t> (от английского </a:t>
            </a:r>
            <a:r>
              <a:rPr lang="ru-RU" dirty="0" err="1"/>
              <a:t>merchandise</a:t>
            </a:r>
            <a:r>
              <a:rPr lang="ru-RU" dirty="0"/>
              <a:t> — «товары»).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57938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</TotalTime>
  <Words>924</Words>
  <Application>Microsoft Office PowerPoint</Application>
  <PresentationFormat>Широкоэкранный</PresentationFormat>
  <Paragraphs>57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Roboto</vt:lpstr>
      <vt:lpstr>Wingdings</vt:lpstr>
      <vt:lpstr>Wingdings 3</vt:lpstr>
      <vt:lpstr>Сектор</vt:lpstr>
      <vt:lpstr>         БЮДЖЕТНОЕ ОБЩЕОБРАЗОВАТЕЛЬНОЕ УЧРЕЖДЕНИЕ ХМАО-ЮГРЫ «ЮГОРСКИЙ ФИЗИКО-МАТЕМАТИЧЕСКИЙ ЛИЦЕЙ-ИНТЕРНАТ»   Менеджмент и маркетинг в спорте                                                                                                         Автор: Баркалов иван                                                                                                                                   учащийся 10в класса боу «юфмл»                                                                        Учитель: Мохов сергей алексеевич                                                    ханты-мансийск 2023</vt:lpstr>
      <vt:lpstr>Спорт играет важную роль в жизни.   </vt:lpstr>
      <vt:lpstr>Введение </vt:lpstr>
      <vt:lpstr>Маркетинг и менеджмент - что это такое? </vt:lpstr>
      <vt:lpstr>Как связан спорт и маркетинг</vt:lpstr>
      <vt:lpstr>История развития маркетинга и менеджмента в индустрии спорта </vt:lpstr>
      <vt:lpstr>Задачи спортивного маркетинга</vt:lpstr>
      <vt:lpstr>Результаты спортивного маркетинга</vt:lpstr>
      <vt:lpstr>Отличия маркетинга в спорте от спортивного маркетинга</vt:lpstr>
      <vt:lpstr>виды спортивного маркетинга</vt:lpstr>
      <vt:lpstr>Результат</vt:lpstr>
      <vt:lpstr>виды маркетинга в спорте</vt:lpstr>
      <vt:lpstr>Презентация PowerPoint</vt:lpstr>
      <vt:lpstr>Презентация PowerPoint</vt:lpstr>
      <vt:lpstr>Заключение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           «Общеобразовательная средняя школа №3»    Менеджмент и маркетинг в спорте                                                                                                         Автор: Баркалов иван                                                                                                                                   учащийся 9б класса.                                                                        Учитель:Дорофеева Лидия Михайловна                                                    Нягань 2021</dc:title>
  <dc:creator>RePack by Diakov</dc:creator>
  <cp:lastModifiedBy>RePack by Diakov</cp:lastModifiedBy>
  <cp:revision>27</cp:revision>
  <dcterms:created xsi:type="dcterms:W3CDTF">2021-10-21T15:48:50Z</dcterms:created>
  <dcterms:modified xsi:type="dcterms:W3CDTF">2022-11-16T14:53:16Z</dcterms:modified>
</cp:coreProperties>
</file>