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19"/>
  </p:notesMasterIdLst>
  <p:handoutMasterIdLst>
    <p:handoutMasterId r:id="rId20"/>
  </p:handoutMasterIdLst>
  <p:sldIdLst>
    <p:sldId id="256" r:id="rId2"/>
    <p:sldId id="259" r:id="rId3"/>
    <p:sldId id="258" r:id="rId4"/>
    <p:sldId id="260" r:id="rId5"/>
    <p:sldId id="261" r:id="rId6"/>
    <p:sldId id="262" r:id="rId7"/>
    <p:sldId id="263" r:id="rId8"/>
    <p:sldId id="264" r:id="rId9"/>
    <p:sldId id="265" r:id="rId10"/>
    <p:sldId id="266" r:id="rId11"/>
    <p:sldId id="267" r:id="rId12"/>
    <p:sldId id="268" r:id="rId13"/>
    <p:sldId id="269" r:id="rId14"/>
    <p:sldId id="273" r:id="rId15"/>
    <p:sldId id="270" r:id="rId16"/>
    <p:sldId id="271" r:id="rId17"/>
    <p:sldId id="272"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3" autoAdjust="0"/>
    <p:restoredTop sz="94654" autoAdjust="0"/>
  </p:normalViewPr>
  <p:slideViewPr>
    <p:cSldViewPr>
      <p:cViewPr varScale="1">
        <p:scale>
          <a:sx n="70" d="100"/>
          <a:sy n="70" d="100"/>
        </p:scale>
        <p:origin x="-5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27033DE-E5B0-44D1-8A3A-87E71D0CD656}" type="datetimeFigureOut">
              <a:rPr lang="ru-RU" smtClean="0"/>
              <a:t>08.07.2015</a:t>
            </a:fld>
            <a:endParaRPr lang="ru-RU" dirty="0"/>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2FF3D1-4361-42A1-A0A7-988B1FE1FC9B}" type="slidenum">
              <a:rPr lang="ru-RU" smtClean="0"/>
              <a:t>‹#›</a:t>
            </a:fld>
            <a:endParaRPr lang="ru-RU" dirty="0"/>
          </a:p>
        </p:txBody>
      </p:sp>
    </p:spTree>
    <p:extLst>
      <p:ext uri="{BB962C8B-B14F-4D97-AF65-F5344CB8AC3E}">
        <p14:creationId xmlns:p14="http://schemas.microsoft.com/office/powerpoint/2010/main" val="40506754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97823F-540A-449D-9724-E8007848A2A6}" type="datetimeFigureOut">
              <a:rPr lang="ru-RU" smtClean="0"/>
              <a:t>08.07.2015</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C1ED93-CFFC-4FBE-BF8C-5E84889B925F}" type="slidenum">
              <a:rPr lang="ru-RU" smtClean="0"/>
              <a:t>‹#›</a:t>
            </a:fld>
            <a:endParaRPr lang="ru-RU" dirty="0"/>
          </a:p>
        </p:txBody>
      </p:sp>
    </p:spTree>
    <p:extLst>
      <p:ext uri="{BB962C8B-B14F-4D97-AF65-F5344CB8AC3E}">
        <p14:creationId xmlns:p14="http://schemas.microsoft.com/office/powerpoint/2010/main" val="383544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4C1ED93-CFFC-4FBE-BF8C-5E84889B925F}" type="slidenum">
              <a:rPr lang="ru-RU" smtClean="0"/>
              <a:t>2</a:t>
            </a:fld>
            <a:endParaRPr lang="ru-RU" dirty="0"/>
          </a:p>
        </p:txBody>
      </p:sp>
    </p:spTree>
    <p:extLst>
      <p:ext uri="{BB962C8B-B14F-4D97-AF65-F5344CB8AC3E}">
        <p14:creationId xmlns:p14="http://schemas.microsoft.com/office/powerpoint/2010/main" val="25527443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slide" Target="../slides/slide2.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1026" name="Picture 2" descr="F:\Проба\new\nikola-tesla.jpg"/>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5133945" y="12903"/>
            <a:ext cx="3995936" cy="810482"/>
          </a:xfrm>
          <a:noFill/>
          <a:ln>
            <a:noFill/>
          </a:ln>
        </p:spPr>
        <p:style>
          <a:lnRef idx="3">
            <a:schemeClr val="lt1"/>
          </a:lnRef>
          <a:fillRef idx="1">
            <a:schemeClr val="dk1"/>
          </a:fillRef>
          <a:effectRef idx="1">
            <a:schemeClr val="dk1"/>
          </a:effectRef>
          <a:fontRef idx="none"/>
        </p:style>
        <p:txBody>
          <a:bodyPr>
            <a:normAutofit/>
          </a:bodyPr>
          <a:lstStyle>
            <a:lvl1pPr>
              <a:defRPr sz="3600" b="0" cap="none" spc="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ru-RU" dirty="0" smtClean="0"/>
              <a:t>Образец заголовка</a:t>
            </a:r>
            <a:endParaRPr lang="ru-RU" dirty="0"/>
          </a:p>
        </p:txBody>
      </p:sp>
      <p:sp>
        <p:nvSpPr>
          <p:cNvPr id="3" name="Подзаголовок 2"/>
          <p:cNvSpPr>
            <a:spLocks noGrp="1"/>
          </p:cNvSpPr>
          <p:nvPr>
            <p:ph type="subTitle" idx="1"/>
          </p:nvPr>
        </p:nvSpPr>
        <p:spPr>
          <a:xfrm>
            <a:off x="5148064" y="5530135"/>
            <a:ext cx="3979167" cy="744488"/>
          </a:xfrm>
          <a:noFill/>
          <a:ln>
            <a:noFill/>
          </a:ln>
        </p:spPr>
        <p:style>
          <a:lnRef idx="3">
            <a:schemeClr val="lt1"/>
          </a:lnRef>
          <a:fillRef idx="1">
            <a:schemeClr val="dk1"/>
          </a:fillRef>
          <a:effectRef idx="1">
            <a:schemeClr val="dk1"/>
          </a:effectRef>
          <a:fontRef idx="none"/>
        </p:style>
        <p:txBody>
          <a:bodyPr vert="horz" lIns="91440" tIns="45720" rIns="91440" bIns="45720" rtlCol="0" anchor="ctr">
            <a:normAutofit/>
          </a:bodyPr>
          <a:lstStyle>
            <a:lvl1pPr>
              <a:defRPr lang="ru-RU" sz="3600" b="0" cap="none" spc="0" dirty="0">
                <a:ln w="18415" cmpd="sng">
                  <a:solidFill>
                    <a:srgbClr val="FFFFFF"/>
                  </a:solidFill>
                  <a:prstDash val="solid"/>
                </a:ln>
                <a:solidFill>
                  <a:srgbClr val="FFFFFF"/>
                </a:solidFill>
                <a:effectLst/>
                <a:latin typeface="+mj-lt"/>
                <a:ea typeface="+mj-ea"/>
                <a:cs typeface="+mj-cs"/>
              </a:defRPr>
            </a:lvl1pPr>
          </a:lstStyle>
          <a:p>
            <a:pPr lvl="0" algn="ctr">
              <a:spcBef>
                <a:spcPct val="0"/>
              </a:spcBef>
              <a:buNone/>
            </a:pPr>
            <a:r>
              <a:rPr lang="ru-RU" dirty="0" smtClean="0"/>
              <a:t>Образец подзаголовка</a:t>
            </a:r>
            <a:endParaRPr lang="ru-RU" dirty="0"/>
          </a:p>
        </p:txBody>
      </p:sp>
      <p:sp>
        <p:nvSpPr>
          <p:cNvPr id="4" name="Дата 3"/>
          <p:cNvSpPr>
            <a:spLocks noGrp="1"/>
          </p:cNvSpPr>
          <p:nvPr>
            <p:ph type="dt" sz="half" idx="10"/>
          </p:nvPr>
        </p:nvSpPr>
        <p:spPr>
          <a:xfrm>
            <a:off x="0" y="6453336"/>
            <a:ext cx="2133600" cy="365125"/>
          </a:xfrm>
          <a:noFill/>
          <a:ln>
            <a:noFill/>
          </a:ln>
        </p:spPr>
        <p:style>
          <a:lnRef idx="3">
            <a:schemeClr val="lt1"/>
          </a:lnRef>
          <a:fillRef idx="1">
            <a:schemeClr val="dk1"/>
          </a:fillRef>
          <a:effectRef idx="1">
            <a:schemeClr val="dk1"/>
          </a:effectRef>
          <a:fontRef idx="none"/>
        </p:style>
        <p:txBody>
          <a:bodyPr vert="horz" lIns="91440" tIns="45720" rIns="91440" bIns="45720" rtlCol="0" anchor="ctr">
            <a:noAutofit/>
          </a:bodyPr>
          <a:lstStyle>
            <a:lvl1pPr>
              <a:defRPr lang="ru-RU" sz="3200" b="0" cap="none" spc="0" smtClean="0">
                <a:ln w="18415" cmpd="sng">
                  <a:solidFill>
                    <a:srgbClr val="FFFFFF"/>
                  </a:solidFill>
                  <a:prstDash val="solid"/>
                </a:ln>
                <a:solidFill>
                  <a:srgbClr val="FFFFFF"/>
                </a:solidFill>
                <a:effectLst>
                  <a:outerShdw blurRad="63500" dir="3600000" algn="tl" rotWithShape="0">
                    <a:srgbClr val="000000">
                      <a:alpha val="70000"/>
                    </a:srgbClr>
                  </a:outerShdw>
                </a:effectLst>
              </a:defRPr>
            </a:lvl1pPr>
          </a:lstStyle>
          <a:p>
            <a:pPr marL="342900" indent="-342900" algn="ctr">
              <a:spcBef>
                <a:spcPct val="0"/>
              </a:spcBef>
              <a:buFont typeface="Arial" panose="020B0604020202020204" pitchFamily="34" charset="0"/>
              <a:buNone/>
            </a:pPr>
            <a:r>
              <a:rPr lang="ru-RU" dirty="0" smtClean="0"/>
              <a:t>29.04.2015</a:t>
            </a:r>
            <a:endParaRPr lang="ru-RU" dirty="0"/>
          </a:p>
        </p:txBody>
      </p:sp>
    </p:spTree>
    <p:extLst>
      <p:ext uri="{BB962C8B-B14F-4D97-AF65-F5344CB8AC3E}">
        <p14:creationId xmlns:p14="http://schemas.microsoft.com/office/powerpoint/2010/main" val="2720651295"/>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r>
              <a:rPr lang="ru-RU" dirty="0" smtClean="0"/>
              <a:t>29.04.2015</a:t>
            </a:r>
            <a:endParaRPr lang="ru-RU" dirty="0"/>
          </a:p>
        </p:txBody>
      </p:sp>
      <p:sp>
        <p:nvSpPr>
          <p:cNvPr id="8" name="Нижний колонтитул 7"/>
          <p:cNvSpPr>
            <a:spLocks noGrp="1"/>
          </p:cNvSpPr>
          <p:nvPr>
            <p:ph type="ftr" sz="quarter" idx="11"/>
          </p:nvPr>
        </p:nvSpPr>
        <p:spPr/>
        <p:txBody>
          <a:bodyPr/>
          <a:lstStyle/>
          <a:p>
            <a:r>
              <a:rPr lang="ru-RU" dirty="0" smtClean="0"/>
              <a:t>Поповкин А.А.</a:t>
            </a:r>
            <a:endParaRPr lang="ru-RU" dirty="0"/>
          </a:p>
        </p:txBody>
      </p:sp>
      <p:sp>
        <p:nvSpPr>
          <p:cNvPr id="9" name="Номер слайда 8"/>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
        <p:nvSpPr>
          <p:cNvPr id="10" name="Управляющая кнопка: домой 9">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72908533"/>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566738"/>
          </a:xfrm>
        </p:spPr>
        <p:txBody>
          <a:bodyPr anchor="b"/>
          <a:lstStyle>
            <a:lvl1pPr algn="ctr">
              <a:defRPr sz="2000" b="1"/>
            </a:lvl1pPr>
          </a:lstStyle>
          <a:p>
            <a:r>
              <a:rPr lang="ru-RU" dirty="0" smtClean="0"/>
              <a:t>Образец заголовка</a:t>
            </a:r>
            <a:endParaRPr lang="ru-RU" dirty="0"/>
          </a:p>
        </p:txBody>
      </p:sp>
      <p:sp>
        <p:nvSpPr>
          <p:cNvPr id="3" name="Рисунок 2"/>
          <p:cNvSpPr>
            <a:spLocks noGrp="1"/>
          </p:cNvSpPr>
          <p:nvPr>
            <p:ph type="pic" idx="1"/>
          </p:nvPr>
        </p:nvSpPr>
        <p:spPr>
          <a:xfrm>
            <a:off x="827584" y="601638"/>
            <a:ext cx="7440141" cy="55801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5" name="Дата 4"/>
          <p:cNvSpPr>
            <a:spLocks noGrp="1"/>
          </p:cNvSpPr>
          <p:nvPr>
            <p:ph type="dt" sz="half" idx="10"/>
          </p:nvPr>
        </p:nvSpPr>
        <p:spPr/>
        <p:txBody>
          <a:bodyPr/>
          <a:lstStyle/>
          <a:p>
            <a:r>
              <a:rPr lang="ru-RU" dirty="0" smtClean="0"/>
              <a:t>29.04.2015</a:t>
            </a:r>
            <a:endParaRPr lang="ru-RU"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ru-RU" dirty="0"/>
          </a:p>
        </p:txBody>
      </p:sp>
      <p:sp>
        <p:nvSpPr>
          <p:cNvPr id="7" name="Управляющая кнопка: домой 6">
            <a:hlinkClick r:id="rId2" action="ppaction://hlinksldjump" highlightClick="1"/>
          </p:cNvPr>
          <p:cNvSpPr/>
          <p:nvPr userDrawn="1"/>
        </p:nvSpPr>
        <p:spPr>
          <a:xfrm>
            <a:off x="4302387"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0" name="Управляющая кнопка: в конец 9">
            <a:hlinkClick r:id="" action="ppaction://hlinkshowjump?jump=endshow" highlightClick="1"/>
          </p:cNvPr>
          <p:cNvSpPr/>
          <p:nvPr userDrawn="1"/>
        </p:nvSpPr>
        <p:spPr>
          <a:xfrm>
            <a:off x="4724980" y="6405186"/>
            <a:ext cx="495091" cy="434884"/>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39969951"/>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a:solidFill>
            <a:schemeClr val="bg2">
              <a:alpha val="51000"/>
            </a:schemeClr>
          </a:solidFill>
          <a:ln/>
        </p:spPr>
        <p:style>
          <a:lnRef idx="2">
            <a:schemeClr val="accent1"/>
          </a:lnRef>
          <a:fillRef idx="1">
            <a:schemeClr val="lt1"/>
          </a:fillRef>
          <a:effectRef idx="0">
            <a:schemeClr val="accent1"/>
          </a:effectRef>
          <a:fontRef idx="none"/>
        </p:style>
        <p:txBody>
          <a:bodyPr vert="horz" lIns="91440" tIns="45720" rIns="91440" bIns="45720" rtlCol="0">
            <a:normAutofit/>
          </a:bodyPr>
          <a:lstStyle>
            <a:lvl1pPr>
              <a:defRPr lang="ru-RU" dirty="0" smtClean="0"/>
            </a:lvl1pPr>
            <a:lvl2pPr>
              <a:defRPr lang="ru-RU" dirty="0" smtClean="0"/>
            </a:lvl2pPr>
            <a:lvl3pPr>
              <a:defRPr lang="ru-RU" dirty="0" smtClean="0"/>
            </a:lvl3pPr>
            <a:lvl4pPr>
              <a:defRPr lang="ru-RU" dirty="0" smtClean="0"/>
            </a:lvl4pPr>
            <a:lvl5pPr>
              <a:defRPr lang="ru-RU" dirty="0"/>
            </a:lvl5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r>
              <a:rPr lang="ru-RU" dirty="0" smtClean="0"/>
              <a:t>29.04.2015</a:t>
            </a:r>
            <a:endParaRPr lang="ru-RU" dirty="0"/>
          </a:p>
        </p:txBody>
      </p:sp>
      <p:sp>
        <p:nvSpPr>
          <p:cNvPr id="5" name="Нижний колонтитул 4"/>
          <p:cNvSpPr>
            <a:spLocks noGrp="1"/>
          </p:cNvSpPr>
          <p:nvPr>
            <p:ph type="ftr" sz="quarter" idx="11"/>
          </p:nvPr>
        </p:nvSpPr>
        <p:spPr/>
        <p:txBody>
          <a:bodyPr/>
          <a:lstStyle/>
          <a:p>
            <a:r>
              <a:rPr lang="ru-RU" dirty="0" smtClean="0"/>
              <a:t>Поповкин А.А.</a:t>
            </a:r>
            <a:endParaRPr lang="ru-RU" dirty="0"/>
          </a:p>
        </p:txBody>
      </p:sp>
      <p:sp>
        <p:nvSpPr>
          <p:cNvPr id="6" name="Управляющая кнопка: домой 5">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178415008"/>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r>
              <a:rPr lang="ru-RU" dirty="0" smtClean="0"/>
              <a:t>29.04.2015</a:t>
            </a:r>
            <a:endParaRPr lang="ru-RU" dirty="0"/>
          </a:p>
        </p:txBody>
      </p:sp>
      <p:sp>
        <p:nvSpPr>
          <p:cNvPr id="5" name="Нижний колонтитул 4"/>
          <p:cNvSpPr>
            <a:spLocks noGrp="1"/>
          </p:cNvSpPr>
          <p:nvPr>
            <p:ph type="ftr" sz="quarter" idx="11"/>
          </p:nvPr>
        </p:nvSpPr>
        <p:spPr/>
        <p:txBody>
          <a:bodyPr/>
          <a:lstStyle/>
          <a:p>
            <a:r>
              <a:rPr lang="ru-RU" dirty="0" smtClean="0"/>
              <a:t>Поповкин А.А.</a:t>
            </a:r>
            <a:endParaRPr lang="ru-RU" dirty="0"/>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p>
            <a:fld id="{B19B0651-EE4F-4900-A07F-96A6BFA9D0F0}" type="slidenum">
              <a:rPr lang="ru-RU" smtClean="0"/>
              <a:t>‹#›</a:t>
            </a:fld>
            <a:endParaRPr lang="ru-RU" dirty="0"/>
          </a:p>
        </p:txBody>
      </p:sp>
      <p:sp>
        <p:nvSpPr>
          <p:cNvPr id="7" name="Управляющая кнопка: домой 6">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1" name="Управляющая кнопка: в конец 10">
            <a:hlinkClick r:id="" action="ppaction://hlinkshowjump?jump=endshow" highlightClick="1"/>
          </p:cNvPr>
          <p:cNvSpPr/>
          <p:nvPr userDrawn="1"/>
        </p:nvSpPr>
        <p:spPr>
          <a:xfrm>
            <a:off x="4743199" y="6406901"/>
            <a:ext cx="431738" cy="42830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885681077"/>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Объект 3"/>
          <p:cNvSpPr>
            <a:spLocks noGrp="1"/>
          </p:cNvSpPr>
          <p:nvPr>
            <p:ph sz="half" idx="2"/>
          </p:nvPr>
        </p:nvSpPr>
        <p:spPr>
          <a:xfrm>
            <a:off x="4427984" y="692696"/>
            <a:ext cx="4716016"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dirty="0"/>
          </a:p>
        </p:txBody>
      </p:sp>
      <p:sp>
        <p:nvSpPr>
          <p:cNvPr id="8" name="Объект 3"/>
          <p:cNvSpPr>
            <a:spLocks noGrp="1"/>
          </p:cNvSpPr>
          <p:nvPr>
            <p:ph sz="half" idx="13"/>
          </p:nvPr>
        </p:nvSpPr>
        <p:spPr>
          <a:xfrm>
            <a:off x="15026" y="692696"/>
            <a:ext cx="4427984"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4" name="Багетная рамка 13">
            <a:hlinkClick r:id="rId2" action="ppaction://hlinksldjump" tooltip="К содержанию"/>
          </p:cNvPr>
          <p:cNvSpPr/>
          <p:nvPr userDrawn="1"/>
        </p:nvSpPr>
        <p:spPr>
          <a:xfrm>
            <a:off x="2915816" y="6602819"/>
            <a:ext cx="864096" cy="238336"/>
          </a:xfrm>
          <a:prstGeom prst="beve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Домой</a:t>
            </a:r>
            <a:endParaRPr lang="ru-RU" sz="1400" b="1" dirty="0"/>
          </a:p>
        </p:txBody>
      </p:sp>
      <p:sp>
        <p:nvSpPr>
          <p:cNvPr id="20" name="Багетная рамка 19">
            <a:hlinkClick r:id="rId3" action="ppaction://hlinksldjump" tooltip="К содержанию"/>
          </p:cNvPr>
          <p:cNvSpPr/>
          <p:nvPr userDrawn="1"/>
        </p:nvSpPr>
        <p:spPr>
          <a:xfrm>
            <a:off x="3851920" y="6604988"/>
            <a:ext cx="792088" cy="238336"/>
          </a:xfrm>
          <a:prstGeom prst="bevel">
            <a:avLst>
              <a:gd name="adj"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smtClean="0"/>
              <a:t>Назад</a:t>
            </a:r>
            <a:endParaRPr lang="ru-RU" sz="1400" b="1" dirty="0"/>
          </a:p>
        </p:txBody>
      </p:sp>
    </p:spTree>
    <p:extLst>
      <p:ext uri="{BB962C8B-B14F-4D97-AF65-F5344CB8AC3E}">
        <p14:creationId xmlns:p14="http://schemas.microsoft.com/office/powerpoint/2010/main" val="2496704303"/>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Объект 3"/>
          <p:cNvSpPr>
            <a:spLocks noGrp="1"/>
          </p:cNvSpPr>
          <p:nvPr>
            <p:ph sz="half" idx="2"/>
          </p:nvPr>
        </p:nvSpPr>
        <p:spPr>
          <a:xfrm>
            <a:off x="4427984" y="692696"/>
            <a:ext cx="4716016"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dirty="0"/>
          </a:p>
        </p:txBody>
      </p:sp>
      <p:sp>
        <p:nvSpPr>
          <p:cNvPr id="8" name="Объект 3"/>
          <p:cNvSpPr>
            <a:spLocks noGrp="1"/>
          </p:cNvSpPr>
          <p:nvPr>
            <p:ph sz="half" idx="13"/>
          </p:nvPr>
        </p:nvSpPr>
        <p:spPr>
          <a:xfrm>
            <a:off x="15026" y="692696"/>
            <a:ext cx="4427984"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Управляющая кнопка: домой 8">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900970832"/>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Объект 3"/>
          <p:cNvSpPr>
            <a:spLocks noGrp="1"/>
          </p:cNvSpPr>
          <p:nvPr>
            <p:ph sz="half" idx="2"/>
          </p:nvPr>
        </p:nvSpPr>
        <p:spPr>
          <a:xfrm>
            <a:off x="4412958" y="1772816"/>
            <a:ext cx="4716016" cy="30243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dirty="0"/>
          </a:p>
        </p:txBody>
      </p:sp>
      <p:sp>
        <p:nvSpPr>
          <p:cNvPr id="8" name="Объект 3"/>
          <p:cNvSpPr>
            <a:spLocks noGrp="1"/>
          </p:cNvSpPr>
          <p:nvPr>
            <p:ph sz="half" idx="13"/>
          </p:nvPr>
        </p:nvSpPr>
        <p:spPr>
          <a:xfrm>
            <a:off x="0" y="1772816"/>
            <a:ext cx="4427984" cy="30243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Управляющая кнопка: домой 8">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233818453"/>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Объект 3"/>
          <p:cNvSpPr>
            <a:spLocks noGrp="1"/>
          </p:cNvSpPr>
          <p:nvPr>
            <p:ph sz="half" idx="2"/>
          </p:nvPr>
        </p:nvSpPr>
        <p:spPr>
          <a:xfrm>
            <a:off x="4427984" y="692696"/>
            <a:ext cx="4716016"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dirty="0"/>
          </a:p>
        </p:txBody>
      </p:sp>
      <p:sp>
        <p:nvSpPr>
          <p:cNvPr id="8" name="Объект 3"/>
          <p:cNvSpPr>
            <a:spLocks noGrp="1"/>
          </p:cNvSpPr>
          <p:nvPr>
            <p:ph sz="half" idx="13"/>
          </p:nvPr>
        </p:nvSpPr>
        <p:spPr>
          <a:xfrm>
            <a:off x="15026" y="692696"/>
            <a:ext cx="4427984"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9" name="Управляющая кнопка: домой 8">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036018842"/>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Объект 3"/>
          <p:cNvSpPr>
            <a:spLocks noGrp="1"/>
          </p:cNvSpPr>
          <p:nvPr>
            <p:ph sz="half" idx="2"/>
          </p:nvPr>
        </p:nvSpPr>
        <p:spPr>
          <a:xfrm>
            <a:off x="4427984" y="692696"/>
            <a:ext cx="4716016"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dirty="0"/>
          </a:p>
        </p:txBody>
      </p:sp>
      <p:sp>
        <p:nvSpPr>
          <p:cNvPr id="8" name="Объект 3"/>
          <p:cNvSpPr>
            <a:spLocks noGrp="1"/>
          </p:cNvSpPr>
          <p:nvPr>
            <p:ph sz="half" idx="13"/>
          </p:nvPr>
        </p:nvSpPr>
        <p:spPr>
          <a:xfrm>
            <a:off x="15026" y="692696"/>
            <a:ext cx="4427984"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2" name="Управляющая кнопка: домой 11">
            <a:hlinkClick r:id="rId2" action="ppaction://hlinksldjump" highlightClick="1"/>
          </p:cNvPr>
          <p:cNvSpPr/>
          <p:nvPr userDrawn="1"/>
        </p:nvSpPr>
        <p:spPr>
          <a:xfrm>
            <a:off x="3867500" y="6405186"/>
            <a:ext cx="404664" cy="434884"/>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3" name="Управляющая кнопка: в конец 12">
            <a:hlinkClick r:id="" action="ppaction://noaction" highlightClick="1"/>
          </p:cNvPr>
          <p:cNvSpPr/>
          <p:nvPr userDrawn="1"/>
        </p:nvSpPr>
        <p:spPr>
          <a:xfrm>
            <a:off x="4286153" y="6408474"/>
            <a:ext cx="431738" cy="42830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агетная рамка 8">
            <a:hlinkClick r:id="rId3" action="ppaction://hlinksldjump" tooltip="ьлщошщтогшщто"/>
          </p:cNvPr>
          <p:cNvSpPr/>
          <p:nvPr userDrawn="1"/>
        </p:nvSpPr>
        <p:spPr>
          <a:xfrm>
            <a:off x="4932040" y="6408474"/>
            <a:ext cx="648072" cy="42830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051530623"/>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Образец заголовка</a:t>
            </a:r>
            <a:endParaRPr lang="ru-RU" dirty="0"/>
          </a:p>
        </p:txBody>
      </p:sp>
      <p:sp>
        <p:nvSpPr>
          <p:cNvPr id="4" name="Объект 3"/>
          <p:cNvSpPr>
            <a:spLocks noGrp="1"/>
          </p:cNvSpPr>
          <p:nvPr>
            <p:ph sz="half" idx="2"/>
          </p:nvPr>
        </p:nvSpPr>
        <p:spPr>
          <a:xfrm>
            <a:off x="4427984" y="692696"/>
            <a:ext cx="4716016"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Номер слайда 6"/>
          <p:cNvSpPr>
            <a:spLocks noGrp="1"/>
          </p:cNvSpPr>
          <p:nvPr>
            <p:ph type="sldNum" sz="quarter" idx="12"/>
          </p:nvPr>
        </p:nvSpPr>
        <p:spPr>
          <a:xfrm>
            <a:off x="6553200" y="6356350"/>
            <a:ext cx="2133600" cy="365125"/>
          </a:xfrm>
          <a:prstGeom prst="rect">
            <a:avLst/>
          </a:prstGeom>
        </p:spPr>
        <p:txBody>
          <a:bodyPr/>
          <a:lstStyle/>
          <a:p>
            <a:fld id="{687D7A59-36E2-48B9-B146-C1E59501F63F}" type="slidenum">
              <a:rPr lang="en-US" smtClean="0"/>
              <a:pPr/>
              <a:t>‹#›</a:t>
            </a:fld>
            <a:endParaRPr lang="en-US" dirty="0"/>
          </a:p>
        </p:txBody>
      </p:sp>
      <p:sp>
        <p:nvSpPr>
          <p:cNvPr id="8" name="Объект 3"/>
          <p:cNvSpPr>
            <a:spLocks noGrp="1"/>
          </p:cNvSpPr>
          <p:nvPr>
            <p:ph sz="half" idx="13"/>
          </p:nvPr>
        </p:nvSpPr>
        <p:spPr>
          <a:xfrm>
            <a:off x="15026" y="692696"/>
            <a:ext cx="4427984" cy="5544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10" name="Управляющая кнопка: в конец 9">
            <a:hlinkClick r:id="" action="ppaction://hlinkshowjump?jump=endshow" highlightClick="1"/>
          </p:cNvPr>
          <p:cNvSpPr/>
          <p:nvPr userDrawn="1"/>
        </p:nvSpPr>
        <p:spPr>
          <a:xfrm>
            <a:off x="4286153" y="6408474"/>
            <a:ext cx="431738" cy="428308"/>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697395304"/>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Рисунок 5"/>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Заголовок 1"/>
          <p:cNvSpPr>
            <a:spLocks noGrp="1"/>
          </p:cNvSpPr>
          <p:nvPr>
            <p:ph type="title"/>
          </p:nvPr>
        </p:nvSpPr>
        <p:spPr>
          <a:xfrm>
            <a:off x="0" y="-10244"/>
            <a:ext cx="9144000" cy="702940"/>
          </a:xfrm>
          <a:prstGeom prst="rect">
            <a:avLst/>
          </a:prstGeom>
          <a:noFill/>
          <a:ln>
            <a:noFill/>
          </a:ln>
        </p:spPr>
        <p:style>
          <a:lnRef idx="3">
            <a:schemeClr val="lt1"/>
          </a:lnRef>
          <a:fillRef idx="1">
            <a:schemeClr val="dk1"/>
          </a:fillRef>
          <a:effectRef idx="1">
            <a:schemeClr val="dk1"/>
          </a:effectRef>
          <a:fontRef idx="none"/>
        </p:style>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lvl="0"/>
            <a:r>
              <a:rPr lang="ru-RU" dirty="0" smtClean="0"/>
              <a:t>Образец заголовка</a:t>
            </a:r>
            <a:endParaRPr lang="ru-RU" dirty="0"/>
          </a:p>
        </p:txBody>
      </p:sp>
      <p:sp>
        <p:nvSpPr>
          <p:cNvPr id="3" name="Текст 2"/>
          <p:cNvSpPr>
            <a:spLocks noGrp="1"/>
          </p:cNvSpPr>
          <p:nvPr>
            <p:ph type="body" idx="1"/>
          </p:nvPr>
        </p:nvSpPr>
        <p:spPr>
          <a:xfrm>
            <a:off x="-3770" y="692696"/>
            <a:ext cx="9143628" cy="5688632"/>
          </a:xfrm>
          <a:prstGeom prst="rect">
            <a:avLst/>
          </a:prstGeom>
          <a:solidFill>
            <a:schemeClr val="bg2">
              <a:alpha val="60000"/>
            </a:schemeClr>
          </a:solidFill>
          <a:ln/>
        </p:spPr>
        <p:style>
          <a:lnRef idx="2">
            <a:schemeClr val="accent1"/>
          </a:lnRef>
          <a:fillRef idx="1">
            <a:schemeClr val="lt1"/>
          </a:fillRef>
          <a:effectRef idx="0">
            <a:schemeClr val="accent1"/>
          </a:effectRef>
          <a:fontRef idx="none"/>
        </p:style>
        <p:txBody>
          <a:bodyPr vert="horz" lIns="91440" tIns="45720" rIns="91440" bIns="45720" rtlCol="0">
            <a:normAutofit/>
          </a:bodyPr>
          <a:lstStyle/>
          <a:p>
            <a:pPr lvl="0"/>
            <a:r>
              <a:rPr lang="ru-RU" dirty="0" smtClean="0"/>
              <a:t>Образец текста</a:t>
            </a:r>
          </a:p>
          <a:p>
            <a:pPr lvl="1"/>
            <a:r>
              <a:rPr lang="ru-RU" dirty="0" smtClean="0"/>
              <a:t>Второй уровень</a:t>
            </a:r>
          </a:p>
        </p:txBody>
      </p:sp>
      <p:sp>
        <p:nvSpPr>
          <p:cNvPr id="4" name="Дата 3"/>
          <p:cNvSpPr>
            <a:spLocks noGrp="1"/>
          </p:cNvSpPr>
          <p:nvPr>
            <p:ph type="dt" sz="half" idx="2"/>
          </p:nvPr>
        </p:nvSpPr>
        <p:spPr>
          <a:xfrm>
            <a:off x="9524" y="6473825"/>
            <a:ext cx="1178099" cy="365125"/>
          </a:xfrm>
          <a:prstGeom prst="rect">
            <a:avLst/>
          </a:prstGeom>
          <a:noFill/>
          <a:ln>
            <a:noFill/>
          </a:ln>
        </p:spPr>
        <p:style>
          <a:lnRef idx="3">
            <a:schemeClr val="lt1"/>
          </a:lnRef>
          <a:fillRef idx="1">
            <a:schemeClr val="dk1"/>
          </a:fillRef>
          <a:effectRef idx="1">
            <a:schemeClr val="dk1"/>
          </a:effectRef>
          <a:fontRef idx="none"/>
        </p:style>
        <p:txBody>
          <a:bodyPr vert="horz" lIns="91440" tIns="45720" rIns="91440" bIns="45720" rtlCol="0" anchor="ctr">
            <a:noAutofit/>
          </a:bodyPr>
          <a:lstStyle>
            <a:lvl1pPr>
              <a:defRPr lang="ru-RU" sz="1600" b="0" i="1" cap="none" spc="0" smtClean="0">
                <a:ln w="18415" cmpd="sng">
                  <a:solidFill>
                    <a:srgbClr val="FFFFFF"/>
                  </a:solidFill>
                  <a:prstDash val="solid"/>
                </a:ln>
                <a:solidFill>
                  <a:schemeClr val="bg1"/>
                </a:solidFill>
                <a:effectLst/>
                <a:latin typeface="+mj-lt"/>
                <a:ea typeface="+mj-ea"/>
                <a:cs typeface="+mj-cs"/>
              </a:defRPr>
            </a:lvl1pPr>
          </a:lstStyle>
          <a:p>
            <a:pPr marL="342900" indent="-342900" algn="ctr">
              <a:spcBef>
                <a:spcPct val="0"/>
              </a:spcBef>
              <a:buFont typeface="Arial" panose="020B0604020202020204" pitchFamily="34" charset="0"/>
              <a:buNone/>
            </a:pPr>
            <a:r>
              <a:rPr lang="ru-RU" dirty="0" smtClean="0"/>
              <a:t>29.04.2015</a:t>
            </a:r>
            <a:endParaRPr lang="ru-RU" dirty="0"/>
          </a:p>
        </p:txBody>
      </p:sp>
      <p:sp>
        <p:nvSpPr>
          <p:cNvPr id="5" name="Нижний колонтитул 4"/>
          <p:cNvSpPr>
            <a:spLocks noGrp="1"/>
          </p:cNvSpPr>
          <p:nvPr>
            <p:ph type="ftr" sz="quarter" idx="3"/>
          </p:nvPr>
        </p:nvSpPr>
        <p:spPr>
          <a:xfrm>
            <a:off x="7380312" y="6453336"/>
            <a:ext cx="1735113" cy="382439"/>
          </a:xfrm>
          <a:prstGeom prst="rect">
            <a:avLst/>
          </a:prstGeom>
          <a:noFill/>
          <a:ln>
            <a:noFill/>
          </a:ln>
        </p:spPr>
        <p:style>
          <a:lnRef idx="3">
            <a:schemeClr val="lt1"/>
          </a:lnRef>
          <a:fillRef idx="1">
            <a:schemeClr val="dk1"/>
          </a:fillRef>
          <a:effectRef idx="1">
            <a:schemeClr val="dk1"/>
          </a:effectRef>
          <a:fontRef idx="none"/>
        </p:style>
        <p:txBody>
          <a:bodyPr vert="horz" lIns="91440" tIns="45720" rIns="91440" bIns="45720" rtlCol="0" anchor="ctr">
            <a:noAutofit/>
          </a:bodyPr>
          <a:lstStyle>
            <a:lvl1pPr>
              <a:defRPr lang="ru-RU" sz="1600" b="0" i="1" cap="none" spc="0" smtClean="0">
                <a:ln w="18415" cmpd="sng">
                  <a:solidFill>
                    <a:srgbClr val="FFFFFF"/>
                  </a:solidFill>
                  <a:prstDash val="solid"/>
                </a:ln>
                <a:solidFill>
                  <a:schemeClr val="bg1"/>
                </a:solidFill>
                <a:effectLst/>
                <a:latin typeface="+mj-lt"/>
                <a:ea typeface="+mj-ea"/>
                <a:cs typeface="+mj-cs"/>
              </a:defRPr>
            </a:lvl1pPr>
          </a:lstStyle>
          <a:p>
            <a:pPr marL="342900" indent="-342900" algn="ctr">
              <a:spcBef>
                <a:spcPct val="0"/>
              </a:spcBef>
              <a:buFont typeface="Arial" panose="020B0604020202020204" pitchFamily="34" charset="0"/>
              <a:buNone/>
            </a:pPr>
            <a:r>
              <a:rPr lang="ru-RU" dirty="0" smtClean="0"/>
              <a:t>Поповкин А.А.</a:t>
            </a:r>
            <a:endParaRPr lang="ru-RU" dirty="0"/>
          </a:p>
        </p:txBody>
      </p:sp>
    </p:spTree>
    <p:extLst>
      <p:ext uri="{BB962C8B-B14F-4D97-AF65-F5344CB8AC3E}">
        <p14:creationId xmlns:p14="http://schemas.microsoft.com/office/powerpoint/2010/main" val="236120596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35" r:id="rId5"/>
    <p:sldLayoutId id="2147483737" r:id="rId6"/>
    <p:sldLayoutId id="2147483734" r:id="rId7"/>
    <p:sldLayoutId id="2147483732" r:id="rId8"/>
    <p:sldLayoutId id="2147483736" r:id="rId9"/>
    <p:sldLayoutId id="2147483725" r:id="rId10"/>
    <p:sldLayoutId id="2147483729" r:id="rId11"/>
  </p:sldLayoutIdLst>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hf sldNum="0" hdr="0"/>
  <p:txStyles>
    <p:titleStyle>
      <a:lvl1pPr algn="ctr" defTabSz="914400" rtl="0" eaLnBrk="1" latinLnBrk="0" hangingPunct="1">
        <a:spcBef>
          <a:spcPct val="0"/>
        </a:spcBef>
        <a:buNone/>
        <a:defRPr lang="ru-RU" sz="3600" b="1" kern="1200" cap="none" spc="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3200" b="1" i="0" u="none" kern="1200" cap="none" spc="0">
          <a:ln w="12700">
            <a:noFill/>
            <a:prstDash val="solid"/>
          </a:ln>
          <a:solidFill>
            <a:srgbClr val="002060"/>
          </a:solidFill>
          <a:effectLst>
            <a:outerShdw blurRad="41275" dist="20320" dir="1800000" algn="tl" rotWithShape="0">
              <a:srgbClr val="000000">
                <a:alpha val="40000"/>
              </a:srgbClr>
            </a:outerShdw>
          </a:effectLst>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b="1" i="0" u="none" kern="1200" cap="none" spc="0">
          <a:ln w="12700">
            <a:noFill/>
            <a:prstDash val="solid"/>
          </a:ln>
          <a:solidFill>
            <a:srgbClr val="002060"/>
          </a:solidFill>
          <a:effectLst>
            <a:outerShdw blurRad="41275" dist="20320" dir="1800000" algn="tl" rotWithShape="0">
              <a:srgbClr val="000000">
                <a:alpha val="40000"/>
              </a:srgbClr>
            </a:outerShdw>
          </a:effectLst>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24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b="0" kern="120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3.xml"/><Relationship Id="rId3" Type="http://schemas.openxmlformats.org/officeDocument/2006/relationships/image" Target="../media/image3.jpeg"/><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notesSlide" Target="../notesSlides/notesSlide1.xml"/><Relationship Id="rId16" Type="http://schemas.openxmlformats.org/officeDocument/2006/relationships/slide" Target="slide16.xml"/><Relationship Id="rId1" Type="http://schemas.openxmlformats.org/officeDocument/2006/relationships/slideLayout" Target="../slideLayouts/slideLayout9.xml"/><Relationship Id="rId6" Type="http://schemas.openxmlformats.org/officeDocument/2006/relationships/slide" Target="slide5.xml"/><Relationship Id="rId11" Type="http://schemas.openxmlformats.org/officeDocument/2006/relationships/slide" Target="slide10.xml"/><Relationship Id="rId5" Type="http://schemas.openxmlformats.org/officeDocument/2006/relationships/slide" Target="slide4.xml"/><Relationship Id="rId15" Type="http://schemas.openxmlformats.org/officeDocument/2006/relationships/slide" Target="slide15.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 Id="rId14" Type="http://schemas.openxmlformats.org/officeDocument/2006/relationships/slide" Target="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43808" y="2276872"/>
            <a:ext cx="6070049" cy="1615897"/>
          </a:xfrm>
        </p:spPr>
        <p:txBody>
          <a:bodyPr>
            <a:noAutofit/>
          </a:bodyPr>
          <a:lstStyle/>
          <a:p>
            <a:r>
              <a:rPr lang="ru-RU" sz="6600" dirty="0" smtClean="0"/>
              <a:t>Изобретения </a:t>
            </a:r>
            <a:r>
              <a:rPr lang="ru-RU" sz="6600" dirty="0" smtClean="0"/>
              <a:t>Никол</a:t>
            </a:r>
            <a:r>
              <a:rPr lang="ru-RU" sz="6600" dirty="0"/>
              <a:t>ы</a:t>
            </a:r>
            <a:r>
              <a:rPr lang="ru-RU" sz="6600" dirty="0" smtClean="0"/>
              <a:t> </a:t>
            </a:r>
            <a:r>
              <a:rPr lang="ru-RU" sz="6600" dirty="0" smtClean="0"/>
              <a:t>Тесла</a:t>
            </a:r>
            <a:endParaRPr lang="ru-RU" sz="6600" dirty="0"/>
          </a:p>
        </p:txBody>
      </p:sp>
      <p:sp>
        <p:nvSpPr>
          <p:cNvPr id="3" name="Подзаголовок 2"/>
          <p:cNvSpPr>
            <a:spLocks noGrp="1"/>
          </p:cNvSpPr>
          <p:nvPr>
            <p:ph type="subTitle" idx="1"/>
          </p:nvPr>
        </p:nvSpPr>
        <p:spPr>
          <a:xfrm>
            <a:off x="3275856" y="5373216"/>
            <a:ext cx="5851375" cy="1484783"/>
          </a:xfrm>
        </p:spPr>
        <p:txBody>
          <a:bodyPr>
            <a:normAutofit fontScale="77500" lnSpcReduction="20000"/>
          </a:bodyPr>
          <a:lstStyle/>
          <a:p>
            <a:pPr marL="0" indent="0" algn="r">
              <a:buNone/>
            </a:pPr>
            <a:r>
              <a:rPr lang="ru-RU" dirty="0" smtClean="0">
                <a:effectLst>
                  <a:outerShdw blurRad="38100" dist="38100" dir="2700000" algn="tl">
                    <a:srgbClr val="000000">
                      <a:alpha val="43137"/>
                    </a:srgbClr>
                  </a:outerShdw>
                </a:effectLst>
              </a:rPr>
              <a:t>Автор</a:t>
            </a:r>
            <a:r>
              <a:rPr lang="en-US" dirty="0" smtClean="0">
                <a:effectLst>
                  <a:outerShdw blurRad="38100" dist="38100" dir="2700000" algn="tl">
                    <a:srgbClr val="000000">
                      <a:alpha val="43137"/>
                    </a:srgbClr>
                  </a:outerShdw>
                </a:effectLst>
              </a:rPr>
              <a:t>:</a:t>
            </a:r>
            <a:r>
              <a:rPr lang="ru-RU" dirty="0" smtClean="0">
                <a:effectLst>
                  <a:outerShdw blurRad="38100" dist="38100" dir="2700000" algn="tl">
                    <a:srgbClr val="000000">
                      <a:alpha val="43137"/>
                    </a:srgbClr>
                  </a:outerShdw>
                </a:effectLst>
              </a:rPr>
              <a:t> </a:t>
            </a:r>
            <a:r>
              <a:rPr lang="ru-RU" dirty="0" err="1" smtClean="0">
                <a:effectLst>
                  <a:outerShdw blurRad="38100" dist="38100" dir="2700000" algn="tl">
                    <a:srgbClr val="000000">
                      <a:alpha val="43137"/>
                    </a:srgbClr>
                  </a:outerShdw>
                </a:effectLst>
              </a:rPr>
              <a:t>Поповкин</a:t>
            </a:r>
            <a:r>
              <a:rPr lang="ru-RU" dirty="0" smtClean="0">
                <a:effectLst>
                  <a:outerShdw blurRad="38100" dist="38100" dir="2700000" algn="tl">
                    <a:srgbClr val="000000">
                      <a:alpha val="43137"/>
                    </a:srgbClr>
                  </a:outerShdw>
                </a:effectLst>
              </a:rPr>
              <a:t> Александр,</a:t>
            </a:r>
          </a:p>
          <a:p>
            <a:pPr marL="0" indent="0" algn="r">
              <a:buNone/>
            </a:pPr>
            <a:r>
              <a:rPr lang="ru-RU" dirty="0" smtClean="0">
                <a:effectLst>
                  <a:outerShdw blurRad="38100" dist="38100" dir="2700000" algn="tl">
                    <a:srgbClr val="000000">
                      <a:alpha val="43137"/>
                    </a:srgbClr>
                  </a:outerShdw>
                </a:effectLst>
              </a:rPr>
              <a:t>11А класс, МБОУ «Лицей № 2»,</a:t>
            </a:r>
          </a:p>
          <a:p>
            <a:pPr marL="0" indent="0" algn="r">
              <a:buNone/>
            </a:pPr>
            <a:r>
              <a:rPr lang="ru-RU" dirty="0" smtClean="0">
                <a:effectLst>
                  <a:outerShdw blurRad="38100" dist="38100" dir="2700000" algn="tl">
                    <a:srgbClr val="000000">
                      <a:alpha val="43137"/>
                    </a:srgbClr>
                  </a:outerShdw>
                </a:effectLst>
              </a:rPr>
              <a:t>г. Нижневартовск</a:t>
            </a:r>
            <a:endParaRPr lang="ru-RU" dirty="0">
              <a:effectLst>
                <a:outerShdw blurRad="38100" dist="38100" dir="2700000" algn="tl">
                  <a:srgbClr val="000000">
                    <a:alpha val="43137"/>
                  </a:srgbClr>
                </a:outerShdw>
              </a:effectLst>
            </a:endParaRPr>
          </a:p>
        </p:txBody>
      </p:sp>
      <p:sp>
        <p:nvSpPr>
          <p:cNvPr id="4" name="Дата 3"/>
          <p:cNvSpPr>
            <a:spLocks noGrp="1"/>
          </p:cNvSpPr>
          <p:nvPr>
            <p:ph type="dt" sz="half" idx="10"/>
          </p:nvPr>
        </p:nvSpPr>
        <p:spPr>
          <a:xfrm>
            <a:off x="0" y="6021288"/>
            <a:ext cx="2133600" cy="365125"/>
          </a:xfrm>
        </p:spPr>
        <p:txBody>
          <a:bodyPr/>
          <a:lstStyle/>
          <a:p>
            <a:pPr marL="342900" indent="-342900" algn="ctr">
              <a:spcBef>
                <a:spcPct val="0"/>
              </a:spcBef>
              <a:buFont typeface="Arial" panose="020B0604020202020204" pitchFamily="34" charset="0"/>
              <a:buNone/>
            </a:pPr>
            <a:r>
              <a:rPr lang="ru-RU" i="0" dirty="0" smtClean="0"/>
              <a:t>29.04.2015</a:t>
            </a:r>
            <a:endParaRPr lang="ru-RU" i="0" dirty="0"/>
          </a:p>
        </p:txBody>
      </p:sp>
    </p:spTree>
    <p:extLst>
      <p:ext uri="{BB962C8B-B14F-4D97-AF65-F5344CB8AC3E}">
        <p14:creationId xmlns:p14="http://schemas.microsoft.com/office/powerpoint/2010/main" val="3020162719"/>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Наследие</a:t>
            </a:r>
            <a:endParaRPr lang="ru-RU" dirty="0"/>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5015158" y="790099"/>
            <a:ext cx="3541222" cy="5349240"/>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70000" lnSpcReduction="20000"/>
          </a:bodyPr>
          <a:lstStyle/>
          <a:p>
            <a:r>
              <a:rPr lang="ru-RU" dirty="0"/>
              <a:t>Экс-директор музея Н. </a:t>
            </a:r>
            <a:r>
              <a:rPr lang="ru-RU" dirty="0" smtClean="0"/>
              <a:t>Тесла </a:t>
            </a:r>
            <a:r>
              <a:rPr lang="ru-RU" dirty="0"/>
              <a:t>в Белграде (Сербия), член Европейской Академии наук — Велимир Абрамович — опубликовал своё письмо-обращение в </a:t>
            </a:r>
            <a:r>
              <a:rPr lang="ru-RU" dirty="0" smtClean="0"/>
              <a:t>журнале</a:t>
            </a:r>
          </a:p>
          <a:p>
            <a:r>
              <a:rPr lang="ru-RU" dirty="0" smtClean="0"/>
              <a:t>«</a:t>
            </a:r>
            <a:r>
              <a:rPr lang="ru-RU" dirty="0" err="1" smtClean="0"/>
              <a:t>Дельфис</a:t>
            </a:r>
            <a:r>
              <a:rPr lang="ru-RU" dirty="0"/>
              <a:t>» № 68(4/2011) под названием «Наследие Н. </a:t>
            </a:r>
            <a:r>
              <a:rPr lang="ru-RU" dirty="0" smtClean="0"/>
              <a:t>Тесла </a:t>
            </a:r>
            <a:r>
              <a:rPr lang="ru-RU" dirty="0"/>
              <a:t>— пришло время изучать», в котором указал, что «с 1952 года хранится около 60 тыс. ещё не изученных научных документов всемирно известного сербского учёного» и предложил создать Российско-сербское общество (институт) по </a:t>
            </a:r>
            <a:r>
              <a:rPr lang="ru-RU" dirty="0" smtClean="0"/>
              <a:t>изучению</a:t>
            </a:r>
          </a:p>
          <a:p>
            <a:r>
              <a:rPr lang="ru-RU" dirty="0" smtClean="0"/>
              <a:t>научного </a:t>
            </a:r>
            <a:r>
              <a:rPr lang="ru-RU" dirty="0" smtClean="0"/>
              <a:t>наследия Николы Тесла</a:t>
            </a:r>
            <a:r>
              <a:rPr lang="ru-RU" dirty="0" smtClean="0"/>
              <a:t>.</a:t>
            </a:r>
            <a:endParaRPr lang="ru-RU" dirty="0"/>
          </a:p>
        </p:txBody>
      </p:sp>
    </p:spTree>
    <p:extLst>
      <p:ext uri="{BB962C8B-B14F-4D97-AF65-F5344CB8AC3E}">
        <p14:creationId xmlns:p14="http://schemas.microsoft.com/office/powerpoint/2010/main" val="152783698"/>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Современное применение идей </a:t>
            </a:r>
            <a:r>
              <a:rPr lang="ru-RU" dirty="0" smtClean="0"/>
              <a:t>Тесла</a:t>
            </a:r>
            <a:endParaRPr lang="ru-RU" dirty="0"/>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499992" y="2204864"/>
            <a:ext cx="4596003" cy="2587528"/>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55000" lnSpcReduction="20000"/>
          </a:bodyPr>
          <a:lstStyle/>
          <a:p>
            <a:pPr marL="114300" indent="0">
              <a:buNone/>
            </a:pPr>
            <a:r>
              <a:rPr lang="ru-RU" dirty="0" smtClean="0"/>
              <a:t>•  Переменный </a:t>
            </a:r>
            <a:r>
              <a:rPr lang="ru-RU" dirty="0"/>
              <a:t>ток является основным способом передачи электроэнергии на большие расстояния.</a:t>
            </a:r>
          </a:p>
          <a:p>
            <a:pPr marL="114300" indent="0">
              <a:buNone/>
            </a:pPr>
            <a:r>
              <a:rPr lang="ru-RU" dirty="0" smtClean="0"/>
              <a:t>•  Электрогенераторы </a:t>
            </a:r>
            <a:r>
              <a:rPr lang="ru-RU" dirty="0"/>
              <a:t>являются основными элементами в генерации электроэнергии на ГЭС, АЭС, ТЭС и т. д.</a:t>
            </a:r>
          </a:p>
          <a:p>
            <a:pPr marL="114300" indent="0">
              <a:buNone/>
            </a:pPr>
            <a:r>
              <a:rPr lang="ru-RU" dirty="0" smtClean="0"/>
              <a:t>•  Электродвигатели </a:t>
            </a:r>
            <a:r>
              <a:rPr lang="ru-RU" dirty="0"/>
              <a:t>используются во всех современных электропоездах, электроавтомобилях, трамваях, троллейбусах.</a:t>
            </a:r>
          </a:p>
          <a:p>
            <a:pPr marL="114300" indent="0">
              <a:buNone/>
            </a:pPr>
            <a:r>
              <a:rPr lang="ru-RU" dirty="0" smtClean="0"/>
              <a:t>•  Радиоуправляемая </a:t>
            </a:r>
            <a:r>
              <a:rPr lang="ru-RU" dirty="0"/>
              <a:t>робототехника получила широкое распространение не только в детских игрушках и беспроводных телевизионных и компьютерных устройствах (пульты управления), но и в военной сфере, в гражданской сфере, в вопросах военной, гражданской и внутренней, а также и внешней безопасности стран и т. п.</a:t>
            </a:r>
          </a:p>
          <a:p>
            <a:pPr marL="114300" indent="0">
              <a:buNone/>
            </a:pPr>
            <a:r>
              <a:rPr lang="ru-RU" dirty="0" smtClean="0"/>
              <a:t>•  Беспроводные </a:t>
            </a:r>
            <a:r>
              <a:rPr lang="ru-RU" dirty="0"/>
              <a:t>заряжающие устройства начинают использоваться для зарядки мобильных телефонов или </a:t>
            </a:r>
            <a:r>
              <a:rPr lang="ru-RU" dirty="0" smtClean="0"/>
              <a:t>ноутбуков.</a:t>
            </a:r>
            <a:endParaRPr lang="ru-RU" dirty="0"/>
          </a:p>
          <a:p>
            <a:endParaRPr lang="ru-RU" dirty="0"/>
          </a:p>
        </p:txBody>
      </p:sp>
    </p:spTree>
    <p:extLst>
      <p:ext uri="{BB962C8B-B14F-4D97-AF65-F5344CB8AC3E}">
        <p14:creationId xmlns:p14="http://schemas.microsoft.com/office/powerpoint/2010/main" val="2408521400"/>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Мифы и легенды</a:t>
            </a:r>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483143" y="1162093"/>
            <a:ext cx="4605251" cy="4605251"/>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47500" lnSpcReduction="20000"/>
          </a:bodyPr>
          <a:lstStyle/>
          <a:p>
            <a:pPr marL="114300" indent="0" algn="ctr">
              <a:buNone/>
            </a:pPr>
            <a:r>
              <a:rPr lang="ru-RU" i="1" dirty="0" smtClean="0"/>
              <a:t>Бумаги Тесла</a:t>
            </a:r>
          </a:p>
          <a:p>
            <a:pPr marL="114300" indent="0">
              <a:buNone/>
            </a:pPr>
            <a:r>
              <a:rPr lang="ru-RU" dirty="0">
                <a:effectLst/>
              </a:rPr>
              <a:t>По легенде, после смерти Теслы спецотдел </a:t>
            </a:r>
            <a:r>
              <a:rPr lang="ru-RU" dirty="0" smtClean="0">
                <a:effectLst/>
              </a:rPr>
              <a:t>ФБР </a:t>
            </a:r>
            <a:r>
              <a:rPr lang="ru-RU" dirty="0">
                <a:effectLst/>
              </a:rPr>
              <a:t>занимавшийся хранением собственности иностранных </a:t>
            </a:r>
            <a:r>
              <a:rPr lang="ru-RU" dirty="0" smtClean="0">
                <a:effectLst/>
              </a:rPr>
              <a:t>граждан, </a:t>
            </a:r>
            <a:r>
              <a:rPr lang="ru-RU" dirty="0">
                <a:effectLst/>
              </a:rPr>
              <a:t>выслал сотрудников, которые изъяли все бумаги, найденные ими в номере. ФБР подозревало, что ещё за несколько лет до смерти Теслы некоторые бумаги были выкрадены германской разведкой и могли быть использованы для создания немецких летающих </a:t>
            </a:r>
            <a:r>
              <a:rPr lang="ru-RU" dirty="0" smtClean="0">
                <a:effectLst/>
              </a:rPr>
              <a:t>тарелок. </a:t>
            </a:r>
            <a:r>
              <a:rPr lang="ru-RU" dirty="0">
                <a:effectLst/>
              </a:rPr>
              <a:t>Желая предотвратить повторения этого инцидента, ФБР засекретило все обнаруженные ими бумаги.</a:t>
            </a:r>
          </a:p>
          <a:p>
            <a:pPr marL="114300" indent="0">
              <a:buNone/>
            </a:pPr>
            <a:r>
              <a:rPr lang="ru-RU" dirty="0">
                <a:effectLst/>
              </a:rPr>
              <a:t>В </a:t>
            </a:r>
            <a:r>
              <a:rPr lang="ru-RU" dirty="0" smtClean="0">
                <a:effectLst/>
              </a:rPr>
              <a:t>книге</a:t>
            </a:r>
            <a:r>
              <a:rPr lang="ru-RU" dirty="0">
                <a:effectLst/>
              </a:rPr>
              <a:t> писателя Тима Шварца упоминается, что в других отелях, где Тесла снимал номера, также оставались его личные вещи. Часть из них утеряны, более 12 ящиков с вещами были проданы для оплаты счетов Теслы. Также Тим Шварц уверяет, что в 1976 году четыре невзрачных коробки с бумагами были выставлены на аукционе неким Майклом Борнесом (Michael P. Bornes), книготорговцем из Манхеттена. Дейл Элфри (Dale Alfrey) приобрёл их за 25 долларов, не зная, что это за бумаги. Согласно автору книги, позже выяснилось, что это лабораторные журналы и бумаги Николы Теслы, в которых описывались враждебные инопланетные существа, способные контролировать человеческий </a:t>
            </a:r>
            <a:r>
              <a:rPr lang="ru-RU" dirty="0" smtClean="0">
                <a:effectLst/>
              </a:rPr>
              <a:t>мозг.</a:t>
            </a:r>
            <a:endParaRPr lang="ru-RU" dirty="0">
              <a:effectLst/>
            </a:endParaRPr>
          </a:p>
          <a:p>
            <a:pPr marL="114300" indent="0">
              <a:buNone/>
            </a:pPr>
            <a:r>
              <a:rPr lang="ru-RU" dirty="0">
                <a:effectLst/>
              </a:rPr>
              <a:t>Многие читатели подвергли сомнению утверждения Тима Шварца, воспринимая книгу как попытку устроить </a:t>
            </a:r>
            <a:r>
              <a:rPr lang="ru-RU" dirty="0" smtClean="0">
                <a:effectLst/>
              </a:rPr>
              <a:t>сенсацию.</a:t>
            </a:r>
            <a:endParaRPr lang="ru-RU" dirty="0">
              <a:effectLst/>
            </a:endParaRPr>
          </a:p>
          <a:p>
            <a:endParaRPr lang="ru-RU" dirty="0"/>
          </a:p>
        </p:txBody>
      </p:sp>
    </p:spTree>
    <p:extLst>
      <p:ext uri="{BB962C8B-B14F-4D97-AF65-F5344CB8AC3E}">
        <p14:creationId xmlns:p14="http://schemas.microsoft.com/office/powerpoint/2010/main" val="2176330674"/>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Филадельфийский эксперимент</a:t>
            </a:r>
            <a:endParaRPr lang="ru-RU" dirty="0"/>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0" y="1574450"/>
            <a:ext cx="4469697" cy="3582742"/>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85000" lnSpcReduction="20000"/>
          </a:bodyPr>
          <a:lstStyle/>
          <a:p>
            <a:r>
              <a:rPr lang="ru-RU" dirty="0"/>
              <a:t>Говорить о непосредственном участии </a:t>
            </a:r>
            <a:r>
              <a:rPr lang="ru-RU" dirty="0" smtClean="0"/>
              <a:t>Тесла </a:t>
            </a:r>
            <a:r>
              <a:rPr lang="ru-RU" dirty="0"/>
              <a:t>в </a:t>
            </a:r>
            <a:r>
              <a:rPr lang="ru-RU" dirty="0" smtClean="0"/>
              <a:t>этом</a:t>
            </a:r>
          </a:p>
          <a:p>
            <a:r>
              <a:rPr lang="ru-RU" dirty="0" smtClean="0"/>
              <a:t>гипотетическом </a:t>
            </a:r>
            <a:r>
              <a:rPr lang="ru-RU" dirty="0"/>
              <a:t>событии вряд ли возможно по причине несовпадения дат жизни Теслы и времени проведения предполагаемого эксперимента, поскольку сам Тесла умер ещё до его начала — 7 января 1943, в то время как предполагается, что эксперимент был проведён только 28 октября 1943 года.</a:t>
            </a:r>
          </a:p>
        </p:txBody>
      </p:sp>
    </p:spTree>
    <p:extLst>
      <p:ext uri="{BB962C8B-B14F-4D97-AF65-F5344CB8AC3E}">
        <p14:creationId xmlns:p14="http://schemas.microsoft.com/office/powerpoint/2010/main" val="2872279590"/>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Электромобиль </a:t>
            </a:r>
            <a:r>
              <a:rPr lang="ru-RU" dirty="0" smtClean="0"/>
              <a:t>Тесла</a:t>
            </a:r>
            <a:endParaRPr lang="ru-RU" dirty="0"/>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72000" y="2094458"/>
            <a:ext cx="4527433" cy="2630686"/>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92500"/>
          </a:bodyPr>
          <a:lstStyle/>
          <a:p>
            <a:r>
              <a:rPr lang="ru-RU" dirty="0"/>
              <a:t>В 1931 году Никола </a:t>
            </a:r>
            <a:r>
              <a:rPr lang="ru-RU" dirty="0" smtClean="0"/>
              <a:t>Тесла</a:t>
            </a:r>
          </a:p>
          <a:p>
            <a:r>
              <a:rPr lang="ru-RU" dirty="0" smtClean="0"/>
              <a:t>продемонстрировал</a:t>
            </a:r>
            <a:endParaRPr lang="ru-RU" dirty="0" smtClean="0"/>
          </a:p>
          <a:p>
            <a:r>
              <a:rPr lang="ru-RU" dirty="0" smtClean="0"/>
              <a:t>действующий </a:t>
            </a:r>
            <a:r>
              <a:rPr lang="ru-RU" dirty="0"/>
              <a:t>прототип </a:t>
            </a:r>
            <a:r>
              <a:rPr lang="ru-RU" dirty="0" smtClean="0"/>
              <a:t>электромобиля,</a:t>
            </a:r>
          </a:p>
          <a:p>
            <a:r>
              <a:rPr lang="ru-RU" dirty="0" smtClean="0"/>
              <a:t>движущегося </a:t>
            </a:r>
            <a:r>
              <a:rPr lang="ru-RU" dirty="0"/>
              <a:t>без каких-либо </a:t>
            </a:r>
            <a:r>
              <a:rPr lang="ru-RU" dirty="0" smtClean="0"/>
              <a:t>традиционных</a:t>
            </a:r>
          </a:p>
          <a:p>
            <a:r>
              <a:rPr lang="ru-RU" dirty="0" smtClean="0"/>
              <a:t>источников </a:t>
            </a:r>
            <a:r>
              <a:rPr lang="ru-RU" dirty="0"/>
              <a:t>тока.</a:t>
            </a:r>
          </a:p>
          <a:p>
            <a:r>
              <a:rPr lang="ru-RU" dirty="0"/>
              <a:t>Никаких материальных </a:t>
            </a:r>
            <a:r>
              <a:rPr lang="ru-RU" dirty="0" smtClean="0"/>
              <a:t>свидетельств </a:t>
            </a:r>
            <a:r>
              <a:rPr lang="ru-RU" dirty="0" smtClean="0"/>
              <a:t>существования </a:t>
            </a:r>
            <a:r>
              <a:rPr lang="ru-RU" dirty="0" err="1" smtClean="0"/>
              <a:t>электроавтомобиля</a:t>
            </a:r>
            <a:r>
              <a:rPr lang="ru-RU" dirty="0" smtClean="0"/>
              <a:t> </a:t>
            </a:r>
            <a:r>
              <a:rPr lang="ru-RU" dirty="0"/>
              <a:t>не существует.</a:t>
            </a:r>
          </a:p>
          <a:p>
            <a:pPr marL="114300" indent="0">
              <a:buNone/>
            </a:pPr>
            <a:endParaRPr lang="ru-RU" dirty="0"/>
          </a:p>
        </p:txBody>
      </p:sp>
    </p:spTree>
    <p:extLst>
      <p:ext uri="{BB962C8B-B14F-4D97-AF65-F5344CB8AC3E}">
        <p14:creationId xmlns:p14="http://schemas.microsoft.com/office/powerpoint/2010/main" val="1005221013"/>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Лучевое Оружие</a:t>
            </a:r>
            <a:endParaRPr lang="ru-RU" dirty="0"/>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562056" y="1898956"/>
            <a:ext cx="4474440" cy="2970834"/>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92500" lnSpcReduction="10000"/>
          </a:bodyPr>
          <a:lstStyle/>
          <a:p>
            <a:r>
              <a:rPr lang="ru-RU" dirty="0"/>
              <a:t>Американское агентство DARPA в 1958 году якобы </a:t>
            </a:r>
            <a:r>
              <a:rPr lang="ru-RU" dirty="0" smtClean="0"/>
              <a:t>попыталось </a:t>
            </a:r>
            <a:r>
              <a:rPr lang="ru-RU" dirty="0"/>
              <a:t>создать легендарные «лучи смерти» </a:t>
            </a:r>
            <a:r>
              <a:rPr lang="ru-RU" dirty="0" smtClean="0"/>
              <a:t>Тесла </a:t>
            </a:r>
            <a:r>
              <a:rPr lang="ru-RU" dirty="0"/>
              <a:t>в </a:t>
            </a:r>
            <a:r>
              <a:rPr lang="ru-RU" dirty="0" smtClean="0"/>
              <a:t>ходе проекта </a:t>
            </a:r>
            <a:r>
              <a:rPr lang="ru-RU" dirty="0"/>
              <a:t>«Качели» (англ. Seesaw), который проводился в </a:t>
            </a:r>
            <a:r>
              <a:rPr lang="ru-RU" dirty="0" err="1" smtClean="0"/>
              <a:t>Ливерморской</a:t>
            </a:r>
            <a:r>
              <a:rPr lang="ru-RU" dirty="0" smtClean="0"/>
              <a:t> </a:t>
            </a:r>
            <a:r>
              <a:rPr lang="ru-RU" dirty="0"/>
              <a:t>национальной лаборатории. В 1982 </a:t>
            </a:r>
            <a:r>
              <a:rPr lang="ru-RU" dirty="0" smtClean="0"/>
              <a:t>году проект </a:t>
            </a:r>
            <a:r>
              <a:rPr lang="ru-RU" dirty="0"/>
              <a:t>был прерван в связи с рядом неудач и превышением </a:t>
            </a:r>
            <a:r>
              <a:rPr lang="ru-RU" dirty="0" smtClean="0"/>
              <a:t>бюджета.</a:t>
            </a:r>
            <a:endParaRPr lang="ru-RU" dirty="0"/>
          </a:p>
        </p:txBody>
      </p:sp>
    </p:spTree>
    <p:extLst>
      <p:ext uri="{BB962C8B-B14F-4D97-AF65-F5344CB8AC3E}">
        <p14:creationId xmlns:p14="http://schemas.microsoft.com/office/powerpoint/2010/main" val="2661987317"/>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effectLst/>
              </a:rPr>
              <a:t>Тунгусский метеорит</a:t>
            </a:r>
            <a:endParaRPr lang="ru-RU" dirty="0"/>
          </a:p>
        </p:txBody>
      </p:sp>
      <p:pic>
        <p:nvPicPr>
          <p:cNvPr id="7" name="Объект 6"/>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644008" y="1989527"/>
            <a:ext cx="4392488" cy="2747723"/>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Autofit/>
          </a:bodyPr>
          <a:lstStyle/>
          <a:p>
            <a:r>
              <a:rPr lang="ru-RU" sz="1260" dirty="0">
                <a:effectLst/>
              </a:rPr>
              <a:t>В конце XX — начале XXI века появилась гипотеза о связи Николы Теслы с Тунгусским метеоритом. Согласно этой гипотезе, в день наблюдения Тунгусского феномена (30 июня 1908 года) Никола Тесла проводил опыт по передаче энергии «по воздуху».</a:t>
            </a:r>
          </a:p>
          <a:p>
            <a:r>
              <a:rPr lang="ru-RU" sz="1260" dirty="0">
                <a:effectLst/>
              </a:rPr>
              <a:t>За несколько месяцев до взрыва Тесла утверждал, что сможет осветить дорогу к Северному полюсу экспедиции знаменитого путешественника Роберта Пири. Кроме того, сохранились записи в журнале библиотеки Конгресса США, что он запрашивал карты «наименее заселённых частей Сибири». Его эксперименты по созданию стоячих волн, когда, как утверждается, мощный электрический импульс сконцентрировался за десятки тысяч километров в Индийском океане, вполне вписываются в эту «гипотезу». Если Тесле удалось накачать импульс энергией так </a:t>
            </a:r>
            <a:r>
              <a:rPr lang="ru-RU" sz="1260" dirty="0" smtClean="0">
                <a:effectLst/>
              </a:rPr>
              <a:t>называемого «эфира</a:t>
            </a:r>
            <a:r>
              <a:rPr lang="ru-RU" sz="1260" dirty="0">
                <a:effectLst/>
              </a:rPr>
              <a:t>» (гипотетическая среда, которой, по научным представлениям прошлых столетий, приписывалась роль переносчика </a:t>
            </a:r>
            <a:r>
              <a:rPr lang="ru-RU" sz="1260" dirty="0" smtClean="0">
                <a:effectLst/>
              </a:rPr>
              <a:t>электромагнитных взаимодействий</a:t>
            </a:r>
            <a:r>
              <a:rPr lang="ru-RU" sz="1260" dirty="0">
                <a:effectLst/>
              </a:rPr>
              <a:t>) и эффектом резонанса «раскачать» волну, то, согласно данному предположению, должен возникнуть разряд мощностью, сопоставимой с ядерным взрывом.</a:t>
            </a:r>
          </a:p>
          <a:p>
            <a:endParaRPr lang="ru-RU" sz="1260" dirty="0">
              <a:effectLst/>
            </a:endParaRPr>
          </a:p>
        </p:txBody>
      </p:sp>
    </p:spTree>
    <p:extLst>
      <p:ext uri="{BB962C8B-B14F-4D97-AF65-F5344CB8AC3E}">
        <p14:creationId xmlns:p14="http://schemas.microsoft.com/office/powerpoint/2010/main" val="1390996789"/>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dirty="0" smtClean="0"/>
              <a:t>КОНЕЦ</a:t>
            </a:r>
            <a:endParaRPr lang="ru-RU" dirty="0"/>
          </a:p>
        </p:txBody>
      </p:sp>
      <p:pic>
        <p:nvPicPr>
          <p:cNvPr id="12" name="Рисунок 11"/>
          <p:cNvPicPr>
            <a:picLocks noGrp="1" noChangeAspect="1"/>
          </p:cNvPicPr>
          <p:nvPr>
            <p:ph type="pic" idx="1"/>
          </p:nvPr>
        </p:nvPicPr>
        <p:blipFill rotWithShape="1">
          <a:blip r:embed="rId2" cstate="email">
            <a:extLst>
              <a:ext uri="{28A0092B-C50C-407E-A947-70E740481C1C}">
                <a14:useLocalDpi xmlns:a14="http://schemas.microsoft.com/office/drawing/2010/main"/>
              </a:ext>
            </a:extLst>
          </a:blip>
          <a:srcRect/>
          <a:stretch/>
        </p:blipFill>
        <p:spPr>
          <a:xfrm>
            <a:off x="827584" y="601638"/>
            <a:ext cx="7440141" cy="5244980"/>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Tree>
    <p:extLst>
      <p:ext uri="{BB962C8B-B14F-4D97-AF65-F5344CB8AC3E}">
        <p14:creationId xmlns:p14="http://schemas.microsoft.com/office/powerpoint/2010/main" val="3389144934"/>
      </p:ext>
    </p:extLst>
  </p:cSld>
  <p:clrMapOvr>
    <a:masterClrMapping/>
  </p:clrMapOvr>
  <mc:AlternateContent xmlns:mc="http://schemas.openxmlformats.org/markup-compatibility/2006" xmlns:p14="http://schemas.microsoft.com/office/powerpoint/2010/main">
    <mc:Choice Requires="p14">
      <p:transition spd="slow" p14:dur="15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Содержания</a:t>
            </a:r>
            <a:endParaRPr lang="ru-RU" dirty="0"/>
          </a:p>
        </p:txBody>
      </p:sp>
      <p:pic>
        <p:nvPicPr>
          <p:cNvPr id="8" name="Объект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726291" y="692424"/>
            <a:ext cx="4118956" cy="5544589"/>
          </a:xfrm>
        </p:spPr>
      </p:pic>
      <p:sp>
        <p:nvSpPr>
          <p:cNvPr id="4" name="Дата 3"/>
          <p:cNvSpPr>
            <a:spLocks noGrp="1"/>
          </p:cNvSpPr>
          <p:nvPr>
            <p:ph type="dt" sz="half" idx="10"/>
          </p:nvPr>
        </p:nvSpPr>
        <p:spPr/>
        <p:txBody>
          <a:bodyPr/>
          <a:lstStyle/>
          <a:p>
            <a:r>
              <a:rPr lang="ru-RU" dirty="0" smtClean="0"/>
              <a:t>29.04.2015</a:t>
            </a:r>
            <a:endParaRPr lang="en-US" dirty="0"/>
          </a:p>
        </p:txBody>
      </p:sp>
      <p:sp>
        <p:nvSpPr>
          <p:cNvPr id="5" name="Нижний колонтитул 4"/>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92500" lnSpcReduction="20000"/>
          </a:bodyPr>
          <a:lstStyle/>
          <a:p>
            <a:pPr marL="514350" indent="-514350">
              <a:buFont typeface="+mj-lt"/>
              <a:buAutoNum type="arabicPeriod"/>
            </a:pPr>
            <a:r>
              <a:rPr lang="ru-RU" sz="2400" dirty="0" smtClean="0">
                <a:hlinkClick r:id="rId4" action="ppaction://hlinksldjump"/>
              </a:rPr>
              <a:t>Биография</a:t>
            </a:r>
            <a:endParaRPr lang="ru-RU" sz="2400" dirty="0" smtClean="0"/>
          </a:p>
          <a:p>
            <a:pPr marL="514350" indent="-514350">
              <a:buFont typeface="+mj-lt"/>
              <a:buAutoNum type="arabicPeriod"/>
            </a:pPr>
            <a:r>
              <a:rPr lang="ru-RU" sz="2400" dirty="0" smtClean="0">
                <a:hlinkClick r:id="rId5" action="ppaction://hlinksldjump"/>
              </a:rPr>
              <a:t>Особенности личности</a:t>
            </a:r>
            <a:endParaRPr lang="ru-RU" sz="2400" dirty="0" smtClean="0"/>
          </a:p>
          <a:p>
            <a:pPr marL="514350" indent="-514350">
              <a:buFont typeface="+mj-lt"/>
              <a:buAutoNum type="arabicPeriod"/>
            </a:pPr>
            <a:r>
              <a:rPr lang="ru-RU" sz="2400" dirty="0" smtClean="0">
                <a:hlinkClick r:id="rId6" action="ppaction://hlinksldjump"/>
              </a:rPr>
              <a:t>Изобретения</a:t>
            </a:r>
            <a:endParaRPr lang="ru-RU" sz="2400" dirty="0" smtClean="0"/>
          </a:p>
          <a:p>
            <a:pPr marL="914400" lvl="1" indent="-514350">
              <a:buFont typeface="+mj-lt"/>
              <a:buAutoNum type="alphaLcPeriod"/>
            </a:pPr>
            <a:r>
              <a:rPr lang="ru-RU" sz="2400" dirty="0">
                <a:effectLst/>
                <a:hlinkClick r:id="rId7" action="ppaction://hlinksldjump"/>
              </a:rPr>
              <a:t>Переменный </a:t>
            </a:r>
            <a:r>
              <a:rPr lang="ru-RU" sz="2400" dirty="0" smtClean="0">
                <a:effectLst/>
                <a:hlinkClick r:id="rId7" action="ppaction://hlinksldjump"/>
              </a:rPr>
              <a:t>ток</a:t>
            </a:r>
            <a:endParaRPr lang="ru-RU" sz="2400" dirty="0" smtClean="0">
              <a:effectLst/>
            </a:endParaRPr>
          </a:p>
          <a:p>
            <a:pPr marL="914400" lvl="1" indent="-514350">
              <a:buFont typeface="+mj-lt"/>
              <a:buAutoNum type="alphaLcPeriod"/>
            </a:pPr>
            <a:r>
              <a:rPr lang="ru-RU" sz="2400" dirty="0">
                <a:hlinkClick r:id="rId8" action="ppaction://hlinksldjump"/>
              </a:rPr>
              <a:t>Теория </a:t>
            </a:r>
            <a:r>
              <a:rPr lang="ru-RU" sz="2400" dirty="0" smtClean="0">
                <a:hlinkClick r:id="rId8" action="ppaction://hlinksldjump"/>
              </a:rPr>
              <a:t>полей</a:t>
            </a:r>
            <a:endParaRPr lang="ru-RU" sz="2400" dirty="0" smtClean="0"/>
          </a:p>
          <a:p>
            <a:pPr marL="914400" lvl="1" indent="-514350">
              <a:buFont typeface="+mj-lt"/>
              <a:buAutoNum type="alphaLcPeriod"/>
            </a:pPr>
            <a:r>
              <a:rPr lang="ru-RU" sz="2400" dirty="0" smtClean="0">
                <a:hlinkClick r:id="rId9" action="ppaction://hlinksldjump"/>
              </a:rPr>
              <a:t>Радио</a:t>
            </a:r>
            <a:endParaRPr lang="ru-RU" sz="2400" dirty="0" smtClean="0"/>
          </a:p>
          <a:p>
            <a:pPr marL="914400" lvl="1" indent="-514350">
              <a:buFont typeface="+mj-lt"/>
              <a:buAutoNum type="alphaLcPeriod"/>
            </a:pPr>
            <a:r>
              <a:rPr lang="ru-RU" sz="2400" dirty="0">
                <a:hlinkClick r:id="rId10" action="ppaction://hlinksldjump"/>
              </a:rPr>
              <a:t>Резонанс</a:t>
            </a:r>
            <a:endParaRPr lang="ru-RU" sz="2400" dirty="0" smtClean="0"/>
          </a:p>
          <a:p>
            <a:pPr marL="514350" indent="-514350">
              <a:buFont typeface="+mj-lt"/>
              <a:buAutoNum type="arabicPeriod"/>
            </a:pPr>
            <a:r>
              <a:rPr lang="ru-RU" sz="2400" dirty="0" smtClean="0">
                <a:hlinkClick r:id="rId11" action="ppaction://hlinksldjump"/>
              </a:rPr>
              <a:t>Наследие</a:t>
            </a:r>
            <a:endParaRPr lang="ru-RU" sz="2400" dirty="0" smtClean="0"/>
          </a:p>
          <a:p>
            <a:pPr marL="514350" indent="-514350">
              <a:buFont typeface="+mj-lt"/>
              <a:buAutoNum type="arabicPeriod"/>
            </a:pPr>
            <a:r>
              <a:rPr lang="ru-RU" sz="2400" dirty="0" smtClean="0">
                <a:hlinkClick r:id="rId12" action="ppaction://hlinksldjump"/>
              </a:rPr>
              <a:t>Мифы и легенды</a:t>
            </a:r>
            <a:endParaRPr lang="ru-RU" sz="2400" dirty="0" smtClean="0"/>
          </a:p>
          <a:p>
            <a:pPr marL="914400" lvl="1" indent="-514350">
              <a:buFont typeface="+mj-lt"/>
              <a:buAutoNum type="alphaLcPeriod"/>
            </a:pPr>
            <a:r>
              <a:rPr lang="ru-RU" sz="2400" dirty="0">
                <a:effectLst/>
                <a:hlinkClick r:id="rId12" action="ppaction://hlinksldjump"/>
              </a:rPr>
              <a:t>Бумаги </a:t>
            </a:r>
            <a:r>
              <a:rPr lang="ru-RU" sz="2400" dirty="0" smtClean="0">
                <a:effectLst/>
                <a:hlinkClick r:id="rId12" action="ppaction://hlinksldjump"/>
              </a:rPr>
              <a:t>Тесла</a:t>
            </a:r>
            <a:endParaRPr lang="ru-RU" sz="2400" dirty="0" smtClean="0">
              <a:effectLst/>
            </a:endParaRPr>
          </a:p>
          <a:p>
            <a:pPr marL="914400" lvl="1" indent="-514350">
              <a:buFont typeface="+mj-lt"/>
              <a:buAutoNum type="alphaLcPeriod"/>
            </a:pPr>
            <a:r>
              <a:rPr lang="ru-RU" sz="2400" dirty="0">
                <a:effectLst/>
                <a:hlinkClick r:id="rId13" action="ppaction://hlinksldjump"/>
              </a:rPr>
              <a:t>Филадельфийский </a:t>
            </a:r>
            <a:r>
              <a:rPr lang="ru-RU" sz="2400" dirty="0" smtClean="0">
                <a:effectLst/>
                <a:hlinkClick r:id="rId13" action="ppaction://hlinksldjump"/>
              </a:rPr>
              <a:t>эксперимент</a:t>
            </a:r>
            <a:endParaRPr lang="ru-RU" sz="2400" dirty="0" smtClean="0">
              <a:effectLst/>
            </a:endParaRPr>
          </a:p>
          <a:p>
            <a:pPr marL="914400" lvl="1" indent="-514350">
              <a:buFont typeface="+mj-lt"/>
              <a:buAutoNum type="alphaLcPeriod"/>
            </a:pPr>
            <a:r>
              <a:rPr lang="ru-RU" sz="2400" dirty="0">
                <a:effectLst/>
                <a:hlinkClick r:id="rId14" action="ppaction://hlinksldjump"/>
              </a:rPr>
              <a:t>Электромобиль </a:t>
            </a:r>
            <a:r>
              <a:rPr lang="ru-RU" sz="2400" dirty="0" smtClean="0">
                <a:effectLst/>
                <a:hlinkClick r:id="rId14" action="ppaction://hlinksldjump"/>
              </a:rPr>
              <a:t>Теслы</a:t>
            </a:r>
            <a:endParaRPr lang="ru-RU" sz="2400" dirty="0" smtClean="0">
              <a:effectLst/>
            </a:endParaRPr>
          </a:p>
          <a:p>
            <a:pPr marL="914400" lvl="1" indent="-514350">
              <a:buFont typeface="+mj-lt"/>
              <a:buAutoNum type="alphaLcPeriod"/>
            </a:pPr>
            <a:r>
              <a:rPr lang="ru-RU" sz="2400" dirty="0">
                <a:effectLst/>
                <a:hlinkClick r:id="rId15" action="ppaction://hlinksldjump"/>
              </a:rPr>
              <a:t>Лучевое </a:t>
            </a:r>
            <a:r>
              <a:rPr lang="ru-RU" sz="2400" dirty="0" smtClean="0">
                <a:effectLst/>
                <a:hlinkClick r:id="rId15" action="ppaction://hlinksldjump"/>
              </a:rPr>
              <a:t>оружие</a:t>
            </a:r>
            <a:endParaRPr lang="ru-RU" sz="2400" dirty="0" smtClean="0">
              <a:effectLst/>
            </a:endParaRPr>
          </a:p>
          <a:p>
            <a:pPr marL="914400" lvl="1" indent="-514350">
              <a:buFont typeface="+mj-lt"/>
              <a:buAutoNum type="alphaLcPeriod"/>
            </a:pPr>
            <a:r>
              <a:rPr lang="ru-RU" sz="2400" dirty="0">
                <a:effectLst/>
                <a:hlinkClick r:id="rId16" action="ppaction://hlinksldjump"/>
              </a:rPr>
              <a:t>Тунгусский метеорит</a:t>
            </a:r>
            <a:r>
              <a:rPr lang="ru-RU" sz="2400" dirty="0" smtClean="0"/>
              <a:t>		</a:t>
            </a:r>
          </a:p>
          <a:p>
            <a:pPr marL="914400" lvl="1" indent="-514350">
              <a:buFont typeface="+mj-lt"/>
              <a:buAutoNum type="alphaLcPeriod"/>
            </a:pPr>
            <a:endParaRPr lang="ru-RU" sz="2400" dirty="0"/>
          </a:p>
          <a:p>
            <a:pPr marL="400050" lvl="1" indent="0">
              <a:buNone/>
            </a:pPr>
            <a:endParaRPr lang="ru-RU" sz="2400" dirty="0" smtClean="0"/>
          </a:p>
          <a:p>
            <a:pPr marL="0" indent="0">
              <a:buNone/>
            </a:pPr>
            <a:endParaRPr lang="ru-RU" dirty="0" smtClean="0"/>
          </a:p>
        </p:txBody>
      </p:sp>
    </p:spTree>
    <p:extLst>
      <p:ext uri="{BB962C8B-B14F-4D97-AF65-F5344CB8AC3E}">
        <p14:creationId xmlns:p14="http://schemas.microsoft.com/office/powerpoint/2010/main" val="3543666001"/>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Биография</a:t>
            </a:r>
            <a:endParaRPr lang="ru-RU" dirty="0"/>
          </a:p>
        </p:txBody>
      </p:sp>
      <p:sp>
        <p:nvSpPr>
          <p:cNvPr id="3" name="Объект 2"/>
          <p:cNvSpPr>
            <a:spLocks noGrp="1"/>
          </p:cNvSpPr>
          <p:nvPr>
            <p:ph idx="1"/>
          </p:nvPr>
        </p:nvSpPr>
        <p:spPr/>
        <p:txBody>
          <a:bodyPr>
            <a:normAutofit fontScale="47500" lnSpcReduction="20000"/>
          </a:bodyPr>
          <a:lstStyle/>
          <a:p>
            <a:pPr marL="0" indent="0">
              <a:buNone/>
            </a:pPr>
            <a:r>
              <a:rPr lang="ru-RU" dirty="0"/>
              <a:t> </a:t>
            </a:r>
            <a:r>
              <a:rPr lang="ru-RU" dirty="0" smtClean="0"/>
              <a:t> Никола Тесла </a:t>
            </a:r>
            <a:r>
              <a:rPr lang="ru-RU" dirty="0"/>
              <a:t>(серб. Никола Тесла, англ. Nikola Tesla; 10 июля 1856,Смилян, Австрийская империя, ныне в Хорватии — 7 января 1943, Нью-Йорк, США) — изобретатель в области электротехники и радиотехники, инженер, физик. Родился и вырос в Австро-Венгрии, в последующие годы в основном работал во Франции и США. В 1891 году получил гражданство США. По национальности — серб.</a:t>
            </a:r>
          </a:p>
          <a:p>
            <a:pPr marL="0" indent="0">
              <a:buNone/>
            </a:pPr>
            <a:r>
              <a:rPr lang="ru-RU" dirty="0"/>
              <a:t>  Широко известен благодаря своему вкладу в создание устройств, работающих на переменном токе, многофазных систем электродвигателя, позволивших совершить так называемый второй этап промышленной революции.</a:t>
            </a:r>
          </a:p>
          <a:p>
            <a:pPr marL="0" indent="0">
              <a:buNone/>
            </a:pPr>
            <a:r>
              <a:rPr lang="ru-RU" dirty="0"/>
              <a:t>  Также он известен как сторонник существования эфира: известны многочисленные его опыты и эксперименты, имевшие целью показать наличие эфира как особой формы материи, поддающейся использованию в технике.</a:t>
            </a:r>
          </a:p>
          <a:p>
            <a:pPr marL="0" indent="0">
              <a:buNone/>
            </a:pPr>
            <a:r>
              <a:rPr lang="ru-RU" dirty="0"/>
              <a:t>  Именем Н. Теслы названа единица измерения плотности магнитного потока (магнитной индукции). Среди многих наград учёного — медали Э. Крессона, Дж. Скотта, Т. Эдисона.</a:t>
            </a:r>
          </a:p>
          <a:p>
            <a:pPr marL="0" indent="0">
              <a:buNone/>
            </a:pPr>
            <a:r>
              <a:rPr lang="ru-RU" dirty="0"/>
              <a:t>Тесла умер в ночь с 7 на 8 января 1943 </a:t>
            </a:r>
            <a:r>
              <a:rPr lang="ru-RU" dirty="0" smtClean="0"/>
              <a:t>года. </a:t>
            </a:r>
            <a:r>
              <a:rPr lang="ru-RU" dirty="0"/>
              <a:t>Тесла всегда требовал, чтобы ему не мешали, на дверях его гостиничного номера в Нью-Йорке даже висела специальная табличка. Тело было обнаружено горничной и директором отеля «Нью-Йоркер» лишь спустя 2 дня после смерти. 12 января тело кремировали, и урну с прахом установили на Фэрнклиффском кладбище в </a:t>
            </a:r>
            <a:r>
              <a:rPr lang="ru-RU" dirty="0" smtClean="0"/>
              <a:t>Нью-Йорке. </a:t>
            </a:r>
            <a:r>
              <a:rPr lang="ru-RU" dirty="0"/>
              <a:t>Позже она была перенесена в Музей Николы </a:t>
            </a:r>
            <a:r>
              <a:rPr lang="ru-RU" dirty="0" smtClean="0"/>
              <a:t>Тесла</a:t>
            </a:r>
            <a:r>
              <a:rPr lang="ru-RU" dirty="0"/>
              <a:t> в Белграде.</a:t>
            </a:r>
          </a:p>
          <a:p>
            <a:pPr marL="0" indent="0">
              <a:buNone/>
            </a:pPr>
            <a:r>
              <a:rPr lang="ru-RU" dirty="0"/>
              <a:t> </a:t>
            </a:r>
            <a:r>
              <a:rPr lang="ru-RU" dirty="0" smtClean="0"/>
              <a:t> Современники-биографы </a:t>
            </a:r>
            <a:r>
              <a:rPr lang="ru-RU" dirty="0"/>
              <a:t>считают Теслу «человеком, который изобрёл XX </a:t>
            </a:r>
            <a:r>
              <a:rPr lang="ru-RU" dirty="0" smtClean="0"/>
              <a:t>век» </a:t>
            </a:r>
            <a:r>
              <a:rPr lang="ru-RU" dirty="0"/>
              <a:t>и «святым заступником» современного </a:t>
            </a:r>
            <a:r>
              <a:rPr lang="ru-RU" dirty="0" smtClean="0"/>
              <a:t>электричества. </a:t>
            </a:r>
            <a:r>
              <a:rPr lang="ru-RU" dirty="0"/>
              <a:t>После демонстрации радио и победы в «Войне токов» Тесла получил повсеместное признание как выдающийся инженер-электротехник и </a:t>
            </a:r>
            <a:r>
              <a:rPr lang="ru-RU" dirty="0" smtClean="0"/>
              <a:t>изобретатель. </a:t>
            </a:r>
            <a:r>
              <a:rPr lang="ru-RU" dirty="0"/>
              <a:t>Ранние работы Теслы проложили путь </a:t>
            </a:r>
            <a:r>
              <a:rPr lang="ru-RU" dirty="0" smtClean="0"/>
              <a:t>современной</a:t>
            </a:r>
          </a:p>
          <a:p>
            <a:pPr marL="0" indent="0">
              <a:buNone/>
            </a:pPr>
            <a:r>
              <a:rPr lang="ru-RU" dirty="0" smtClean="0"/>
              <a:t>электротехнике</a:t>
            </a:r>
            <a:r>
              <a:rPr lang="ru-RU" dirty="0"/>
              <a:t>, его открытия раннего периода имели инновационное значение. В США по известности Тесла мог конкурировать с любым изобретателем или учёным в истории и популярной </a:t>
            </a:r>
            <a:r>
              <a:rPr lang="ru-RU" dirty="0" smtClean="0"/>
              <a:t>культуре. </a:t>
            </a:r>
            <a:endParaRPr lang="ru-RU" dirty="0"/>
          </a:p>
          <a:p>
            <a:endParaRPr lang="ru-RU" dirty="0"/>
          </a:p>
        </p:txBody>
      </p:sp>
      <p:sp>
        <p:nvSpPr>
          <p:cNvPr id="4" name="Дата 3"/>
          <p:cNvSpPr>
            <a:spLocks noGrp="1"/>
          </p:cNvSpPr>
          <p:nvPr>
            <p:ph type="dt" sz="half" idx="10"/>
          </p:nvPr>
        </p:nvSpPr>
        <p:spPr/>
        <p:txBody>
          <a:bodyPr/>
          <a:lstStyle/>
          <a:p>
            <a:r>
              <a:rPr lang="ru-RU" dirty="0" smtClean="0"/>
              <a:t>29.04.2015</a:t>
            </a:r>
            <a:endParaRPr lang="ru-RU" dirty="0"/>
          </a:p>
        </p:txBody>
      </p:sp>
      <p:sp>
        <p:nvSpPr>
          <p:cNvPr id="5" name="Нижний колонтитул 4"/>
          <p:cNvSpPr>
            <a:spLocks noGrp="1"/>
          </p:cNvSpPr>
          <p:nvPr>
            <p:ph type="ftr" sz="quarter" idx="11"/>
          </p:nvPr>
        </p:nvSpPr>
        <p:spPr/>
        <p:txBody>
          <a:bodyPr/>
          <a:lstStyle/>
          <a:p>
            <a:r>
              <a:rPr lang="ru-RU" dirty="0" smtClean="0"/>
              <a:t>Поповкин А.А.</a:t>
            </a:r>
            <a:endParaRPr lang="ru-RU" dirty="0"/>
          </a:p>
        </p:txBody>
      </p:sp>
    </p:spTree>
    <p:extLst>
      <p:ext uri="{BB962C8B-B14F-4D97-AF65-F5344CB8AC3E}">
        <p14:creationId xmlns:p14="http://schemas.microsoft.com/office/powerpoint/2010/main" val="3445401570"/>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Особенности личности</a:t>
            </a:r>
            <a:endParaRPr lang="ru-RU" dirty="0"/>
          </a:p>
        </p:txBody>
      </p:sp>
      <p:pic>
        <p:nvPicPr>
          <p:cNvPr id="3074" name="Picture 2"/>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4572000" y="692696"/>
            <a:ext cx="4499992" cy="3797981"/>
          </a:xfrm>
          <a:prstGeom prst="rect">
            <a:avLst/>
          </a:prstGeom>
          <a:noFill/>
          <a:extLst>
            <a:ext uri="{909E8E84-426E-40DD-AFC4-6F175D3DCCD1}">
              <a14:hiddenFill xmlns:a14="http://schemas.microsoft.com/office/drawing/2010/main">
                <a:solidFill>
                  <a:srgbClr val="FFFFFF"/>
                </a:solidFill>
              </a14:hiddenFill>
            </a:ext>
          </a:extLst>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a:solidFill>
            <a:schemeClr val="bg2">
              <a:alpha val="51000"/>
            </a:schemeClr>
          </a:solidFill>
          <a:ln/>
        </p:spPr>
        <p:style>
          <a:lnRef idx="2">
            <a:schemeClr val="accent1"/>
          </a:lnRef>
          <a:fillRef idx="1">
            <a:schemeClr val="lt1"/>
          </a:fillRef>
          <a:effectRef idx="0">
            <a:schemeClr val="accent1"/>
          </a:effectRef>
          <a:fontRef idx="none"/>
        </p:style>
        <p:txBody>
          <a:bodyPr vert="horz" lIns="91440" tIns="45720" rIns="91440" bIns="45720" rtlCol="0">
            <a:noAutofit/>
          </a:bodyPr>
          <a:lstStyle/>
          <a:p>
            <a:r>
              <a:rPr lang="ru-RU" sz="1050" dirty="0"/>
              <a:t>Он панически боялся микробов, постоянно мыл руки и в отелях требовал до 18 полотенец в день. Если во время обеда на стол садилась муха, заставлял официанта принести новый заказ. Поселялся в отеле только в том случае, если номер его апартаментов был кратен трём.</a:t>
            </a:r>
          </a:p>
          <a:p>
            <a:r>
              <a:rPr lang="ru-RU" sz="1050" dirty="0"/>
              <a:t>Фобии и навязчивые состояния сочетались у Теслы с поразительной энергией. Прогуливаясь по улице, он мог во внезапном порыве сделать сальто. Он часто гулял в парке и читал наизусть «Фауста» Гёте, и в эти моменты его осеняли блестящие технические идеи. С другой стороны, у него обнаруживался необъяснимый дар предвидения. Однажды, провожая друзей после вечеринки, он уговорил их не садиться в подходивший поезд и этим спас им жизнь — поезд действительно сошёл с рельсов, и многие пассажиры погибли или получили увечья…</a:t>
            </a:r>
          </a:p>
          <a:p>
            <a:r>
              <a:rPr lang="ru-RU" sz="1050" dirty="0"/>
              <a:t>В своей автобиографии Тесла описывает ряд «необычных пристрастий, предубеждений и привычек», приобретённых им в юности:</a:t>
            </a:r>
          </a:p>
          <a:p>
            <a:r>
              <a:rPr lang="ru-RU" sz="1050" dirty="0"/>
              <a:t>Тесла почти профессионально играл на бильярде.</a:t>
            </a:r>
          </a:p>
          <a:p>
            <a:r>
              <a:rPr lang="ru-RU" sz="1050" dirty="0"/>
              <a:t>Тесла отдыхал примерно 4 часа в день. Из них два часа уходило на размышления и только лишь два часа на сон.</a:t>
            </a:r>
          </a:p>
          <a:p>
            <a:r>
              <a:rPr lang="ru-RU" sz="1050" dirty="0"/>
              <a:t>Питал яростную антипатию к женским серьгам, особенно с жемчугом.</a:t>
            </a:r>
          </a:p>
          <a:p>
            <a:r>
              <a:rPr lang="ru-RU" sz="1050" dirty="0"/>
              <a:t>Запах камфоры доставлял ему очень сильный дискомфорт.</a:t>
            </a:r>
          </a:p>
          <a:p>
            <a:r>
              <a:rPr lang="ru-RU" sz="1050" dirty="0"/>
              <a:t>Если в процессе исследований он ронял небольшой квадратик бумаги в жидкость, это вызывало у него особо ужасный привкус во </a:t>
            </a:r>
            <a:r>
              <a:rPr lang="ru-RU" sz="1050" dirty="0" smtClean="0"/>
              <a:t>рту. По </a:t>
            </a:r>
            <a:r>
              <a:rPr lang="ru-RU" sz="1050" dirty="0"/>
              <a:t>оценке Ржонсницкого, «Тесла по складу своего характера не мог и не умел работать в коллективе</a:t>
            </a:r>
            <a:r>
              <a:rPr lang="ru-RU" sz="1050" dirty="0" smtClean="0"/>
              <a:t>». Тесла </a:t>
            </a:r>
            <a:r>
              <a:rPr lang="ru-RU" sz="1050" dirty="0"/>
              <a:t>никогда не был женат. По его словам, невинность в значительной мере способствовала его научным способностям.</a:t>
            </a:r>
          </a:p>
          <a:p>
            <a:endParaRPr lang="ru-RU" sz="1050" dirty="0"/>
          </a:p>
        </p:txBody>
      </p:sp>
    </p:spTree>
    <p:extLst>
      <p:ext uri="{BB962C8B-B14F-4D97-AF65-F5344CB8AC3E}">
        <p14:creationId xmlns:p14="http://schemas.microsoft.com/office/powerpoint/2010/main" val="4203253487"/>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Изобретения</a:t>
            </a:r>
            <a:endParaRPr lang="ru-RU" dirty="0"/>
          </a:p>
        </p:txBody>
      </p:sp>
      <p:pic>
        <p:nvPicPr>
          <p:cNvPr id="9" name="Объект 8"/>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498155" y="1773238"/>
            <a:ext cx="4546652" cy="3024187"/>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7" name="Объект 6"/>
          <p:cNvSpPr>
            <a:spLocks noGrp="1"/>
          </p:cNvSpPr>
          <p:nvPr>
            <p:ph sz="half" idx="13"/>
          </p:nvPr>
        </p:nvSpPr>
        <p:spPr/>
        <p:txBody>
          <a:bodyPr>
            <a:normAutofit/>
          </a:bodyPr>
          <a:lstStyle/>
          <a:p>
            <a:pPr marL="457200" indent="-457200">
              <a:buFont typeface="Arial" panose="020B0604020202020204" pitchFamily="34" charset="0"/>
              <a:buChar char="•"/>
            </a:pPr>
            <a:r>
              <a:rPr lang="ru-RU" sz="3200" dirty="0">
                <a:hlinkClick r:id="rId3" action="ppaction://hlinksldjump"/>
              </a:rPr>
              <a:t>Переменный </a:t>
            </a:r>
            <a:r>
              <a:rPr lang="ru-RU" sz="3200" dirty="0" smtClean="0">
                <a:hlinkClick r:id="rId3" action="ppaction://hlinksldjump"/>
              </a:rPr>
              <a:t>ток</a:t>
            </a:r>
            <a:endParaRPr lang="ru-RU" sz="3200" dirty="0" smtClean="0"/>
          </a:p>
          <a:p>
            <a:pPr marL="457200" indent="-457200">
              <a:buFont typeface="Arial" panose="020B0604020202020204" pitchFamily="34" charset="0"/>
              <a:buChar char="•"/>
            </a:pPr>
            <a:r>
              <a:rPr lang="ru-RU" sz="3200" dirty="0">
                <a:effectLst>
                  <a:outerShdw blurRad="38100" dist="38100" dir="2700000" algn="tl">
                    <a:srgbClr val="000000">
                      <a:alpha val="43137"/>
                    </a:srgbClr>
                  </a:outerShdw>
                </a:effectLst>
                <a:hlinkClick r:id="rId4" action="ppaction://hlinksldjump"/>
              </a:rPr>
              <a:t>Теория полей</a:t>
            </a:r>
            <a:endParaRPr lang="ru-RU" sz="3200"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ru-RU" sz="3200" dirty="0">
                <a:effectLst>
                  <a:outerShdw blurRad="38100" dist="38100" dir="2700000" algn="tl">
                    <a:srgbClr val="000000">
                      <a:alpha val="43137"/>
                    </a:srgbClr>
                  </a:outerShdw>
                </a:effectLst>
                <a:hlinkClick r:id="rId5" action="ppaction://hlinksldjump"/>
              </a:rPr>
              <a:t>Радио</a:t>
            </a:r>
            <a:endParaRPr lang="ru-RU" sz="3200" dirty="0">
              <a:effectLst>
                <a:outerShdw blurRad="38100" dist="38100" dir="2700000" algn="tl">
                  <a:srgbClr val="000000">
                    <a:alpha val="43137"/>
                  </a:srgbClr>
                </a:outerShdw>
              </a:effectLst>
            </a:endParaRPr>
          </a:p>
          <a:p>
            <a:pPr marL="457200" indent="-457200">
              <a:buFont typeface="Arial" panose="020B0604020202020204" pitchFamily="34" charset="0"/>
              <a:buChar char="•"/>
            </a:pPr>
            <a:r>
              <a:rPr lang="ru-RU" sz="3200" dirty="0" smtClean="0">
                <a:effectLst>
                  <a:outerShdw blurRad="38100" dist="38100" dir="2700000" algn="tl">
                    <a:srgbClr val="000000">
                      <a:alpha val="43137"/>
                    </a:srgbClr>
                  </a:outerShdw>
                </a:effectLst>
                <a:hlinkClick r:id="rId6" action="ppaction://hlinksldjump"/>
              </a:rPr>
              <a:t>Резонанс</a:t>
            </a:r>
            <a:endParaRPr lang="ru-RU"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85297725"/>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Переменный ток</a:t>
            </a:r>
            <a:endParaRPr lang="ru-RU" dirty="0"/>
          </a:p>
        </p:txBody>
      </p:sp>
      <p:sp>
        <p:nvSpPr>
          <p:cNvPr id="6" name="Объект 5"/>
          <p:cNvSpPr>
            <a:spLocks noGrp="1"/>
          </p:cNvSpPr>
          <p:nvPr>
            <p:ph sz="half" idx="4294967295"/>
          </p:nvPr>
        </p:nvSpPr>
        <p:spPr>
          <a:xfrm>
            <a:off x="2332" y="692696"/>
            <a:ext cx="4281636" cy="5544616"/>
          </a:xfrm>
        </p:spPr>
        <p:txBody>
          <a:bodyPr>
            <a:noAutofit/>
          </a:bodyPr>
          <a:lstStyle/>
          <a:p>
            <a:pPr marL="114300" indent="0">
              <a:buNone/>
            </a:pPr>
            <a:r>
              <a:rPr lang="ru-RU" sz="1200" dirty="0" smtClean="0"/>
              <a:t>  С </a:t>
            </a:r>
            <a:r>
              <a:rPr lang="ru-RU" sz="1200" dirty="0"/>
              <a:t>1889 года Никола Тесла приступил к исследованиям токов высокой частоты и высоких напряжений. Изобрёл первые образцы электромеханических генераторов ВЧ (в том числе индукторного типа) и высокочастотный </a:t>
            </a:r>
            <a:r>
              <a:rPr lang="ru-RU" sz="1200" dirty="0" smtClean="0"/>
              <a:t>трансформатор, </a:t>
            </a:r>
            <a:r>
              <a:rPr lang="ru-RU" sz="1200" dirty="0"/>
              <a:t>создав тем самым предпосылки для развития новой отрасли электротехники — техники ВЧ.</a:t>
            </a:r>
          </a:p>
          <a:p>
            <a:pPr marL="114300" indent="0">
              <a:buNone/>
            </a:pPr>
            <a:r>
              <a:rPr lang="ru-RU" sz="1200" dirty="0" smtClean="0"/>
              <a:t>  В </a:t>
            </a:r>
            <a:r>
              <a:rPr lang="ru-RU" sz="1200" dirty="0"/>
              <a:t>ходе исследований токов высокой частоты Тесла уделял внимание и вопросам безопасности. Экспериментируя на своём теле, он изучал влияние переменных токов различной частоты и силы на человеческий организм. Многие правила, впервые разработанные Теслой, вошли в современные основы техники безопасности при работе с ВЧ-токами. Он обнаружил, что при частоте тока свыше 700 Гц электрический ток протекает по поверхности тела, не нанося вреда тканям организма. Электротехнические аппараты, разработанные Теслой для медицинских исследований, получили широкое распространение в мире.</a:t>
            </a:r>
          </a:p>
          <a:p>
            <a:pPr marL="114300" indent="0">
              <a:buNone/>
            </a:pPr>
            <a:r>
              <a:rPr lang="ru-RU" sz="1200" dirty="0" smtClean="0"/>
              <a:t>  Эксперименты </a:t>
            </a:r>
            <a:r>
              <a:rPr lang="ru-RU" sz="1200" dirty="0"/>
              <a:t>с высокочастотными </a:t>
            </a:r>
            <a:r>
              <a:rPr lang="ru-RU" sz="1200" dirty="0" smtClean="0"/>
              <a:t>токами большого </a:t>
            </a:r>
            <a:r>
              <a:rPr lang="ru-RU" sz="1200" dirty="0"/>
              <a:t>напряжения привели изобретателя к открытию способа очистки загрязнённых поверхностей. Аналогичное воздействие токов на кожу показало, что таким образом возможно удалять мелкую сыпь, очищать поры и убивать </a:t>
            </a:r>
            <a:r>
              <a:rPr lang="ru-RU" sz="1200" dirty="0" smtClean="0"/>
              <a:t>микробов.</a:t>
            </a:r>
            <a:endParaRPr lang="ru-RU" sz="1200" dirty="0"/>
          </a:p>
        </p:txBody>
      </p:sp>
      <p:pic>
        <p:nvPicPr>
          <p:cNvPr id="3" name="Объект 2"/>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b="9587"/>
          <a:stretch/>
        </p:blipFill>
        <p:spPr>
          <a:xfrm>
            <a:off x="4880769" y="940594"/>
            <a:ext cx="3810000" cy="4564279"/>
          </a:xfrm>
        </p:spPr>
      </p:pic>
      <p:sp>
        <p:nvSpPr>
          <p:cNvPr id="4" name="Дата 3"/>
          <p:cNvSpPr>
            <a:spLocks noGrp="1"/>
          </p:cNvSpPr>
          <p:nvPr>
            <p:ph type="dt" sz="half" idx="10"/>
          </p:nvPr>
        </p:nvSpPr>
        <p:spPr/>
        <p:txBody>
          <a:bodyPr/>
          <a:lstStyle/>
          <a:p>
            <a:r>
              <a:rPr lang="ru-RU" dirty="0" smtClean="0"/>
              <a:t>29.04.2015</a:t>
            </a:r>
            <a:endParaRPr lang="ru-RU" dirty="0"/>
          </a:p>
        </p:txBody>
      </p:sp>
      <p:sp>
        <p:nvSpPr>
          <p:cNvPr id="5" name="Нижний колонтитул 4"/>
          <p:cNvSpPr>
            <a:spLocks noGrp="1"/>
          </p:cNvSpPr>
          <p:nvPr>
            <p:ph type="ftr" sz="quarter" idx="11"/>
          </p:nvPr>
        </p:nvSpPr>
        <p:spPr/>
        <p:txBody>
          <a:bodyPr/>
          <a:lstStyle/>
          <a:p>
            <a:r>
              <a:rPr lang="ru-RU" dirty="0" smtClean="0"/>
              <a:t>Поповкин А.А.</a:t>
            </a:r>
            <a:endParaRPr lang="ru-RU" dirty="0"/>
          </a:p>
        </p:txBody>
      </p:sp>
    </p:spTree>
    <p:extLst>
      <p:ext uri="{BB962C8B-B14F-4D97-AF65-F5344CB8AC3E}">
        <p14:creationId xmlns:p14="http://schemas.microsoft.com/office/powerpoint/2010/main" val="18701831"/>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Теория полей</a:t>
            </a:r>
            <a:endParaRPr lang="ru-RU" dirty="0"/>
          </a:p>
        </p:txBody>
      </p:sp>
      <p:sp>
        <p:nvSpPr>
          <p:cNvPr id="3" name="Объект 2"/>
          <p:cNvSpPr>
            <a:spLocks noGrp="1"/>
          </p:cNvSpPr>
          <p:nvPr>
            <p:ph sz="half" idx="4294967295"/>
          </p:nvPr>
        </p:nvSpPr>
        <p:spPr>
          <a:xfrm>
            <a:off x="2332" y="692696"/>
            <a:ext cx="4281636" cy="5544616"/>
          </a:xfrm>
        </p:spPr>
        <p:txBody>
          <a:bodyPr>
            <a:normAutofit fontScale="62500" lnSpcReduction="20000"/>
          </a:bodyPr>
          <a:lstStyle/>
          <a:p>
            <a:r>
              <a:rPr lang="ru-RU" dirty="0"/>
              <a:t>12 октября 1887 года Тесла дал строгое научное описание сути явления вращающегося магнитного поля. 1 мая 1888 года Тесла получил свои основные патенты на изобретение многофазных электрических машин (в том </a:t>
            </a:r>
            <a:r>
              <a:rPr lang="ru-RU" dirty="0" smtClean="0"/>
              <a:t>числе асинхронного </a:t>
            </a:r>
            <a:r>
              <a:rPr lang="ru-RU" dirty="0"/>
              <a:t>электродвигателя) и системы передачи электроэнергии посредством многофазного переменного тока. С использованием двухфазной системы, которую он считал наиболее экономичной, в США был пущен ряд промышленных электроустановок, в том числе Ниагарская ГЭС (1895), крупнейшая в те </a:t>
            </a:r>
            <a:r>
              <a:rPr lang="ru-RU" dirty="0" smtClean="0"/>
              <a:t>годы.</a:t>
            </a:r>
            <a:endParaRPr lang="ru-RU" dirty="0"/>
          </a:p>
        </p:txBody>
      </p:sp>
      <p:pic>
        <p:nvPicPr>
          <p:cNvPr id="7" name="Объект 6"/>
          <p:cNvPicPr>
            <a:picLocks noGrp="1" noChangeAspect="1"/>
          </p:cNvPicPr>
          <p:nvPr>
            <p:ph sz="half" idx="2"/>
          </p:nvPr>
        </p:nvPicPr>
        <p:blipFill rotWithShape="1">
          <a:blip r:embed="rId2" cstate="email">
            <a:extLst>
              <a:ext uri="{28A0092B-C50C-407E-A947-70E740481C1C}">
                <a14:useLocalDpi xmlns:a14="http://schemas.microsoft.com/office/drawing/2010/main"/>
              </a:ext>
            </a:extLst>
          </a:blip>
          <a:srcRect/>
          <a:stretch/>
        </p:blipFill>
        <p:spPr>
          <a:xfrm>
            <a:off x="4427538" y="1696046"/>
            <a:ext cx="4716462" cy="3208463"/>
          </a:xfrm>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Tree>
    <p:extLst>
      <p:ext uri="{BB962C8B-B14F-4D97-AF65-F5344CB8AC3E}">
        <p14:creationId xmlns:p14="http://schemas.microsoft.com/office/powerpoint/2010/main" val="2977240085"/>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Радио</a:t>
            </a:r>
            <a:endParaRPr lang="ru-RU" dirty="0"/>
          </a:p>
        </p:txBody>
      </p:sp>
      <p:sp>
        <p:nvSpPr>
          <p:cNvPr id="3" name="Объект 2"/>
          <p:cNvSpPr>
            <a:spLocks noGrp="1"/>
          </p:cNvSpPr>
          <p:nvPr>
            <p:ph sz="half" idx="4294967295"/>
          </p:nvPr>
        </p:nvSpPr>
        <p:spPr>
          <a:xfrm>
            <a:off x="2332" y="692696"/>
            <a:ext cx="4281636" cy="5544616"/>
          </a:xfrm>
        </p:spPr>
        <p:txBody>
          <a:bodyPr>
            <a:normAutofit fontScale="47500" lnSpcReduction="20000"/>
          </a:bodyPr>
          <a:lstStyle/>
          <a:p>
            <a:r>
              <a:rPr lang="ru-RU" dirty="0"/>
              <a:t>Тесла одним из первых запатентовал способ надёжного получения токов, которые могут быть использованы </a:t>
            </a:r>
            <a:r>
              <a:rPr lang="ru-RU" dirty="0" smtClean="0"/>
              <a:t>в радиосвязи</a:t>
            </a:r>
            <a:r>
              <a:rPr lang="ru-RU" dirty="0"/>
              <a:t>. Патент U.S. Patent 447 920, выданный в США 10 марта 1891 года, описывал «Метод управления дуговыми лампами</a:t>
            </a:r>
            <a:r>
              <a:rPr lang="ru-RU" dirty="0" smtClean="0"/>
              <a:t>», </a:t>
            </a:r>
            <a:r>
              <a:rPr lang="ru-RU" dirty="0"/>
              <a:t>в котором генератор переменного тока производил высокочастотные </a:t>
            </a:r>
            <a:r>
              <a:rPr lang="ru-RU" dirty="0" smtClean="0"/>
              <a:t>колебания </a:t>
            </a:r>
            <a:r>
              <a:rPr lang="ru-RU" dirty="0"/>
              <a:t>тока порядка 10 000 Гц. Запатентованной инновацией стал метод подавления звука, производимого дуговой лампой под воздействием переменного или пульсирующего тока, для чего Тесла придумал использовать частоты, находящиеся за рамками восприятия человеческого слуха. По современной классификации генератор переменного тока работал в интервале очень низких радиочастот. В 1891 году на публичной лекции Тесла описал и </a:t>
            </a:r>
            <a:r>
              <a:rPr lang="ru-RU" dirty="0" smtClean="0"/>
              <a:t>продемонстрировал принципы </a:t>
            </a:r>
            <a:r>
              <a:rPr lang="ru-RU" dirty="0"/>
              <a:t>радиосвязи. В 1893 году вплотную занялся вопросами беспроволочной связи и изобрёл </a:t>
            </a:r>
            <a:r>
              <a:rPr lang="ru-RU" dirty="0" smtClean="0"/>
              <a:t>мачтовую антенну</a:t>
            </a:r>
            <a:endParaRPr lang="ru-RU" dirty="0"/>
          </a:p>
        </p:txBody>
      </p:sp>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pic>
        <p:nvPicPr>
          <p:cNvPr id="1026" name="Picture 2" descr="http://upload.wikimedia.org/wikipedia/commons/3/39/TeslaWirelessPower1891.png"/>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bwMode="auto">
          <a:xfrm>
            <a:off x="4409432" y="1896791"/>
            <a:ext cx="4716462" cy="3135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0627091"/>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Резонанс</a:t>
            </a:r>
            <a:endParaRPr lang="ru-RU" dirty="0"/>
          </a:p>
        </p:txBody>
      </p:sp>
      <p:pic>
        <p:nvPicPr>
          <p:cNvPr id="2050" name="Picture 2" descr="http://festival.1september.ru/articles/577340/img3.jpg"/>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5095081" y="1969294"/>
            <a:ext cx="3381375" cy="2990850"/>
          </a:xfrm>
          <a:prstGeom prst="rect">
            <a:avLst/>
          </a:prstGeom>
          <a:noFill/>
          <a:extLst>
            <a:ext uri="{909E8E84-426E-40DD-AFC4-6F175D3DCCD1}">
              <a14:hiddenFill xmlns:a14="http://schemas.microsoft.com/office/drawing/2010/main">
                <a:solidFill>
                  <a:srgbClr val="FFFFFF"/>
                </a:solidFill>
              </a14:hiddenFill>
            </a:ext>
          </a:extLst>
        </p:spPr>
      </p:pic>
      <p:sp>
        <p:nvSpPr>
          <p:cNvPr id="5" name="Дата 4"/>
          <p:cNvSpPr>
            <a:spLocks noGrp="1"/>
          </p:cNvSpPr>
          <p:nvPr>
            <p:ph type="dt" sz="half" idx="10"/>
          </p:nvPr>
        </p:nvSpPr>
        <p:spPr/>
        <p:txBody>
          <a:bodyPr/>
          <a:lstStyle/>
          <a:p>
            <a:r>
              <a:rPr lang="ru-RU" dirty="0" smtClean="0"/>
              <a:t>29.04.2015</a:t>
            </a:r>
            <a:endParaRPr lang="en-US" dirty="0"/>
          </a:p>
        </p:txBody>
      </p:sp>
      <p:sp>
        <p:nvSpPr>
          <p:cNvPr id="6" name="Нижний колонтитул 5"/>
          <p:cNvSpPr>
            <a:spLocks noGrp="1"/>
          </p:cNvSpPr>
          <p:nvPr>
            <p:ph type="ftr" sz="quarter" idx="11"/>
          </p:nvPr>
        </p:nvSpPr>
        <p:spPr/>
        <p:txBody>
          <a:bodyPr/>
          <a:lstStyle/>
          <a:p>
            <a:r>
              <a:rPr lang="ru-RU" dirty="0" smtClean="0"/>
              <a:t>Поповкин А.А.</a:t>
            </a:r>
            <a:endParaRPr lang="en-US" dirty="0"/>
          </a:p>
        </p:txBody>
      </p:sp>
      <p:sp>
        <p:nvSpPr>
          <p:cNvPr id="3" name="Объект 2"/>
          <p:cNvSpPr>
            <a:spLocks noGrp="1"/>
          </p:cNvSpPr>
          <p:nvPr>
            <p:ph sz="half" idx="13"/>
          </p:nvPr>
        </p:nvSpPr>
        <p:spPr/>
        <p:txBody>
          <a:bodyPr>
            <a:normAutofit fontScale="62500" lnSpcReduction="20000"/>
          </a:bodyPr>
          <a:lstStyle/>
          <a:p>
            <a:r>
              <a:rPr lang="ru-RU" dirty="0"/>
              <a:t>В одном из научных журналов Тесла рассказывал об опытах с механическим осциллятором, настроив который </a:t>
            </a:r>
            <a:r>
              <a:rPr lang="ru-RU" dirty="0" smtClean="0"/>
              <a:t>на резонансную </a:t>
            </a:r>
            <a:r>
              <a:rPr lang="ru-RU" dirty="0"/>
              <a:t>частоту любого предмета, его можно разрушить. В статье Тесла говорил, что он подсоединил прибор к одной из балок дома, через некоторое время дом стал трястись, началось небольшое землетрясение. Отключить устройство было невозможно, поэтому Тесла взял молоток и разбил изобретение. Приехавшим пожарным и полицейским Тесла сказал, что это было природное землетрясение, своим помощникам он велел молчать об этом случае.</a:t>
            </a:r>
          </a:p>
          <a:p>
            <a:r>
              <a:rPr lang="ru-RU" dirty="0"/>
              <a:t>Катушки Тесла до сих пор иногда используются именно для получения длинных искровых разрядов, напоминающих молнию.</a:t>
            </a:r>
          </a:p>
          <a:p>
            <a:endParaRPr lang="ru-RU" dirty="0"/>
          </a:p>
        </p:txBody>
      </p:sp>
    </p:spTree>
    <p:extLst>
      <p:ext uri="{BB962C8B-B14F-4D97-AF65-F5344CB8AC3E}">
        <p14:creationId xmlns:p14="http://schemas.microsoft.com/office/powerpoint/2010/main" val="1780366053"/>
      </p:ext>
    </p:extLst>
  </p:cSld>
  <p:clrMapOvr>
    <a:masterClrMapping/>
  </p:clrMapOvr>
  <mc:AlternateContent xmlns:mc="http://schemas.openxmlformats.org/markup-compatibility/2006" xmlns:p14="http://schemas.microsoft.com/office/powerpoint/2010/main">
    <mc:Choice Requires="p14">
      <p:transition spd="slow" p14:dur="1500" advClick="0">
        <p14:vortex dir="r"/>
      </p:transition>
    </mc:Choice>
    <mc:Fallback xmlns="">
      <p:transition spd="slow" advClick="0">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Аптека">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TotalTime>
  <Words>1385</Words>
  <Application>Microsoft Office PowerPoint</Application>
  <PresentationFormat>Экран (4:3)</PresentationFormat>
  <Paragraphs>118</Paragraphs>
  <Slides>17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Изобретения Николы Тесла</vt:lpstr>
      <vt:lpstr>Содержания</vt:lpstr>
      <vt:lpstr>Биография</vt:lpstr>
      <vt:lpstr>Особенности личности</vt:lpstr>
      <vt:lpstr>Изобретения</vt:lpstr>
      <vt:lpstr>Переменный ток</vt:lpstr>
      <vt:lpstr>Теория полей</vt:lpstr>
      <vt:lpstr>Радио</vt:lpstr>
      <vt:lpstr>Резонанс</vt:lpstr>
      <vt:lpstr>Наследие</vt:lpstr>
      <vt:lpstr>Современное применение идей Тесла</vt:lpstr>
      <vt:lpstr>Мифы и легенды</vt:lpstr>
      <vt:lpstr>Филадельфийский эксперимент</vt:lpstr>
      <vt:lpstr>Электромобиль Тесла</vt:lpstr>
      <vt:lpstr>Лучевое Оружие</vt:lpstr>
      <vt:lpstr>Тунгусский метеорит</vt:lpstr>
      <vt:lpstr>КОНЕЦ</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Ученик</dc:creator>
  <cp:lastModifiedBy>Home</cp:lastModifiedBy>
  <cp:revision>53</cp:revision>
  <dcterms:created xsi:type="dcterms:W3CDTF">2015-04-27T08:29:09Z</dcterms:created>
  <dcterms:modified xsi:type="dcterms:W3CDTF">2015-07-08T08:52:38Z</dcterms:modified>
</cp:coreProperties>
</file>