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4" r:id="rId2"/>
    <p:sldId id="270" r:id="rId3"/>
    <p:sldId id="286" r:id="rId4"/>
    <p:sldId id="278" r:id="rId5"/>
    <p:sldId id="269" r:id="rId6"/>
    <p:sldId id="271" r:id="rId7"/>
    <p:sldId id="280" r:id="rId8"/>
    <p:sldId id="283" r:id="rId9"/>
    <p:sldId id="305" r:id="rId10"/>
    <p:sldId id="298" r:id="rId11"/>
    <p:sldId id="299" r:id="rId12"/>
    <p:sldId id="300" r:id="rId13"/>
    <p:sldId id="302" r:id="rId14"/>
    <p:sldId id="301" r:id="rId15"/>
    <p:sldId id="303" r:id="rId16"/>
    <p:sldId id="304" r:id="rId17"/>
    <p:sldId id="284" r:id="rId18"/>
    <p:sldId id="295" r:id="rId19"/>
    <p:sldId id="272" r:id="rId20"/>
    <p:sldId id="273" r:id="rId21"/>
    <p:sldId id="296" r:id="rId22"/>
    <p:sldId id="274" r:id="rId23"/>
    <p:sldId id="285" r:id="rId24"/>
    <p:sldId id="276" r:id="rId25"/>
    <p:sldId id="290" r:id="rId26"/>
    <p:sldId id="293" r:id="rId27"/>
    <p:sldId id="292" r:id="rId28"/>
    <p:sldId id="289" r:id="rId29"/>
    <p:sldId id="277" r:id="rId3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81" autoAdjust="0"/>
    <p:restoredTop sz="94660"/>
  </p:normalViewPr>
  <p:slideViewPr>
    <p:cSldViewPr>
      <p:cViewPr>
        <p:scale>
          <a:sx n="70" d="100"/>
          <a:sy n="70" d="100"/>
        </p:scale>
        <p:origin x="-54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Microsoft_Excel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1.1660779656254911E-2"/>
          <c:y val="8.7754142046676087E-2"/>
          <c:w val="0.53121565464259746"/>
          <c:h val="0.76556503002786369"/>
        </c:manualLayout>
      </c:layout>
      <c:pie3DChart>
        <c:varyColors val="1"/>
        <c:ser>
          <c:idx val="0"/>
          <c:order val="0"/>
          <c:tx>
            <c:strRef>
              <c:f>Лист1!$B$1</c:f>
              <c:strCache>
                <c:ptCount val="1"/>
                <c:pt idx="0">
                  <c:v>Столбец1</c:v>
                </c:pt>
              </c:strCache>
            </c:strRef>
          </c:tx>
          <c:explosion val="25"/>
          <c:dLbls>
            <c:dLbl>
              <c:idx val="0"/>
              <c:layout>
                <c:manualLayout>
                  <c:x val="-7.5252830034495774E-2"/>
                  <c:y val="7.4016513170788251E-2"/>
                </c:manualLayout>
              </c:layout>
              <c:tx>
                <c:rich>
                  <a:bodyPr/>
                  <a:lstStyle/>
                  <a:p>
                    <a:r>
                      <a:rPr lang="en-US" smtClean="0"/>
                      <a:t>22</a:t>
                    </a:r>
                    <a:r>
                      <a:rPr lang="ru-RU" smtClean="0"/>
                      <a:t>%</a:t>
                    </a:r>
                    <a:endParaRPr lang="en-US"/>
                  </a:p>
                </c:rich>
              </c:tx>
              <c:showLegendKey val="0"/>
              <c:showVal val="1"/>
              <c:showCatName val="0"/>
              <c:showSerName val="0"/>
              <c:showPercent val="0"/>
              <c:showBubbleSize val="0"/>
            </c:dLbl>
            <c:dLbl>
              <c:idx val="1"/>
              <c:layout>
                <c:manualLayout>
                  <c:x val="1.6493085933702745E-2"/>
                  <c:y val="-4.8372467914563212E-2"/>
                </c:manualLayout>
              </c:layout>
              <c:tx>
                <c:rich>
                  <a:bodyPr/>
                  <a:lstStyle/>
                  <a:p>
                    <a:r>
                      <a:rPr lang="en-US" dirty="0" smtClean="0"/>
                      <a:t>3,6</a:t>
                    </a:r>
                    <a:r>
                      <a:rPr lang="ru-RU" dirty="0" smtClean="0"/>
                      <a:t>%</a:t>
                    </a:r>
                    <a:endParaRPr lang="en-US" dirty="0"/>
                  </a:p>
                </c:rich>
              </c:tx>
              <c:showLegendKey val="0"/>
              <c:showVal val="1"/>
              <c:showCatName val="0"/>
              <c:showSerName val="0"/>
              <c:showPercent val="0"/>
              <c:showBubbleSize val="0"/>
            </c:dLbl>
            <c:dLbl>
              <c:idx val="2"/>
              <c:layout>
                <c:manualLayout>
                  <c:x val="1.4782613978808205E-2"/>
                  <c:y val="-6.9015588505694822E-2"/>
                </c:manualLayout>
              </c:layout>
              <c:tx>
                <c:rich>
                  <a:bodyPr/>
                  <a:lstStyle/>
                  <a:p>
                    <a:r>
                      <a:rPr lang="en-US" dirty="0" smtClean="0"/>
                      <a:t>0,4</a:t>
                    </a:r>
                    <a:r>
                      <a:rPr lang="ru-RU" dirty="0" smtClean="0"/>
                      <a:t>%</a:t>
                    </a:r>
                    <a:endParaRPr lang="en-US" dirty="0"/>
                  </a:p>
                </c:rich>
              </c:tx>
              <c:showLegendKey val="0"/>
              <c:showVal val="1"/>
              <c:showCatName val="0"/>
              <c:showSerName val="0"/>
              <c:showPercent val="0"/>
              <c:showBubbleSize val="0"/>
            </c:dLbl>
            <c:dLbl>
              <c:idx val="3"/>
              <c:layout>
                <c:manualLayout>
                  <c:x val="9.2812518076503883E-2"/>
                  <c:y val="-0.15520520163333204"/>
                </c:manualLayout>
              </c:layout>
              <c:tx>
                <c:rich>
                  <a:bodyPr/>
                  <a:lstStyle/>
                  <a:p>
                    <a:r>
                      <a:rPr lang="en-US" sz="2000" dirty="0" smtClean="0"/>
                      <a:t>74</a:t>
                    </a:r>
                    <a:r>
                      <a:rPr lang="ru-RU" sz="2000" dirty="0" smtClean="0"/>
                      <a:t>%</a:t>
                    </a:r>
                    <a:endParaRPr lang="en-US" sz="2000" dirty="0"/>
                  </a:p>
                </c:rich>
              </c:tx>
              <c:showLegendKey val="0"/>
              <c:showVal val="1"/>
              <c:showCatName val="0"/>
              <c:showSerName val="0"/>
              <c:showPercent val="0"/>
              <c:showBubbleSize val="0"/>
            </c:dLbl>
            <c:txPr>
              <a:bodyPr/>
              <a:lstStyle/>
              <a:p>
                <a:pPr>
                  <a:defRPr>
                    <a:solidFill>
                      <a:schemeClr val="bg1"/>
                    </a:solidFill>
                    <a:latin typeface="Century Gothic" panose="020B0502020202020204" pitchFamily="34" charset="0"/>
                  </a:defRPr>
                </a:pPr>
                <a:endParaRPr lang="ru-RU"/>
              </a:p>
            </c:txPr>
            <c:showLegendKey val="0"/>
            <c:showVal val="1"/>
            <c:showCatName val="0"/>
            <c:showSerName val="0"/>
            <c:showPercent val="0"/>
            <c:showBubbleSize val="0"/>
            <c:showLeaderLines val="1"/>
            <c:leaderLines>
              <c:spPr>
                <a:ln>
                  <a:solidFill>
                    <a:schemeClr val="bg1"/>
                  </a:solidFill>
                </a:ln>
              </c:spPr>
            </c:leaderLines>
          </c:dLbls>
          <c:cat>
            <c:strRef>
              <c:f>Лист1!$A$2:$A$5</c:f>
              <c:strCache>
                <c:ptCount val="4"/>
                <c:pt idx="0">
                  <c:v>Темная материя</c:v>
                </c:pt>
                <c:pt idx="1">
                  <c:v>Межгалактический газ</c:v>
                </c:pt>
                <c:pt idx="2">
                  <c:v>Звезды, другие объекты</c:v>
                </c:pt>
                <c:pt idx="3">
                  <c:v>Темная энергия - 74%</c:v>
                </c:pt>
              </c:strCache>
            </c:strRef>
          </c:cat>
          <c:val>
            <c:numRef>
              <c:f>Лист1!$B$2:$B$5</c:f>
              <c:numCache>
                <c:formatCode>General</c:formatCode>
                <c:ptCount val="4"/>
                <c:pt idx="0">
                  <c:v>22</c:v>
                </c:pt>
                <c:pt idx="1">
                  <c:v>3.6</c:v>
                </c:pt>
                <c:pt idx="2">
                  <c:v>0.4</c:v>
                </c:pt>
                <c:pt idx="3">
                  <c:v>74</c:v>
                </c:pt>
              </c:numCache>
            </c:numRef>
          </c:val>
        </c:ser>
        <c:dLbls>
          <c:showLegendKey val="0"/>
          <c:showVal val="0"/>
          <c:showCatName val="0"/>
          <c:showSerName val="0"/>
          <c:showPercent val="0"/>
          <c:showBubbleSize val="0"/>
          <c:showLeaderLines val="1"/>
        </c:dLbls>
      </c:pie3DChart>
    </c:plotArea>
    <c:legend>
      <c:legendPos val="r"/>
      <c:layout>
        <c:manualLayout>
          <c:xMode val="edge"/>
          <c:yMode val="edge"/>
          <c:x val="0.61198498952964142"/>
          <c:y val="0.18033134605828641"/>
          <c:w val="0.38649452115031124"/>
          <c:h val="0.60566469500523978"/>
        </c:manualLayout>
      </c:layout>
      <c:overlay val="0"/>
      <c:txPr>
        <a:bodyPr/>
        <a:lstStyle/>
        <a:p>
          <a:pPr>
            <a:defRPr sz="1600" b="1" i="1">
              <a:solidFill>
                <a:schemeClr val="bg1"/>
              </a:solidFill>
              <a:latin typeface="Century Gothic" panose="020B0502020202020204" pitchFamily="34" charset="0"/>
            </a:defRPr>
          </a:pPr>
          <a:endParaRPr lang="ru-RU"/>
        </a:p>
      </c:txPr>
    </c:legend>
    <c:plotVisOnly val="1"/>
    <c:dispBlanksAs val="zero"/>
    <c:showDLblsOverMax val="0"/>
  </c:chart>
  <c:txPr>
    <a:bodyPr/>
    <a:lstStyle/>
    <a:p>
      <a:pPr>
        <a:defRPr sz="1800"/>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0.43852086162762011"/>
          <c:y val="1.3894654979856081E-3"/>
          <c:w val="0.55568825686034884"/>
          <c:h val="0.87500007890532461"/>
        </c:manualLayout>
      </c:layout>
      <c:pie3DChart>
        <c:varyColors val="1"/>
        <c:ser>
          <c:idx val="0"/>
          <c:order val="0"/>
          <c:tx>
            <c:strRef>
              <c:f>Лист1!$B$1</c:f>
              <c:strCache>
                <c:ptCount val="1"/>
                <c:pt idx="0">
                  <c:v>Столбец1</c:v>
                </c:pt>
              </c:strCache>
            </c:strRef>
          </c:tx>
          <c:explosion val="25"/>
          <c:dPt>
            <c:idx val="0"/>
            <c:bubble3D val="0"/>
            <c:explosion val="28"/>
            <c:spPr>
              <a:solidFill>
                <a:schemeClr val="accent4">
                  <a:lumMod val="75000"/>
                </a:schemeClr>
              </a:solidFill>
            </c:spPr>
          </c:dPt>
          <c:dPt>
            <c:idx val="1"/>
            <c:bubble3D val="0"/>
            <c:spPr>
              <a:solidFill>
                <a:schemeClr val="tx2">
                  <a:lumMod val="60000"/>
                  <a:lumOff val="40000"/>
                </a:schemeClr>
              </a:solidFill>
            </c:spPr>
          </c:dPt>
          <c:dPt>
            <c:idx val="2"/>
            <c:bubble3D val="0"/>
            <c:spPr>
              <a:solidFill>
                <a:schemeClr val="accent2">
                  <a:lumMod val="75000"/>
                </a:schemeClr>
              </a:solidFill>
            </c:spPr>
          </c:dPt>
          <c:dPt>
            <c:idx val="3"/>
            <c:bubble3D val="0"/>
            <c:spPr>
              <a:solidFill>
                <a:schemeClr val="accent3"/>
              </a:solidFill>
            </c:spPr>
          </c:dPt>
          <c:dLbls>
            <c:dLbl>
              <c:idx val="0"/>
              <c:layout>
                <c:manualLayout>
                  <c:x val="-0.13501104043995121"/>
                  <c:y val="-0.15428415659908767"/>
                </c:manualLayout>
              </c:layout>
              <c:tx>
                <c:rich>
                  <a:bodyPr/>
                  <a:lstStyle/>
                  <a:p>
                    <a:r>
                      <a:rPr lang="en-US" sz="2000" dirty="0" smtClean="0"/>
                      <a:t>75</a:t>
                    </a:r>
                    <a:r>
                      <a:rPr lang="ru-RU" sz="2000" dirty="0" smtClean="0"/>
                      <a:t>%</a:t>
                    </a:r>
                    <a:endParaRPr lang="en-US" sz="2000" dirty="0"/>
                  </a:p>
                </c:rich>
              </c:tx>
              <c:showLegendKey val="0"/>
              <c:showVal val="1"/>
              <c:showCatName val="0"/>
              <c:showSerName val="0"/>
              <c:showPercent val="0"/>
              <c:showBubbleSize val="0"/>
            </c:dLbl>
            <c:dLbl>
              <c:idx val="1"/>
              <c:layout>
                <c:manualLayout>
                  <c:x val="0.10205590137420628"/>
                  <c:y val="5.7635397142253013E-2"/>
                </c:manualLayout>
              </c:layout>
              <c:tx>
                <c:rich>
                  <a:bodyPr/>
                  <a:lstStyle/>
                  <a:p>
                    <a:r>
                      <a:rPr lang="en-US" smtClean="0"/>
                      <a:t>23</a:t>
                    </a:r>
                    <a:r>
                      <a:rPr lang="ru-RU" smtClean="0"/>
                      <a:t>%</a:t>
                    </a:r>
                    <a:endParaRPr lang="en-US"/>
                  </a:p>
                </c:rich>
              </c:tx>
              <c:showLegendKey val="0"/>
              <c:showVal val="1"/>
              <c:showCatName val="0"/>
              <c:showSerName val="0"/>
              <c:showPercent val="0"/>
              <c:showBubbleSize val="0"/>
            </c:dLbl>
            <c:dLbl>
              <c:idx val="2"/>
              <c:layout>
                <c:manualLayout>
                  <c:x val="-3.2875598856362896E-2"/>
                  <c:y val="-2.498284790968645E-2"/>
                </c:manualLayout>
              </c:layout>
              <c:tx>
                <c:rich>
                  <a:bodyPr/>
                  <a:lstStyle/>
                  <a:p>
                    <a:r>
                      <a:rPr lang="en-US" smtClean="0"/>
                      <a:t>1</a:t>
                    </a:r>
                    <a:r>
                      <a:rPr lang="ru-RU" smtClean="0"/>
                      <a:t>%</a:t>
                    </a:r>
                    <a:endParaRPr lang="en-US"/>
                  </a:p>
                </c:rich>
              </c:tx>
              <c:showLegendKey val="0"/>
              <c:showVal val="1"/>
              <c:showCatName val="0"/>
              <c:showSerName val="0"/>
              <c:showPercent val="0"/>
              <c:showBubbleSize val="0"/>
            </c:dLbl>
            <c:dLbl>
              <c:idx val="3"/>
              <c:layout>
                <c:manualLayout>
                  <c:x val="5.4533410686794438E-2"/>
                  <c:y val="-2.498284790968645E-2"/>
                </c:manualLayout>
              </c:layout>
              <c:tx>
                <c:rich>
                  <a:bodyPr/>
                  <a:lstStyle/>
                  <a:p>
                    <a:r>
                      <a:rPr lang="en-US" smtClean="0"/>
                      <a:t>0,5</a:t>
                    </a:r>
                    <a:r>
                      <a:rPr lang="ru-RU" smtClean="0"/>
                      <a:t>%</a:t>
                    </a:r>
                    <a:endParaRPr lang="en-US"/>
                  </a:p>
                </c:rich>
              </c:tx>
              <c:showLegendKey val="0"/>
              <c:showVal val="1"/>
              <c:showCatName val="0"/>
              <c:showSerName val="0"/>
              <c:showPercent val="0"/>
              <c:showBubbleSize val="0"/>
            </c:dLbl>
            <c:txPr>
              <a:bodyPr/>
              <a:lstStyle/>
              <a:p>
                <a:pPr>
                  <a:defRPr>
                    <a:solidFill>
                      <a:schemeClr val="bg1"/>
                    </a:solidFill>
                    <a:latin typeface="Century Gothic" panose="020B0502020202020204" pitchFamily="34" charset="0"/>
                  </a:defRPr>
                </a:pPr>
                <a:endParaRPr lang="ru-RU"/>
              </a:p>
            </c:txPr>
            <c:showLegendKey val="0"/>
            <c:showVal val="1"/>
            <c:showCatName val="0"/>
            <c:showSerName val="0"/>
            <c:showPercent val="0"/>
            <c:showBubbleSize val="0"/>
            <c:showLeaderLines val="1"/>
            <c:leaderLines>
              <c:spPr>
                <a:ln>
                  <a:solidFill>
                    <a:schemeClr val="bg1"/>
                  </a:solidFill>
                </a:ln>
              </c:spPr>
            </c:leaderLines>
          </c:dLbls>
          <c:cat>
            <c:strRef>
              <c:f>Лист1!$A$2:$A$5</c:f>
              <c:strCache>
                <c:ptCount val="4"/>
                <c:pt idx="0">
                  <c:v>H(Водород)</c:v>
                </c:pt>
                <c:pt idx="1">
                  <c:v>He(Гелий)</c:v>
                </c:pt>
                <c:pt idx="2">
                  <c:v>O(Кислород)</c:v>
                </c:pt>
                <c:pt idx="3">
                  <c:v>C(Углерод)</c:v>
                </c:pt>
              </c:strCache>
            </c:strRef>
          </c:cat>
          <c:val>
            <c:numRef>
              <c:f>Лист1!$B$2:$B$5</c:f>
              <c:numCache>
                <c:formatCode>General</c:formatCode>
                <c:ptCount val="4"/>
                <c:pt idx="0">
                  <c:v>75</c:v>
                </c:pt>
                <c:pt idx="1">
                  <c:v>23</c:v>
                </c:pt>
                <c:pt idx="2">
                  <c:v>1</c:v>
                </c:pt>
                <c:pt idx="3">
                  <c:v>0.5</c:v>
                </c:pt>
              </c:numCache>
            </c:numRef>
          </c:val>
        </c:ser>
        <c:dLbls>
          <c:showLegendKey val="0"/>
          <c:showVal val="0"/>
          <c:showCatName val="0"/>
          <c:showSerName val="0"/>
          <c:showPercent val="0"/>
          <c:showBubbleSize val="0"/>
          <c:showLeaderLines val="1"/>
        </c:dLbls>
      </c:pie3DChart>
    </c:plotArea>
    <c:legend>
      <c:legendPos val="r"/>
      <c:layout>
        <c:manualLayout>
          <c:xMode val="edge"/>
          <c:yMode val="edge"/>
          <c:x val="3.183941100561481E-3"/>
          <c:y val="0.1910229060570332"/>
          <c:w val="0.36213195699344081"/>
          <c:h val="0.4671661725695197"/>
        </c:manualLayout>
      </c:layout>
      <c:overlay val="0"/>
      <c:txPr>
        <a:bodyPr/>
        <a:lstStyle/>
        <a:p>
          <a:pPr>
            <a:defRPr sz="1600" b="1" i="1">
              <a:solidFill>
                <a:schemeClr val="bg1"/>
              </a:solidFill>
              <a:latin typeface="Century Gothic" panose="020B0502020202020204" pitchFamily="34" charset="0"/>
            </a:defRPr>
          </a:pPr>
          <a:endParaRPr lang="ru-RU"/>
        </a:p>
      </c:txPr>
    </c:legend>
    <c:plotVisOnly val="1"/>
    <c:dispBlanksAs val="zero"/>
    <c:showDLblsOverMax val="0"/>
  </c:chart>
  <c:txPr>
    <a:bodyPr/>
    <a:lstStyle/>
    <a:p>
      <a:pPr>
        <a:defRPr sz="1800"/>
      </a:pPr>
      <a:endParaRPr lang="ru-RU"/>
    </a:p>
  </c:txPr>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08.07.2015</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08.07.2015</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08.07.2015</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08.07.2015</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dirty="0"/>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pPr/>
              <a:t>08.07.2015</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pPr/>
              <a:t>08.07.2015</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dirty="0"/>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pPr/>
              <a:t>08.07.2015</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B19B0651-EE4F-4900-A07F-96A6BFA9D0F0}" type="slidenum">
              <a:rPr lang="ru-RU" smtClean="0"/>
              <a:pPr/>
              <a:t>‹#›</a:t>
            </a:fld>
            <a:endParaRPr lang="ru-RU" dirty="0"/>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pPr/>
              <a:t>08.07.2015</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B19B0651-EE4F-4900-A07F-96A6BFA9D0F0}" type="slidenum">
              <a:rPr lang="ru-RU" smtClean="0"/>
              <a:pPr/>
              <a:t>‹#›</a:t>
            </a:fld>
            <a:endParaRPr lang="ru-RU"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pPr/>
              <a:t>08.07.2015</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B19B0651-EE4F-4900-A07F-96A6BFA9D0F0}" type="slidenum">
              <a:rPr lang="ru-RU" smtClean="0"/>
              <a:pPr/>
              <a:t>‹#›</a:t>
            </a:fld>
            <a:endParaRPr lang="ru-RU"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08.07.2015</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08.07.2015</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pPr/>
              <a:t>08.07.2015</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pPr/>
              <a:t>‹#›</a:t>
            </a:fld>
            <a:endParaRPr lang="ru-R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slide" Target="slide2.xml"/></Relationships>
</file>

<file path=ppt/slides/_rels/slide1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9.xml"/><Relationship Id="rId13" Type="http://schemas.openxmlformats.org/officeDocument/2006/relationships/slide" Target="slide23.xml"/><Relationship Id="rId3" Type="http://schemas.openxmlformats.org/officeDocument/2006/relationships/slide" Target="slide3.xml"/><Relationship Id="rId7" Type="http://schemas.openxmlformats.org/officeDocument/2006/relationships/slide" Target="slide8.xml"/><Relationship Id="rId12" Type="http://schemas.openxmlformats.org/officeDocument/2006/relationships/slide" Target="slide22.xml"/><Relationship Id="rId2" Type="http://schemas.openxmlformats.org/officeDocument/2006/relationships/image" Target="../media/image2.jpeg"/><Relationship Id="rId16" Type="http://schemas.openxmlformats.org/officeDocument/2006/relationships/slide" Target="slide28.xml"/><Relationship Id="rId1" Type="http://schemas.openxmlformats.org/officeDocument/2006/relationships/slideLayout" Target="../slideLayouts/slideLayout2.xml"/><Relationship Id="rId6" Type="http://schemas.openxmlformats.org/officeDocument/2006/relationships/slide" Target="slide7.xml"/><Relationship Id="rId11" Type="http://schemas.openxmlformats.org/officeDocument/2006/relationships/slide" Target="slide19.xml"/><Relationship Id="rId5" Type="http://schemas.openxmlformats.org/officeDocument/2006/relationships/slide" Target="slide6.xml"/><Relationship Id="rId15" Type="http://schemas.openxmlformats.org/officeDocument/2006/relationships/slide" Target="slide27.xml"/><Relationship Id="rId10" Type="http://schemas.openxmlformats.org/officeDocument/2006/relationships/slide" Target="slide18.xml"/><Relationship Id="rId4" Type="http://schemas.openxmlformats.org/officeDocument/2006/relationships/slide" Target="slide4.xml"/><Relationship Id="rId9" Type="http://schemas.openxmlformats.org/officeDocument/2006/relationships/slide" Target="slide17.xml"/><Relationship Id="rId14" Type="http://schemas.openxmlformats.org/officeDocument/2006/relationships/slide" Target="slide25.xml"/></Relationships>
</file>

<file path=ppt/slides/_rels/slide2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2.xml.rels><?xml version="1.0" encoding="UTF-8" standalone="yes"?>
<Relationships xmlns="http://schemas.openxmlformats.org/package/2006/relationships"><Relationship Id="rId3" Type="http://schemas.openxmlformats.org/officeDocument/2006/relationships/slide" Target="slide23.xml"/><Relationship Id="rId7" Type="http://schemas.openxmlformats.org/officeDocument/2006/relationships/slide" Target="slide2.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slide" Target="slide28.xml"/><Relationship Id="rId5" Type="http://schemas.openxmlformats.org/officeDocument/2006/relationships/slide" Target="slide27.xml"/><Relationship Id="rId4" Type="http://schemas.openxmlformats.org/officeDocument/2006/relationships/slide" Target="slide25.xml"/></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slide" Target="slide2.xml"/></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slide" Target="slide2.xml"/></Relationships>
</file>

<file path=ppt/slides/_rels/slide2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hyperlink" Target="https://ru.wikipedia.org/wiki/&#1058;&#1105;&#1084;&#1085;&#1072;&#1103;_&#1084;&#1072;&#1090;&#1077;&#1088;&#1080;&#1103;" TargetMode="External"/><Relationship Id="rId7" Type="http://schemas.openxmlformats.org/officeDocument/2006/relationships/hyperlink" Target="http://routir1.blogoda.ru/b/195305138/125994.html" TargetMode="Externa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hyperlink" Target="https://ru.wikipedia.org/wiki/&#1058;&#1077;&#1084;&#1085;&#1072;&#1103;_&#1101;&#1085;&#1077;&#1088;&#1075;&#1080;&#1103;" TargetMode="External"/><Relationship Id="rId5" Type="http://schemas.openxmlformats.org/officeDocument/2006/relationships/hyperlink" Target="http://masterok.livejournal.com/2124547.html" TargetMode="External"/><Relationship Id="rId4" Type="http://schemas.openxmlformats.org/officeDocument/2006/relationships/hyperlink" Target="https://ru.wikipedia.org/wiki/&#1042;&#1089;&#1077;&#1083;&#1077;&#1085;&#1085;&#1072;&#1103;" TargetMode="External"/></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descr="E:\вселенная\1373127836_03.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
        <p:nvSpPr>
          <p:cNvPr id="2" name="Заголовок 1"/>
          <p:cNvSpPr>
            <a:spLocks noGrp="1"/>
          </p:cNvSpPr>
          <p:nvPr>
            <p:ph type="ctrTitle"/>
          </p:nvPr>
        </p:nvSpPr>
        <p:spPr>
          <a:xfrm>
            <a:off x="0" y="1052736"/>
            <a:ext cx="9144000" cy="1470025"/>
          </a:xfrm>
        </p:spPr>
        <p:txBody>
          <a:bodyPr>
            <a:noAutofit/>
          </a:bodyPr>
          <a:lstStyle/>
          <a:p>
            <a:r>
              <a:rPr lang="ru-RU" sz="720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Century Gothic" pitchFamily="34" charset="0"/>
              </a:rPr>
              <a:t>Из чего состоит </a:t>
            </a:r>
            <a:r>
              <a:rPr lang="en-US" sz="720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Century Gothic" pitchFamily="34" charset="0"/>
              </a:rPr>
              <a:t/>
            </a:r>
            <a:br>
              <a:rPr lang="en-US" sz="720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Century Gothic" pitchFamily="34" charset="0"/>
              </a:rPr>
            </a:br>
            <a:r>
              <a:rPr lang="ru-RU" sz="720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Century Gothic" pitchFamily="34" charset="0"/>
              </a:rPr>
              <a:t>Вселенная</a:t>
            </a:r>
            <a:r>
              <a:rPr lang="ru-RU" sz="720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Century Gothic" pitchFamily="34" charset="0"/>
              </a:rPr>
              <a:t>?</a:t>
            </a:r>
            <a:endParaRPr lang="ru-RU" sz="7200" dirty="0">
              <a:solidFill>
                <a:schemeClr val="accent1">
                  <a:lumMod val="60000"/>
                  <a:lumOff val="40000"/>
                </a:schemeClr>
              </a:solidFill>
              <a:latin typeface="Century Gothic" pitchFamily="34" charset="0"/>
            </a:endParaRPr>
          </a:p>
        </p:txBody>
      </p:sp>
      <p:sp>
        <p:nvSpPr>
          <p:cNvPr id="3" name="Содержимое 2"/>
          <p:cNvSpPr>
            <a:spLocks noGrp="1"/>
          </p:cNvSpPr>
          <p:nvPr>
            <p:ph type="subTitle" idx="1"/>
          </p:nvPr>
        </p:nvSpPr>
        <p:spPr>
          <a:xfrm>
            <a:off x="0" y="4221088"/>
            <a:ext cx="9144000" cy="2636912"/>
          </a:xfrm>
        </p:spPr>
        <p:txBody>
          <a:bodyPr>
            <a:noAutofit/>
          </a:bodyPr>
          <a:lstStyle/>
          <a:p>
            <a:r>
              <a:rPr lang="ru-RU" dirty="0" smtClean="0">
                <a:solidFill>
                  <a:schemeClr val="bg1"/>
                </a:solidFill>
                <a:latin typeface="Century Gothic" pitchFamily="34" charset="0"/>
              </a:rPr>
              <a:t>Автор </a:t>
            </a:r>
            <a:r>
              <a:rPr lang="ru-RU" dirty="0" smtClean="0">
                <a:solidFill>
                  <a:schemeClr val="bg1"/>
                </a:solidFill>
                <a:latin typeface="Century Gothic" pitchFamily="34" charset="0"/>
              </a:rPr>
              <a:t>проекта: Сахарова </a:t>
            </a:r>
            <a:r>
              <a:rPr lang="ru-RU" dirty="0" smtClean="0">
                <a:solidFill>
                  <a:schemeClr val="bg1"/>
                </a:solidFill>
                <a:latin typeface="Century Gothic" pitchFamily="34" charset="0"/>
              </a:rPr>
              <a:t>Наталья</a:t>
            </a:r>
            <a:r>
              <a:rPr lang="ru-RU" dirty="0">
                <a:solidFill>
                  <a:schemeClr val="bg1"/>
                </a:solidFill>
                <a:latin typeface="Century Gothic" pitchFamily="34" charset="0"/>
              </a:rPr>
              <a:t>,</a:t>
            </a:r>
            <a:endParaRPr lang="ru-RU" dirty="0" smtClean="0">
              <a:solidFill>
                <a:schemeClr val="bg1"/>
              </a:solidFill>
              <a:latin typeface="Century Gothic" pitchFamily="34" charset="0"/>
            </a:endParaRPr>
          </a:p>
          <a:p>
            <a:r>
              <a:rPr lang="ru-RU" dirty="0" smtClean="0">
                <a:solidFill>
                  <a:schemeClr val="bg1"/>
                </a:solidFill>
                <a:latin typeface="Century Gothic" pitchFamily="34" charset="0"/>
              </a:rPr>
              <a:t>ученица </a:t>
            </a:r>
            <a:r>
              <a:rPr lang="ru-RU" dirty="0" smtClean="0">
                <a:solidFill>
                  <a:schemeClr val="bg1"/>
                </a:solidFill>
                <a:latin typeface="Century Gothic" pitchFamily="34" charset="0"/>
              </a:rPr>
              <a:t>11А </a:t>
            </a:r>
            <a:r>
              <a:rPr lang="ru-RU" dirty="0" smtClean="0">
                <a:solidFill>
                  <a:schemeClr val="bg1"/>
                </a:solidFill>
                <a:latin typeface="Century Gothic" pitchFamily="34" charset="0"/>
              </a:rPr>
              <a:t>класса, МБОУ </a:t>
            </a:r>
            <a:r>
              <a:rPr lang="ru-RU" dirty="0" smtClean="0">
                <a:solidFill>
                  <a:schemeClr val="bg1"/>
                </a:solidFill>
                <a:latin typeface="Century Gothic" pitchFamily="34" charset="0"/>
              </a:rPr>
              <a:t>«Лицей № 2</a:t>
            </a:r>
            <a:r>
              <a:rPr lang="ru-RU" dirty="0" smtClean="0">
                <a:solidFill>
                  <a:schemeClr val="bg1"/>
                </a:solidFill>
                <a:latin typeface="Century Gothic" pitchFamily="34" charset="0"/>
              </a:rPr>
              <a:t>»,</a:t>
            </a:r>
            <a:endParaRPr lang="ru-RU" dirty="0" smtClean="0">
              <a:solidFill>
                <a:schemeClr val="bg1"/>
              </a:solidFill>
              <a:latin typeface="Century Gothic" pitchFamily="34" charset="0"/>
            </a:endParaRPr>
          </a:p>
          <a:p>
            <a:r>
              <a:rPr lang="ru-RU" dirty="0" smtClean="0">
                <a:solidFill>
                  <a:schemeClr val="bg1"/>
                </a:solidFill>
                <a:latin typeface="Century Gothic" pitchFamily="34" charset="0"/>
              </a:rPr>
              <a:t>г. Нижневартовск, май 2015 г</a:t>
            </a:r>
            <a:r>
              <a:rPr lang="ru-RU" dirty="0" smtClean="0">
                <a:solidFill>
                  <a:schemeClr val="bg1"/>
                </a:solidFill>
                <a:latin typeface="Century Gothic" pitchFamily="34" charset="0"/>
              </a:rPr>
              <a:t>.</a:t>
            </a:r>
            <a:endParaRPr lang="ru-RU" dirty="0">
              <a:solidFill>
                <a:schemeClr val="bg1"/>
              </a:solidFill>
              <a:latin typeface="Century Gothic" pitchFamily="34" charset="0"/>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descr="E:\вселенная\5031058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pic>
        <p:nvPicPr>
          <p:cNvPr id="2051" name="Picture 3" descr="E:\вселенная\Planets_24_10_2011.jpg"/>
          <p:cNvPicPr>
            <a:picLocks noChangeAspect="1" noChangeArrowheads="1"/>
          </p:cNvPicPr>
          <p:nvPr/>
        </p:nvPicPr>
        <p:blipFill rotWithShape="1">
          <a:blip r:embed="rId3" cstate="email">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bwMode="auto">
          <a:xfrm>
            <a:off x="0" y="1679217"/>
            <a:ext cx="9144000" cy="5178783"/>
          </a:xfrm>
          <a:prstGeom prst="rect">
            <a:avLst/>
          </a:prstGeom>
          <a:noFill/>
        </p:spPr>
      </p:pic>
      <p:sp>
        <p:nvSpPr>
          <p:cNvPr id="2" name="Заголовок 1"/>
          <p:cNvSpPr>
            <a:spLocks noGrp="1"/>
          </p:cNvSpPr>
          <p:nvPr>
            <p:ph type="title"/>
          </p:nvPr>
        </p:nvSpPr>
        <p:spPr>
          <a:xfrm>
            <a:off x="214282" y="274638"/>
            <a:ext cx="8715436" cy="1143000"/>
          </a:xfrm>
        </p:spPr>
        <p:txBody>
          <a:bodyPr>
            <a:noAutofit/>
          </a:bodyPr>
          <a:lstStyle/>
          <a:p>
            <a:r>
              <a:rPr lang="ru-RU" sz="360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Century Gothic" pitchFamily="34" charset="0"/>
              </a:rPr>
              <a:t>Иерархия масштабов во Вселенной</a:t>
            </a:r>
            <a:br>
              <a:rPr lang="ru-RU" sz="360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Century Gothic" pitchFamily="34" charset="0"/>
              </a:rPr>
            </a:br>
            <a:r>
              <a:rPr lang="ru-RU" sz="3200"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Century Gothic" pitchFamily="34" charset="0"/>
              </a:rPr>
              <a:t>Солнечная система</a:t>
            </a:r>
            <a:r>
              <a:rPr lang="en-US" sz="3200"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Century Gothic" pitchFamily="34" charset="0"/>
              </a:rPr>
              <a:t/>
            </a:r>
            <a:br>
              <a:rPr lang="en-US" sz="3200"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Century Gothic" pitchFamily="34" charset="0"/>
              </a:rPr>
            </a:br>
            <a:r>
              <a:rPr lang="ru-RU" sz="3200"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Century Gothic" pitchFamily="34" charset="0"/>
              </a:rPr>
              <a:t>(</a:t>
            </a:r>
            <a:r>
              <a:rPr lang="en-US" sz="3200"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Century Gothic" pitchFamily="34" charset="0"/>
              </a:rPr>
              <a:t>Solar system</a:t>
            </a:r>
            <a:r>
              <a:rPr lang="ru-RU" sz="3200"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Century Gothic" pitchFamily="34" charset="0"/>
              </a:rPr>
              <a:t>)</a:t>
            </a:r>
            <a:endParaRPr lang="ru-RU" sz="3600" dirty="0">
              <a:ln w="10160">
                <a:solidFill>
                  <a:schemeClr val="accent1"/>
                </a:solidFill>
                <a:prstDash val="solid"/>
              </a:ln>
              <a:solidFill>
                <a:srgbClr val="FFFFFF"/>
              </a:solidFill>
              <a:effectLst>
                <a:outerShdw blurRad="38100" dist="32000" dir="5400000" algn="tl">
                  <a:srgbClr val="000000">
                    <a:alpha val="30000"/>
                  </a:srgbClr>
                </a:outerShdw>
              </a:effectLst>
              <a:latin typeface="Century Gothic" pitchFamily="34" charset="0"/>
            </a:endParaRPr>
          </a:p>
        </p:txBody>
      </p:sp>
      <p:sp>
        <p:nvSpPr>
          <p:cNvPr id="7" name="Управляющая кнопка: сведения 6">
            <a:hlinkClick r:id="" action="ppaction://hlinkshowjump?jump=lastslide" highlightClick="1"/>
          </p:cNvPr>
          <p:cNvSpPr/>
          <p:nvPr/>
        </p:nvSpPr>
        <p:spPr>
          <a:xfrm>
            <a:off x="2643174" y="6286520"/>
            <a:ext cx="285752" cy="285752"/>
          </a:xfrm>
          <a:prstGeom prst="actionButtonInform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Управляющая кнопка: далее 7">
            <a:hlinkClick r:id="" action="ppaction://hlinkshowjump?jump=nextslide" highlightClick="1"/>
          </p:cNvPr>
          <p:cNvSpPr/>
          <p:nvPr/>
        </p:nvSpPr>
        <p:spPr>
          <a:xfrm>
            <a:off x="1785918" y="6286520"/>
            <a:ext cx="285752" cy="285752"/>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Управляющая кнопка: назад 8">
            <a:hlinkClick r:id="" action="ppaction://hlinkshowjump?jump=previousslide" highlightClick="1"/>
          </p:cNvPr>
          <p:cNvSpPr/>
          <p:nvPr/>
        </p:nvSpPr>
        <p:spPr>
          <a:xfrm>
            <a:off x="1357290" y="6286520"/>
            <a:ext cx="285752" cy="285752"/>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Управляющая кнопка: домой 9">
            <a:hlinkClick r:id="rId4" action="ppaction://hlinksldjump" highlightClick="1"/>
          </p:cNvPr>
          <p:cNvSpPr/>
          <p:nvPr/>
        </p:nvSpPr>
        <p:spPr>
          <a:xfrm>
            <a:off x="2214546" y="6286520"/>
            <a:ext cx="285752" cy="28575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Управляющая кнопка: настраиваемая 11">
            <a:hlinkClick r:id="" action="ppaction://hlinkshowjump?jump=endshow" highlightClick="1"/>
          </p:cNvPr>
          <p:cNvSpPr/>
          <p:nvPr/>
        </p:nvSpPr>
        <p:spPr>
          <a:xfrm>
            <a:off x="500034" y="6286520"/>
            <a:ext cx="714380" cy="285752"/>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b="1" dirty="0" smtClean="0">
                <a:solidFill>
                  <a:schemeClr val="tx2">
                    <a:lumMod val="75000"/>
                  </a:schemeClr>
                </a:solidFill>
                <a:latin typeface="Century Gothic" pitchFamily="34" charset="0"/>
                <a:cs typeface="Microsoft Sans Serif" pitchFamily="34" charset="0"/>
              </a:rPr>
              <a:t>ВЫХОД</a:t>
            </a:r>
            <a:endParaRPr lang="ru-RU" sz="1100" b="1" dirty="0">
              <a:solidFill>
                <a:schemeClr val="tx2">
                  <a:lumMod val="75000"/>
                </a:schemeClr>
              </a:solidFill>
              <a:latin typeface="Century Gothic" pitchFamily="34" charset="0"/>
              <a:cs typeface="Microsoft Sans Serif" pitchFamily="34" charset="0"/>
            </a:endParaRPr>
          </a:p>
        </p:txBody>
      </p:sp>
      <p:sp>
        <p:nvSpPr>
          <p:cNvPr id="13" name="Выноска 1 (без границы) 12"/>
          <p:cNvSpPr/>
          <p:nvPr/>
        </p:nvSpPr>
        <p:spPr>
          <a:xfrm>
            <a:off x="5572132" y="3643314"/>
            <a:ext cx="571504" cy="214314"/>
          </a:xfrm>
          <a:prstGeom prst="callout1">
            <a:avLst>
              <a:gd name="adj1" fmla="val 55241"/>
              <a:gd name="adj2" fmla="val -313"/>
              <a:gd name="adj3" fmla="val 61973"/>
              <a:gd name="adj4" fmla="val -38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050" dirty="0">
              <a:solidFill>
                <a:srgbClr val="FF0000"/>
              </a:solidFill>
            </a:endParaRPr>
          </a:p>
        </p:txBody>
      </p:sp>
      <p:sp>
        <p:nvSpPr>
          <p:cNvPr id="5" name="Прямоугольник 4"/>
          <p:cNvSpPr/>
          <p:nvPr/>
        </p:nvSpPr>
        <p:spPr>
          <a:xfrm>
            <a:off x="5796136" y="4124592"/>
            <a:ext cx="504056" cy="1440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00" dirty="0" smtClean="0">
                <a:solidFill>
                  <a:srgbClr val="FF0000"/>
                </a:solidFill>
              </a:rPr>
              <a:t>Земля</a:t>
            </a:r>
            <a:endParaRPr lang="ru-RU" sz="900" dirty="0">
              <a:solidFill>
                <a:srgbClr val="FF0000"/>
              </a:solidFill>
            </a:endParaRPr>
          </a:p>
        </p:txBody>
      </p:sp>
    </p:spTree>
    <p:extLst>
      <p:ext uri="{BB962C8B-B14F-4D97-AF65-F5344CB8AC3E}">
        <p14:creationId xmlns:p14="http://schemas.microsoft.com/office/powerpoint/2010/main" val="1036155501"/>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descr="E:\вселенная\5031058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214282" y="274638"/>
            <a:ext cx="8715436" cy="1143000"/>
          </a:xfrm>
        </p:spPr>
        <p:txBody>
          <a:bodyPr>
            <a:noAutofit/>
          </a:bodyPr>
          <a:lstStyle/>
          <a:p>
            <a:r>
              <a:rPr lang="ru-RU" sz="360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Century Gothic" pitchFamily="34" charset="0"/>
              </a:rPr>
              <a:t>Иерархия масштабов во Вселенной</a:t>
            </a:r>
            <a:r>
              <a:rPr lang="en-US" sz="360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Century Gothic" pitchFamily="34" charset="0"/>
              </a:rPr>
              <a:t/>
            </a:r>
            <a:br>
              <a:rPr lang="en-US" sz="360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Century Gothic" pitchFamily="34" charset="0"/>
              </a:rPr>
            </a:br>
            <a:r>
              <a:rPr lang="ru-RU" sz="3200"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Century Gothic" pitchFamily="34" charset="0"/>
              </a:rPr>
              <a:t>Солнечное межзвездное окружение (</a:t>
            </a:r>
            <a:r>
              <a:rPr lang="en-US" sz="3200"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Century Gothic" pitchFamily="34" charset="0"/>
              </a:rPr>
              <a:t>solar interstellar neighborhood</a:t>
            </a:r>
            <a:r>
              <a:rPr lang="ru-RU" sz="3200"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Century Gothic" pitchFamily="34" charset="0"/>
              </a:rPr>
              <a:t>)</a:t>
            </a:r>
            <a:endParaRPr lang="ru-RU" sz="3600" dirty="0">
              <a:ln w="10160">
                <a:solidFill>
                  <a:schemeClr val="accent1"/>
                </a:solidFill>
                <a:prstDash val="solid"/>
              </a:ln>
              <a:solidFill>
                <a:srgbClr val="FFFFFF"/>
              </a:solidFill>
              <a:effectLst>
                <a:outerShdw blurRad="38100" dist="32000" dir="5400000" algn="tl">
                  <a:srgbClr val="000000">
                    <a:alpha val="30000"/>
                  </a:srgbClr>
                </a:outerShdw>
              </a:effectLst>
              <a:latin typeface="Century Gothic" pitchFamily="34" charset="0"/>
            </a:endParaRPr>
          </a:p>
        </p:txBody>
      </p:sp>
      <p:sp>
        <p:nvSpPr>
          <p:cNvPr id="7" name="Управляющая кнопка: сведения 6">
            <a:hlinkClick r:id="" action="ppaction://hlinkshowjump?jump=lastslide" highlightClick="1"/>
          </p:cNvPr>
          <p:cNvSpPr/>
          <p:nvPr/>
        </p:nvSpPr>
        <p:spPr>
          <a:xfrm>
            <a:off x="2643174" y="6286520"/>
            <a:ext cx="285752" cy="285752"/>
          </a:xfrm>
          <a:prstGeom prst="actionButtonInform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Управляющая кнопка: далее 7">
            <a:hlinkClick r:id="" action="ppaction://hlinkshowjump?jump=nextslide" highlightClick="1"/>
          </p:cNvPr>
          <p:cNvSpPr/>
          <p:nvPr/>
        </p:nvSpPr>
        <p:spPr>
          <a:xfrm>
            <a:off x="1785918" y="6286520"/>
            <a:ext cx="285752" cy="285752"/>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Управляющая кнопка: назад 8">
            <a:hlinkClick r:id="" action="ppaction://hlinkshowjump?jump=previousslide" highlightClick="1"/>
          </p:cNvPr>
          <p:cNvSpPr/>
          <p:nvPr/>
        </p:nvSpPr>
        <p:spPr>
          <a:xfrm>
            <a:off x="1357290" y="6286520"/>
            <a:ext cx="285752" cy="285752"/>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Управляющая кнопка: домой 9">
            <a:hlinkClick r:id="rId3" action="ppaction://hlinksldjump" highlightClick="1"/>
          </p:cNvPr>
          <p:cNvSpPr/>
          <p:nvPr/>
        </p:nvSpPr>
        <p:spPr>
          <a:xfrm>
            <a:off x="2214546" y="6286520"/>
            <a:ext cx="285752" cy="28575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Управляющая кнопка: настраиваемая 11">
            <a:hlinkClick r:id="" action="ppaction://hlinkshowjump?jump=endshow" highlightClick="1"/>
          </p:cNvPr>
          <p:cNvSpPr/>
          <p:nvPr/>
        </p:nvSpPr>
        <p:spPr>
          <a:xfrm>
            <a:off x="500034" y="6286520"/>
            <a:ext cx="714380" cy="285752"/>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b="1" dirty="0" smtClean="0">
                <a:solidFill>
                  <a:schemeClr val="tx2">
                    <a:lumMod val="75000"/>
                  </a:schemeClr>
                </a:solidFill>
                <a:latin typeface="Century Gothic" pitchFamily="34" charset="0"/>
                <a:cs typeface="Microsoft Sans Serif" pitchFamily="34" charset="0"/>
              </a:rPr>
              <a:t>ВЫХОД</a:t>
            </a:r>
            <a:endParaRPr lang="ru-RU" sz="1100" b="1" dirty="0">
              <a:solidFill>
                <a:schemeClr val="tx2">
                  <a:lumMod val="75000"/>
                </a:schemeClr>
              </a:solidFill>
              <a:latin typeface="Century Gothic" pitchFamily="34" charset="0"/>
              <a:cs typeface="Microsoft Sans Serif" pitchFamily="34" charset="0"/>
            </a:endParaRPr>
          </a:p>
        </p:txBody>
      </p:sp>
      <p:pic>
        <p:nvPicPr>
          <p:cNvPr id="2050" name="Picture 2" descr="F:\вселенная\48d20a3ed1f6f5e374e707.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686305" y="846197"/>
            <a:ext cx="5737841" cy="5737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6155501"/>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descr="E:\вселенная\5031058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214282" y="274638"/>
            <a:ext cx="8715436" cy="1143000"/>
          </a:xfrm>
        </p:spPr>
        <p:txBody>
          <a:bodyPr>
            <a:noAutofit/>
          </a:bodyPr>
          <a:lstStyle/>
          <a:p>
            <a:r>
              <a:rPr lang="ru-RU" sz="360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Century Gothic" pitchFamily="34" charset="0"/>
              </a:rPr>
              <a:t>Иерархия масштабов во Вселенной</a:t>
            </a:r>
            <a:r>
              <a:rPr lang="en-US" sz="360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Century Gothic" pitchFamily="34" charset="0"/>
              </a:rPr>
              <a:t/>
            </a:r>
            <a:br>
              <a:rPr lang="en-US" sz="360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Century Gothic" pitchFamily="34" charset="0"/>
              </a:rPr>
            </a:br>
            <a:r>
              <a:rPr lang="ru-RU" sz="3200"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Century Gothic" pitchFamily="34" charset="0"/>
              </a:rPr>
              <a:t>Галактика млечного пути </a:t>
            </a:r>
            <a:r>
              <a:rPr lang="en-US" sz="3200"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Century Gothic" pitchFamily="34" charset="0"/>
              </a:rPr>
              <a:t/>
            </a:r>
            <a:br>
              <a:rPr lang="en-US" sz="3200"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Century Gothic" pitchFamily="34" charset="0"/>
              </a:rPr>
            </a:br>
            <a:r>
              <a:rPr lang="ru-RU" sz="3200"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Century Gothic" pitchFamily="34" charset="0"/>
              </a:rPr>
              <a:t>(</a:t>
            </a:r>
            <a:r>
              <a:rPr lang="en-US" sz="3200"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Century Gothic" pitchFamily="34" charset="0"/>
              </a:rPr>
              <a:t>Milky Way Galaxy</a:t>
            </a:r>
            <a:r>
              <a:rPr lang="ru-RU" sz="3200"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Century Gothic" pitchFamily="34" charset="0"/>
              </a:rPr>
              <a:t>)</a:t>
            </a:r>
            <a:endParaRPr lang="ru-RU" sz="3600" dirty="0">
              <a:ln w="10160">
                <a:solidFill>
                  <a:schemeClr val="accent1"/>
                </a:solidFill>
                <a:prstDash val="solid"/>
              </a:ln>
              <a:solidFill>
                <a:srgbClr val="FFFFFF"/>
              </a:solidFill>
              <a:effectLst>
                <a:outerShdw blurRad="38100" dist="32000" dir="5400000" algn="tl">
                  <a:srgbClr val="000000">
                    <a:alpha val="30000"/>
                  </a:srgbClr>
                </a:outerShdw>
              </a:effectLst>
              <a:latin typeface="Century Gothic" pitchFamily="34" charset="0"/>
            </a:endParaRPr>
          </a:p>
        </p:txBody>
      </p:sp>
      <p:sp>
        <p:nvSpPr>
          <p:cNvPr id="7" name="Управляющая кнопка: сведения 6">
            <a:hlinkClick r:id="" action="ppaction://hlinkshowjump?jump=lastslide" highlightClick="1"/>
          </p:cNvPr>
          <p:cNvSpPr/>
          <p:nvPr/>
        </p:nvSpPr>
        <p:spPr>
          <a:xfrm>
            <a:off x="2643174" y="6286520"/>
            <a:ext cx="285752" cy="285752"/>
          </a:xfrm>
          <a:prstGeom prst="actionButtonInform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Управляющая кнопка: далее 7">
            <a:hlinkClick r:id="" action="ppaction://hlinkshowjump?jump=nextslide" highlightClick="1"/>
          </p:cNvPr>
          <p:cNvSpPr/>
          <p:nvPr/>
        </p:nvSpPr>
        <p:spPr>
          <a:xfrm>
            <a:off x="1785918" y="6286520"/>
            <a:ext cx="285752" cy="285752"/>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Управляющая кнопка: назад 8">
            <a:hlinkClick r:id="" action="ppaction://hlinkshowjump?jump=previousslide" highlightClick="1"/>
          </p:cNvPr>
          <p:cNvSpPr/>
          <p:nvPr/>
        </p:nvSpPr>
        <p:spPr>
          <a:xfrm>
            <a:off x="1357290" y="6286520"/>
            <a:ext cx="285752" cy="285752"/>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Управляющая кнопка: домой 9">
            <a:hlinkClick r:id="rId3" action="ppaction://hlinksldjump" highlightClick="1"/>
          </p:cNvPr>
          <p:cNvSpPr/>
          <p:nvPr/>
        </p:nvSpPr>
        <p:spPr>
          <a:xfrm>
            <a:off x="2214546" y="6286520"/>
            <a:ext cx="285752" cy="28575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Управляющая кнопка: настраиваемая 11">
            <a:hlinkClick r:id="" action="ppaction://hlinkshowjump?jump=endshow" highlightClick="1"/>
          </p:cNvPr>
          <p:cNvSpPr/>
          <p:nvPr/>
        </p:nvSpPr>
        <p:spPr>
          <a:xfrm>
            <a:off x="500034" y="6286520"/>
            <a:ext cx="714380" cy="285752"/>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b="1" dirty="0" smtClean="0">
                <a:solidFill>
                  <a:schemeClr val="tx2">
                    <a:lumMod val="75000"/>
                  </a:schemeClr>
                </a:solidFill>
                <a:latin typeface="Century Gothic" pitchFamily="34" charset="0"/>
                <a:cs typeface="Microsoft Sans Serif" pitchFamily="34" charset="0"/>
              </a:rPr>
              <a:t>ВЫХОД</a:t>
            </a:r>
            <a:endParaRPr lang="ru-RU" sz="1100" b="1" dirty="0">
              <a:solidFill>
                <a:schemeClr val="tx2">
                  <a:lumMod val="75000"/>
                </a:schemeClr>
              </a:solidFill>
              <a:latin typeface="Century Gothic" pitchFamily="34" charset="0"/>
              <a:cs typeface="Microsoft Sans Serif" pitchFamily="34" charset="0"/>
            </a:endParaRPr>
          </a:p>
        </p:txBody>
      </p:sp>
      <p:pic>
        <p:nvPicPr>
          <p:cNvPr id="3074" name="Picture 2" descr="F:\вселенная\milky2way.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623440" y="956590"/>
            <a:ext cx="5952154" cy="5312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6155501"/>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descr="E:\вселенная\5031058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214282" y="274638"/>
            <a:ext cx="8715436" cy="1143000"/>
          </a:xfrm>
        </p:spPr>
        <p:txBody>
          <a:bodyPr>
            <a:noAutofit/>
          </a:bodyPr>
          <a:lstStyle/>
          <a:p>
            <a:r>
              <a:rPr lang="ru-RU" sz="360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Century Gothic" pitchFamily="34" charset="0"/>
              </a:rPr>
              <a:t>Иерархия масштабов во Вселенной</a:t>
            </a:r>
            <a:r>
              <a:rPr lang="en-US" sz="360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Century Gothic" pitchFamily="34" charset="0"/>
              </a:rPr>
              <a:t/>
            </a:r>
            <a:br>
              <a:rPr lang="en-US" sz="360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Century Gothic" pitchFamily="34" charset="0"/>
              </a:rPr>
            </a:br>
            <a:r>
              <a:rPr lang="ru-RU" sz="3200"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Century Gothic" pitchFamily="34" charset="0"/>
              </a:rPr>
              <a:t>Местная группа галактик</a:t>
            </a:r>
            <a:br>
              <a:rPr lang="ru-RU" sz="3200"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Century Gothic" pitchFamily="34" charset="0"/>
              </a:rPr>
            </a:br>
            <a:r>
              <a:rPr lang="en-US" sz="3200"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Century Gothic" pitchFamily="34" charset="0"/>
              </a:rPr>
              <a:t>(Local Galactic group)</a:t>
            </a:r>
            <a:endParaRPr lang="ru-RU" sz="3600" dirty="0">
              <a:ln w="10160">
                <a:solidFill>
                  <a:schemeClr val="accent1"/>
                </a:solidFill>
                <a:prstDash val="solid"/>
              </a:ln>
              <a:solidFill>
                <a:srgbClr val="FFFFFF"/>
              </a:solidFill>
              <a:effectLst>
                <a:outerShdw blurRad="38100" dist="32000" dir="5400000" algn="tl">
                  <a:srgbClr val="000000">
                    <a:alpha val="30000"/>
                  </a:srgbClr>
                </a:outerShdw>
              </a:effectLst>
              <a:latin typeface="Century Gothic" pitchFamily="34" charset="0"/>
            </a:endParaRPr>
          </a:p>
        </p:txBody>
      </p:sp>
      <p:sp>
        <p:nvSpPr>
          <p:cNvPr id="7" name="Управляющая кнопка: сведения 6">
            <a:hlinkClick r:id="" action="ppaction://hlinkshowjump?jump=lastslide" highlightClick="1"/>
          </p:cNvPr>
          <p:cNvSpPr/>
          <p:nvPr/>
        </p:nvSpPr>
        <p:spPr>
          <a:xfrm>
            <a:off x="2643174" y="6286520"/>
            <a:ext cx="285752" cy="285752"/>
          </a:xfrm>
          <a:prstGeom prst="actionButtonInform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Управляющая кнопка: далее 7">
            <a:hlinkClick r:id="" action="ppaction://hlinkshowjump?jump=nextslide" highlightClick="1"/>
          </p:cNvPr>
          <p:cNvSpPr/>
          <p:nvPr/>
        </p:nvSpPr>
        <p:spPr>
          <a:xfrm>
            <a:off x="1785918" y="6286520"/>
            <a:ext cx="285752" cy="285752"/>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Управляющая кнопка: назад 8">
            <a:hlinkClick r:id="" action="ppaction://hlinkshowjump?jump=previousslide" highlightClick="1"/>
          </p:cNvPr>
          <p:cNvSpPr/>
          <p:nvPr/>
        </p:nvSpPr>
        <p:spPr>
          <a:xfrm>
            <a:off x="1357290" y="6286520"/>
            <a:ext cx="285752" cy="285752"/>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Управляющая кнопка: домой 9">
            <a:hlinkClick r:id="rId3" action="ppaction://hlinksldjump" highlightClick="1"/>
          </p:cNvPr>
          <p:cNvSpPr/>
          <p:nvPr/>
        </p:nvSpPr>
        <p:spPr>
          <a:xfrm>
            <a:off x="2214546" y="6286520"/>
            <a:ext cx="285752" cy="28575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Управляющая кнопка: настраиваемая 11">
            <a:hlinkClick r:id="" action="ppaction://hlinkshowjump?jump=endshow" highlightClick="1"/>
          </p:cNvPr>
          <p:cNvSpPr/>
          <p:nvPr/>
        </p:nvSpPr>
        <p:spPr>
          <a:xfrm>
            <a:off x="500034" y="6286520"/>
            <a:ext cx="714380" cy="285752"/>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b="1" dirty="0" smtClean="0">
                <a:solidFill>
                  <a:schemeClr val="tx2">
                    <a:lumMod val="75000"/>
                  </a:schemeClr>
                </a:solidFill>
                <a:latin typeface="Century Gothic" pitchFamily="34" charset="0"/>
                <a:cs typeface="Microsoft Sans Serif" pitchFamily="34" charset="0"/>
              </a:rPr>
              <a:t>ВЫХОД</a:t>
            </a:r>
            <a:endParaRPr lang="ru-RU" sz="1100" b="1" dirty="0">
              <a:solidFill>
                <a:schemeClr val="tx2">
                  <a:lumMod val="75000"/>
                </a:schemeClr>
              </a:solidFill>
              <a:latin typeface="Century Gothic" pitchFamily="34" charset="0"/>
              <a:cs typeface="Microsoft Sans Serif" pitchFamily="34" charset="0"/>
            </a:endParaRPr>
          </a:p>
        </p:txBody>
      </p:sp>
      <p:pic>
        <p:nvPicPr>
          <p:cNvPr id="4098" name="Picture 2" descr="F:\вселенная\5_Lo_Group_(ELitU).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612412" y="836712"/>
            <a:ext cx="5913824" cy="5913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6155501"/>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descr="E:\вселенная\5031058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214282" y="274638"/>
            <a:ext cx="8715436" cy="1143000"/>
          </a:xfrm>
        </p:spPr>
        <p:txBody>
          <a:bodyPr>
            <a:noAutofit/>
          </a:bodyPr>
          <a:lstStyle/>
          <a:p>
            <a:r>
              <a:rPr lang="ru-RU" sz="360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Century Gothic" pitchFamily="34" charset="0"/>
              </a:rPr>
              <a:t>Иерархия масштабов во Вселенной</a:t>
            </a:r>
            <a:br>
              <a:rPr lang="ru-RU" sz="360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Century Gothic" pitchFamily="34" charset="0"/>
              </a:rPr>
            </a:br>
            <a:r>
              <a:rPr lang="ru-RU" sz="3200"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Century Gothic" pitchFamily="34" charset="0"/>
              </a:rPr>
              <a:t>Сверхскопление Девы</a:t>
            </a:r>
            <a:r>
              <a:rPr lang="en-US" sz="3200"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Century Gothic" pitchFamily="34" charset="0"/>
              </a:rPr>
              <a:t/>
            </a:r>
            <a:br>
              <a:rPr lang="en-US" sz="3200"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Century Gothic" pitchFamily="34" charset="0"/>
              </a:rPr>
            </a:br>
            <a:r>
              <a:rPr lang="ru-RU" sz="3200"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Century Gothic" pitchFamily="34" charset="0"/>
              </a:rPr>
              <a:t>(</a:t>
            </a:r>
            <a:r>
              <a:rPr lang="en-US" sz="3200"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Century Gothic" pitchFamily="34" charset="0"/>
              </a:rPr>
              <a:t>Virgo supercluster</a:t>
            </a:r>
            <a:r>
              <a:rPr lang="ru-RU" sz="3200"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Century Gothic" pitchFamily="34" charset="0"/>
              </a:rPr>
              <a:t>)</a:t>
            </a:r>
            <a:endParaRPr lang="ru-RU" sz="3600" dirty="0">
              <a:ln w="10160">
                <a:solidFill>
                  <a:schemeClr val="accent1"/>
                </a:solidFill>
                <a:prstDash val="solid"/>
              </a:ln>
              <a:solidFill>
                <a:srgbClr val="FFFFFF"/>
              </a:solidFill>
              <a:effectLst>
                <a:outerShdw blurRad="38100" dist="32000" dir="5400000" algn="tl">
                  <a:srgbClr val="000000">
                    <a:alpha val="30000"/>
                  </a:srgbClr>
                </a:outerShdw>
              </a:effectLst>
              <a:latin typeface="Century Gothic" pitchFamily="34" charset="0"/>
            </a:endParaRPr>
          </a:p>
        </p:txBody>
      </p:sp>
      <p:sp>
        <p:nvSpPr>
          <p:cNvPr id="7" name="Управляющая кнопка: сведения 6">
            <a:hlinkClick r:id="" action="ppaction://hlinkshowjump?jump=lastslide" highlightClick="1"/>
          </p:cNvPr>
          <p:cNvSpPr/>
          <p:nvPr/>
        </p:nvSpPr>
        <p:spPr>
          <a:xfrm>
            <a:off x="2643174" y="6286520"/>
            <a:ext cx="285752" cy="285752"/>
          </a:xfrm>
          <a:prstGeom prst="actionButtonInform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Управляющая кнопка: далее 7">
            <a:hlinkClick r:id="" action="ppaction://hlinkshowjump?jump=nextslide" highlightClick="1"/>
          </p:cNvPr>
          <p:cNvSpPr/>
          <p:nvPr/>
        </p:nvSpPr>
        <p:spPr>
          <a:xfrm>
            <a:off x="1785918" y="6286520"/>
            <a:ext cx="285752" cy="285752"/>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Управляющая кнопка: назад 8">
            <a:hlinkClick r:id="" action="ppaction://hlinkshowjump?jump=previousslide" highlightClick="1"/>
          </p:cNvPr>
          <p:cNvSpPr/>
          <p:nvPr/>
        </p:nvSpPr>
        <p:spPr>
          <a:xfrm>
            <a:off x="1357290" y="6286520"/>
            <a:ext cx="285752" cy="285752"/>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Управляющая кнопка: домой 9">
            <a:hlinkClick r:id="rId3" action="ppaction://hlinksldjump" highlightClick="1"/>
          </p:cNvPr>
          <p:cNvSpPr/>
          <p:nvPr/>
        </p:nvSpPr>
        <p:spPr>
          <a:xfrm>
            <a:off x="2214546" y="6286520"/>
            <a:ext cx="285752" cy="28575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Управляющая кнопка: настраиваемая 11">
            <a:hlinkClick r:id="" action="ppaction://hlinkshowjump?jump=endshow" highlightClick="1"/>
          </p:cNvPr>
          <p:cNvSpPr/>
          <p:nvPr/>
        </p:nvSpPr>
        <p:spPr>
          <a:xfrm>
            <a:off x="500034" y="6286520"/>
            <a:ext cx="714380" cy="285752"/>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b="1" dirty="0" smtClean="0">
                <a:solidFill>
                  <a:schemeClr val="tx2">
                    <a:lumMod val="75000"/>
                  </a:schemeClr>
                </a:solidFill>
                <a:latin typeface="Century Gothic" pitchFamily="34" charset="0"/>
                <a:cs typeface="Microsoft Sans Serif" pitchFamily="34" charset="0"/>
              </a:rPr>
              <a:t>ВЫХОД</a:t>
            </a:r>
            <a:endParaRPr lang="ru-RU" sz="1100" b="1" dirty="0">
              <a:solidFill>
                <a:schemeClr val="tx2">
                  <a:lumMod val="75000"/>
                </a:schemeClr>
              </a:solidFill>
              <a:latin typeface="Century Gothic" pitchFamily="34" charset="0"/>
              <a:cs typeface="Microsoft Sans Serif" pitchFamily="34" charset="0"/>
            </a:endParaRPr>
          </a:p>
        </p:txBody>
      </p:sp>
      <p:pic>
        <p:nvPicPr>
          <p:cNvPr id="5122" name="Picture 2" descr="F:\вселенная\1024px-6_Virgo_uster_(ELitU).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611356" y="836712"/>
            <a:ext cx="5921288" cy="5921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6155501"/>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descr="E:\вселенная\5031058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214282" y="274638"/>
            <a:ext cx="8715436" cy="1143000"/>
          </a:xfrm>
        </p:spPr>
        <p:txBody>
          <a:bodyPr>
            <a:noAutofit/>
          </a:bodyPr>
          <a:lstStyle/>
          <a:p>
            <a:r>
              <a:rPr lang="ru-RU" sz="360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Century Gothic" pitchFamily="34" charset="0"/>
              </a:rPr>
              <a:t>Иерархия масштабов во Вселенной</a:t>
            </a:r>
            <a:r>
              <a:rPr lang="en-US" sz="360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Century Gothic" pitchFamily="34" charset="0"/>
              </a:rPr>
              <a:t/>
            </a:r>
            <a:br>
              <a:rPr lang="en-US" sz="360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Century Gothic" pitchFamily="34" charset="0"/>
              </a:rPr>
            </a:br>
            <a:r>
              <a:rPr lang="ru-RU" sz="3200"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Century Gothic" pitchFamily="34" charset="0"/>
              </a:rPr>
              <a:t>Местные сверхскопления</a:t>
            </a:r>
            <a:br>
              <a:rPr lang="ru-RU" sz="3200"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Century Gothic" pitchFamily="34" charset="0"/>
              </a:rPr>
            </a:br>
            <a:r>
              <a:rPr lang="en-US" sz="3200"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Century Gothic" pitchFamily="34" charset="0"/>
              </a:rPr>
              <a:t>(Local superclusters)</a:t>
            </a:r>
            <a:endParaRPr lang="ru-RU" sz="3600" dirty="0">
              <a:ln w="10160">
                <a:solidFill>
                  <a:schemeClr val="accent1"/>
                </a:solidFill>
                <a:prstDash val="solid"/>
              </a:ln>
              <a:solidFill>
                <a:srgbClr val="FFFFFF"/>
              </a:solidFill>
              <a:effectLst>
                <a:outerShdw blurRad="38100" dist="32000" dir="5400000" algn="tl">
                  <a:srgbClr val="000000">
                    <a:alpha val="30000"/>
                  </a:srgbClr>
                </a:outerShdw>
              </a:effectLst>
              <a:latin typeface="Century Gothic" pitchFamily="34" charset="0"/>
            </a:endParaRPr>
          </a:p>
        </p:txBody>
      </p:sp>
      <p:sp>
        <p:nvSpPr>
          <p:cNvPr id="7" name="Управляющая кнопка: сведения 6">
            <a:hlinkClick r:id="" action="ppaction://hlinkshowjump?jump=lastslide" highlightClick="1"/>
          </p:cNvPr>
          <p:cNvSpPr/>
          <p:nvPr/>
        </p:nvSpPr>
        <p:spPr>
          <a:xfrm>
            <a:off x="2643174" y="6286520"/>
            <a:ext cx="285752" cy="285752"/>
          </a:xfrm>
          <a:prstGeom prst="actionButtonInform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Управляющая кнопка: далее 7">
            <a:hlinkClick r:id="" action="ppaction://hlinkshowjump?jump=nextslide" highlightClick="1"/>
          </p:cNvPr>
          <p:cNvSpPr/>
          <p:nvPr/>
        </p:nvSpPr>
        <p:spPr>
          <a:xfrm>
            <a:off x="1785918" y="6286520"/>
            <a:ext cx="285752" cy="285752"/>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Управляющая кнопка: назад 8">
            <a:hlinkClick r:id="" action="ppaction://hlinkshowjump?jump=previousslide" highlightClick="1"/>
          </p:cNvPr>
          <p:cNvSpPr/>
          <p:nvPr/>
        </p:nvSpPr>
        <p:spPr>
          <a:xfrm>
            <a:off x="1357290" y="6286520"/>
            <a:ext cx="285752" cy="285752"/>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Управляющая кнопка: домой 9">
            <a:hlinkClick r:id="rId3" action="ppaction://hlinksldjump" highlightClick="1"/>
          </p:cNvPr>
          <p:cNvSpPr/>
          <p:nvPr/>
        </p:nvSpPr>
        <p:spPr>
          <a:xfrm>
            <a:off x="2214546" y="6286520"/>
            <a:ext cx="285752" cy="28575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Управляющая кнопка: настраиваемая 11">
            <a:hlinkClick r:id="" action="ppaction://hlinkshowjump?jump=endshow" highlightClick="1"/>
          </p:cNvPr>
          <p:cNvSpPr/>
          <p:nvPr/>
        </p:nvSpPr>
        <p:spPr>
          <a:xfrm>
            <a:off x="500034" y="6286520"/>
            <a:ext cx="714380" cy="285752"/>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b="1" dirty="0" smtClean="0">
                <a:solidFill>
                  <a:schemeClr val="tx2">
                    <a:lumMod val="75000"/>
                  </a:schemeClr>
                </a:solidFill>
                <a:latin typeface="Century Gothic" pitchFamily="34" charset="0"/>
                <a:cs typeface="Microsoft Sans Serif" pitchFamily="34" charset="0"/>
              </a:rPr>
              <a:t>ВЫХОД</a:t>
            </a:r>
            <a:endParaRPr lang="ru-RU" sz="1100" b="1" dirty="0">
              <a:solidFill>
                <a:schemeClr val="tx2">
                  <a:lumMod val="75000"/>
                </a:schemeClr>
              </a:solidFill>
              <a:latin typeface="Century Gothic" pitchFamily="34" charset="0"/>
              <a:cs typeface="Microsoft Sans Serif" pitchFamily="34" charset="0"/>
            </a:endParaRPr>
          </a:p>
        </p:txBody>
      </p:sp>
      <p:pic>
        <p:nvPicPr>
          <p:cNvPr id="6146" name="Picture 2" descr="F:\вселенная\1111111111111.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753464" y="917680"/>
            <a:ext cx="5654593" cy="5654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6155501"/>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descr="E:\вселенная\5031058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214282" y="274638"/>
            <a:ext cx="8715436" cy="1143000"/>
          </a:xfrm>
        </p:spPr>
        <p:txBody>
          <a:bodyPr>
            <a:noAutofit/>
          </a:bodyPr>
          <a:lstStyle/>
          <a:p>
            <a:r>
              <a:rPr lang="ru-RU" sz="360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Century Gothic" pitchFamily="34" charset="0"/>
              </a:rPr>
              <a:t>Иерархия масштабов во Вселенной</a:t>
            </a:r>
            <a:br>
              <a:rPr lang="ru-RU" sz="360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Century Gothic" pitchFamily="34" charset="0"/>
              </a:rPr>
            </a:br>
            <a:r>
              <a:rPr lang="ru-RU" sz="3200"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Century Gothic" pitchFamily="34" charset="0"/>
              </a:rPr>
              <a:t>Наблюдаемая Вселенная</a:t>
            </a:r>
            <a:r>
              <a:rPr lang="en-US" sz="3200"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Century Gothic" pitchFamily="34" charset="0"/>
              </a:rPr>
              <a:t/>
            </a:r>
            <a:br>
              <a:rPr lang="en-US" sz="3200"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Century Gothic" pitchFamily="34" charset="0"/>
              </a:rPr>
            </a:br>
            <a:r>
              <a:rPr lang="en-US" sz="3200"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Century Gothic" pitchFamily="34" charset="0"/>
              </a:rPr>
              <a:t>(Observable Universe)</a:t>
            </a:r>
            <a:endParaRPr lang="ru-RU" sz="3600" dirty="0">
              <a:ln w="10160">
                <a:solidFill>
                  <a:schemeClr val="accent1"/>
                </a:solidFill>
                <a:prstDash val="solid"/>
              </a:ln>
              <a:solidFill>
                <a:srgbClr val="FFFFFF"/>
              </a:solidFill>
              <a:effectLst>
                <a:outerShdw blurRad="38100" dist="32000" dir="5400000" algn="tl">
                  <a:srgbClr val="000000">
                    <a:alpha val="30000"/>
                  </a:srgbClr>
                </a:outerShdw>
              </a:effectLst>
              <a:latin typeface="Century Gothic" pitchFamily="34" charset="0"/>
            </a:endParaRPr>
          </a:p>
        </p:txBody>
      </p:sp>
      <p:sp>
        <p:nvSpPr>
          <p:cNvPr id="7" name="Управляющая кнопка: сведения 6">
            <a:hlinkClick r:id="" action="ppaction://hlinkshowjump?jump=lastslide" highlightClick="1"/>
          </p:cNvPr>
          <p:cNvSpPr/>
          <p:nvPr/>
        </p:nvSpPr>
        <p:spPr>
          <a:xfrm>
            <a:off x="2643174" y="6286520"/>
            <a:ext cx="285752" cy="285752"/>
          </a:xfrm>
          <a:prstGeom prst="actionButtonInform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Управляющая кнопка: далее 7">
            <a:hlinkClick r:id="" action="ppaction://hlinkshowjump?jump=nextslide" highlightClick="1"/>
          </p:cNvPr>
          <p:cNvSpPr/>
          <p:nvPr/>
        </p:nvSpPr>
        <p:spPr>
          <a:xfrm>
            <a:off x="1785918" y="6286520"/>
            <a:ext cx="285752" cy="285752"/>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Управляющая кнопка: назад 8">
            <a:hlinkClick r:id="" action="ppaction://hlinkshowjump?jump=previousslide" highlightClick="1"/>
          </p:cNvPr>
          <p:cNvSpPr/>
          <p:nvPr/>
        </p:nvSpPr>
        <p:spPr>
          <a:xfrm>
            <a:off x="1357290" y="6286520"/>
            <a:ext cx="285752" cy="285752"/>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Управляющая кнопка: домой 9">
            <a:hlinkClick r:id="rId3" action="ppaction://hlinksldjump" highlightClick="1"/>
          </p:cNvPr>
          <p:cNvSpPr/>
          <p:nvPr/>
        </p:nvSpPr>
        <p:spPr>
          <a:xfrm>
            <a:off x="2214546" y="6286520"/>
            <a:ext cx="285752" cy="28575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Управляющая кнопка: настраиваемая 11">
            <a:hlinkClick r:id="" action="ppaction://hlinkshowjump?jump=endshow" highlightClick="1"/>
          </p:cNvPr>
          <p:cNvSpPr/>
          <p:nvPr/>
        </p:nvSpPr>
        <p:spPr>
          <a:xfrm>
            <a:off x="500034" y="6286520"/>
            <a:ext cx="714380" cy="285752"/>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b="1" dirty="0" smtClean="0">
                <a:solidFill>
                  <a:schemeClr val="tx2">
                    <a:lumMod val="75000"/>
                  </a:schemeClr>
                </a:solidFill>
                <a:latin typeface="Century Gothic" pitchFamily="34" charset="0"/>
                <a:cs typeface="Microsoft Sans Serif" pitchFamily="34" charset="0"/>
              </a:rPr>
              <a:t>ВЫХОД</a:t>
            </a:r>
            <a:endParaRPr lang="ru-RU" sz="1100" b="1" dirty="0">
              <a:solidFill>
                <a:schemeClr val="tx2">
                  <a:lumMod val="75000"/>
                </a:schemeClr>
              </a:solidFill>
              <a:latin typeface="Century Gothic" pitchFamily="34" charset="0"/>
              <a:cs typeface="Microsoft Sans Serif" pitchFamily="34" charset="0"/>
            </a:endParaRPr>
          </a:p>
        </p:txBody>
      </p:sp>
      <p:pic>
        <p:nvPicPr>
          <p:cNvPr id="5122" name="Picture 2" descr="E:\вселенная\43ee3d682b9ffba080c9693e8cf040d7.jpg"/>
          <p:cNvPicPr>
            <a:picLocks noChangeAspect="1" noChangeArrowheads="1"/>
          </p:cNvPicPr>
          <p:nvPr/>
        </p:nvPicPr>
        <p:blipFill>
          <a:blip r:embed="rId4" cstate="email">
            <a:clrChange>
              <a:clrFrom>
                <a:srgbClr val="000000"/>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a:off x="1607323" y="1643050"/>
            <a:ext cx="5929354" cy="4539503"/>
          </a:xfrm>
          <a:prstGeom prst="rect">
            <a:avLst/>
          </a:prstGeom>
          <a:noFill/>
        </p:spPr>
      </p:pic>
    </p:spTree>
    <p:extLst>
      <p:ext uri="{BB962C8B-B14F-4D97-AF65-F5344CB8AC3E}">
        <p14:creationId xmlns:p14="http://schemas.microsoft.com/office/powerpoint/2010/main" val="1036155501"/>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HD.at.ua-Space-45 (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p:txBody>
          <a:bodyPr>
            <a:normAutofit/>
          </a:bodyPr>
          <a:lstStyle/>
          <a:p>
            <a:r>
              <a:rPr lang="ru-RU"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entury Gothic" pitchFamily="34" charset="0"/>
              </a:rPr>
              <a:t>Темная энергия</a:t>
            </a:r>
            <a:endParaRPr lang="ru-RU"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entury Gothic" pitchFamily="34" charset="0"/>
            </a:endParaRPr>
          </a:p>
        </p:txBody>
      </p:sp>
      <p:sp>
        <p:nvSpPr>
          <p:cNvPr id="3" name="Содержимое 2"/>
          <p:cNvSpPr>
            <a:spLocks noGrp="1"/>
          </p:cNvSpPr>
          <p:nvPr>
            <p:ph idx="1"/>
          </p:nvPr>
        </p:nvSpPr>
        <p:spPr>
          <a:xfrm>
            <a:off x="428596" y="1643050"/>
            <a:ext cx="8229600" cy="4625989"/>
          </a:xfrm>
        </p:spPr>
        <p:txBody>
          <a:bodyPr>
            <a:normAutofit fontScale="92500" lnSpcReduction="10000"/>
          </a:bodyPr>
          <a:lstStyle/>
          <a:p>
            <a:pPr marL="0" indent="0">
              <a:buNone/>
            </a:pPr>
            <a:r>
              <a:rPr lang="ru-RU" sz="2400" b="1" dirty="0" smtClean="0">
                <a:solidFill>
                  <a:schemeClr val="tx2">
                    <a:lumMod val="20000"/>
                    <a:lumOff val="80000"/>
                  </a:schemeClr>
                </a:solidFill>
                <a:latin typeface="Century Gothic" pitchFamily="34" charset="0"/>
              </a:rPr>
              <a:t> Тёмная энергия</a:t>
            </a:r>
            <a:r>
              <a:rPr lang="ru-RU" sz="2400" dirty="0" smtClean="0">
                <a:solidFill>
                  <a:schemeClr val="tx2">
                    <a:lumMod val="40000"/>
                    <a:lumOff val="60000"/>
                  </a:schemeClr>
                </a:solidFill>
                <a:latin typeface="Century Gothic" pitchFamily="34" charset="0"/>
              </a:rPr>
              <a:t> в космологии — вид энергии, введённый в математическую модель Вселенной, ради объяснения наблюдаемого её расширения с ускорением.</a:t>
            </a:r>
            <a:endParaRPr lang="ru-RU" sz="2400" baseline="30000" dirty="0" smtClean="0">
              <a:solidFill>
                <a:schemeClr val="tx2">
                  <a:lumMod val="40000"/>
                  <a:lumOff val="60000"/>
                </a:schemeClr>
              </a:solidFill>
              <a:latin typeface="Century Gothic" pitchFamily="34" charset="0"/>
            </a:endParaRPr>
          </a:p>
          <a:p>
            <a:pPr marL="0" indent="0">
              <a:buNone/>
            </a:pPr>
            <a:r>
              <a:rPr lang="ru-RU" sz="2400" dirty="0" smtClean="0">
                <a:solidFill>
                  <a:schemeClr val="tx2">
                    <a:lumMod val="40000"/>
                    <a:lumOff val="60000"/>
                  </a:schemeClr>
                </a:solidFill>
                <a:latin typeface="Century Gothic" pitchFamily="34" charset="0"/>
              </a:rPr>
              <a:t> Существует два варианта объяснения сущности тёмной энергии:</a:t>
            </a:r>
          </a:p>
          <a:p>
            <a:pPr lvl="1">
              <a:buFont typeface="Courier New" pitchFamily="49" charset="0"/>
              <a:buChar char="o"/>
            </a:pPr>
            <a:r>
              <a:rPr lang="ru-RU" sz="2400" dirty="0" smtClean="0">
                <a:solidFill>
                  <a:schemeClr val="tx2">
                    <a:lumMod val="40000"/>
                    <a:lumOff val="60000"/>
                  </a:schemeClr>
                </a:solidFill>
                <a:latin typeface="Century Gothic" pitchFamily="34" charset="0"/>
              </a:rPr>
              <a:t>тёмная энергия есть </a:t>
            </a:r>
            <a:r>
              <a:rPr lang="ru-RU" sz="2400" b="1" i="1" dirty="0" smtClean="0">
                <a:solidFill>
                  <a:schemeClr val="tx2">
                    <a:lumMod val="20000"/>
                    <a:lumOff val="80000"/>
                  </a:schemeClr>
                </a:solidFill>
                <a:latin typeface="Century Gothic" pitchFamily="34" charset="0"/>
              </a:rPr>
              <a:t>космологическая константа</a:t>
            </a:r>
            <a:r>
              <a:rPr lang="ru-RU" sz="2400" dirty="0" smtClean="0">
                <a:solidFill>
                  <a:schemeClr val="tx2">
                    <a:lumMod val="40000"/>
                    <a:lumOff val="60000"/>
                  </a:schemeClr>
                </a:solidFill>
                <a:latin typeface="Century Gothic" pitchFamily="34" charset="0"/>
              </a:rPr>
              <a:t> — неизменная энергетическая плотность, равномерно заполняющая пространство Вселенной.</a:t>
            </a:r>
          </a:p>
          <a:p>
            <a:pPr lvl="1">
              <a:buFont typeface="Courier New" pitchFamily="49" charset="0"/>
              <a:buChar char="o"/>
            </a:pPr>
            <a:r>
              <a:rPr lang="ru-RU" sz="2400" dirty="0" smtClean="0">
                <a:solidFill>
                  <a:schemeClr val="tx2">
                    <a:lumMod val="40000"/>
                    <a:lumOff val="60000"/>
                  </a:schemeClr>
                </a:solidFill>
                <a:latin typeface="Century Gothic" pitchFamily="34" charset="0"/>
              </a:rPr>
              <a:t>тёмная энергия есть некая </a:t>
            </a:r>
            <a:r>
              <a:rPr lang="ru-RU" sz="2400" b="1" i="1" dirty="0" smtClean="0">
                <a:solidFill>
                  <a:schemeClr val="tx2">
                    <a:lumMod val="20000"/>
                    <a:lumOff val="80000"/>
                  </a:schemeClr>
                </a:solidFill>
                <a:latin typeface="Century Gothic" pitchFamily="34" charset="0"/>
              </a:rPr>
              <a:t>квинтэссенция</a:t>
            </a:r>
            <a:r>
              <a:rPr lang="ru-RU" sz="2400" dirty="0" smtClean="0">
                <a:solidFill>
                  <a:schemeClr val="tx2">
                    <a:lumMod val="40000"/>
                    <a:lumOff val="60000"/>
                  </a:schemeClr>
                </a:solidFill>
                <a:latin typeface="Century Gothic" pitchFamily="34" charset="0"/>
              </a:rPr>
              <a:t> — динамическое поле, энергетическая плотность которого может меняться в пространстве и времени.</a:t>
            </a:r>
          </a:p>
          <a:p>
            <a:pPr>
              <a:buNone/>
            </a:pPr>
            <a:endParaRPr lang="ru-RU" sz="2800" dirty="0" smtClean="0">
              <a:latin typeface="Century Gothic" pitchFamily="34" charset="0"/>
            </a:endParaRPr>
          </a:p>
        </p:txBody>
      </p:sp>
      <p:sp>
        <p:nvSpPr>
          <p:cNvPr id="7" name="Управляющая кнопка: сведения 6">
            <a:hlinkClick r:id="" action="ppaction://hlinkshowjump?jump=lastslide" highlightClick="1"/>
          </p:cNvPr>
          <p:cNvSpPr/>
          <p:nvPr/>
        </p:nvSpPr>
        <p:spPr>
          <a:xfrm>
            <a:off x="2643174" y="6286520"/>
            <a:ext cx="285752" cy="285752"/>
          </a:xfrm>
          <a:prstGeom prst="actionButtonInform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Управляющая кнопка: далее 7">
            <a:hlinkClick r:id="" action="ppaction://hlinkshowjump?jump=nextslide" highlightClick="1"/>
          </p:cNvPr>
          <p:cNvSpPr/>
          <p:nvPr/>
        </p:nvSpPr>
        <p:spPr>
          <a:xfrm>
            <a:off x="1785918" y="6286520"/>
            <a:ext cx="285752" cy="285752"/>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Управляющая кнопка: назад 8">
            <a:hlinkClick r:id="" action="ppaction://hlinkshowjump?jump=previousslide" highlightClick="1"/>
          </p:cNvPr>
          <p:cNvSpPr/>
          <p:nvPr/>
        </p:nvSpPr>
        <p:spPr>
          <a:xfrm>
            <a:off x="1357290" y="6286520"/>
            <a:ext cx="285752" cy="285752"/>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Управляющая кнопка: домой 9">
            <a:hlinkClick r:id="rId3" action="ppaction://hlinksldjump" highlightClick="1"/>
          </p:cNvPr>
          <p:cNvSpPr/>
          <p:nvPr/>
        </p:nvSpPr>
        <p:spPr>
          <a:xfrm>
            <a:off x="2214546" y="6286520"/>
            <a:ext cx="285752" cy="28575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Управляющая кнопка: настраиваемая 11">
            <a:hlinkClick r:id="" action="ppaction://hlinkshowjump?jump=endshow" highlightClick="1"/>
          </p:cNvPr>
          <p:cNvSpPr/>
          <p:nvPr/>
        </p:nvSpPr>
        <p:spPr>
          <a:xfrm>
            <a:off x="500034" y="6286520"/>
            <a:ext cx="714380" cy="285752"/>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b="1" dirty="0" smtClean="0">
                <a:solidFill>
                  <a:schemeClr val="tx2">
                    <a:lumMod val="75000"/>
                  </a:schemeClr>
                </a:solidFill>
                <a:latin typeface="Century Gothic" pitchFamily="34" charset="0"/>
                <a:cs typeface="Microsoft Sans Serif" pitchFamily="34" charset="0"/>
              </a:rPr>
              <a:t>ВЫХОД</a:t>
            </a:r>
            <a:endParaRPr lang="ru-RU" sz="1100" b="1" dirty="0">
              <a:solidFill>
                <a:schemeClr val="tx2">
                  <a:lumMod val="75000"/>
                </a:schemeClr>
              </a:solidFill>
              <a:latin typeface="Century Gothic" pitchFamily="34" charset="0"/>
              <a:cs typeface="Microsoft Sans Serif" pitchFamily="34" charset="0"/>
            </a:endParaRP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E:\вселенная\4999037-otkrytyy-kosmos-zvezdy-tumannosti-astronomiya-habbl.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7143776"/>
          </a:xfrm>
          <a:prstGeom prst="rect">
            <a:avLst/>
          </a:prstGeom>
          <a:noFill/>
        </p:spPr>
      </p:pic>
      <p:sp>
        <p:nvSpPr>
          <p:cNvPr id="2" name="Заголовок 1"/>
          <p:cNvSpPr>
            <a:spLocks noGrp="1"/>
          </p:cNvSpPr>
          <p:nvPr>
            <p:ph type="title"/>
          </p:nvPr>
        </p:nvSpPr>
        <p:spPr/>
        <p:txBody>
          <a:bodyPr>
            <a:normAutofit/>
          </a:bodyPr>
          <a:lstStyle/>
          <a:p>
            <a:r>
              <a:rPr lang="ru-RU"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entury Gothic" pitchFamily="34" charset="0"/>
              </a:rPr>
              <a:t>Темная материя</a:t>
            </a:r>
            <a:endParaRPr lang="ru-RU"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entury Gothic" pitchFamily="34" charset="0"/>
            </a:endParaRPr>
          </a:p>
        </p:txBody>
      </p:sp>
      <p:sp>
        <p:nvSpPr>
          <p:cNvPr id="3" name="Содержимое 2"/>
          <p:cNvSpPr>
            <a:spLocks noGrp="1"/>
          </p:cNvSpPr>
          <p:nvPr>
            <p:ph idx="1"/>
          </p:nvPr>
        </p:nvSpPr>
        <p:spPr>
          <a:xfrm>
            <a:off x="428596" y="1643050"/>
            <a:ext cx="8229600" cy="4625989"/>
          </a:xfrm>
        </p:spPr>
        <p:txBody>
          <a:bodyPr>
            <a:normAutofit fontScale="77500" lnSpcReduction="20000"/>
          </a:bodyPr>
          <a:lstStyle/>
          <a:p>
            <a:pPr marL="0" indent="0">
              <a:buNone/>
            </a:pPr>
            <a:r>
              <a:rPr lang="ru-RU" sz="2800" dirty="0" smtClean="0">
                <a:solidFill>
                  <a:schemeClr val="accent2">
                    <a:lumMod val="40000"/>
                    <a:lumOff val="60000"/>
                  </a:schemeClr>
                </a:solidFill>
                <a:latin typeface="Century Gothic" pitchFamily="34" charset="0"/>
              </a:rPr>
              <a:t> Как уже было сказано, большую часть пространства Вселенной заполняет </a:t>
            </a:r>
            <a:r>
              <a:rPr lang="ru-RU" sz="2800" b="1" i="1" dirty="0" smtClean="0">
                <a:solidFill>
                  <a:schemeClr val="accent2">
                    <a:lumMod val="20000"/>
                    <a:lumOff val="80000"/>
                  </a:schemeClr>
                </a:solidFill>
                <a:latin typeface="Century Gothic" pitchFamily="34" charset="0"/>
              </a:rPr>
              <a:t>темная материя</a:t>
            </a:r>
            <a:r>
              <a:rPr lang="ru-RU" sz="2800" dirty="0" smtClean="0">
                <a:solidFill>
                  <a:schemeClr val="accent2">
                    <a:lumMod val="40000"/>
                    <a:lumOff val="60000"/>
                  </a:schemeClr>
                </a:solidFill>
                <a:latin typeface="Century Gothic" pitchFamily="34" charset="0"/>
              </a:rPr>
              <a:t>. На данный момент мы знаем о ней очень мало. </a:t>
            </a:r>
          </a:p>
          <a:p>
            <a:pPr marL="0" indent="0">
              <a:buNone/>
            </a:pPr>
            <a:endParaRPr lang="ru-RU" sz="2800" dirty="0" smtClean="0">
              <a:solidFill>
                <a:schemeClr val="tx2">
                  <a:lumMod val="40000"/>
                  <a:lumOff val="60000"/>
                </a:schemeClr>
              </a:solidFill>
              <a:latin typeface="Century Gothic" pitchFamily="34" charset="0"/>
            </a:endParaRPr>
          </a:p>
          <a:p>
            <a:pPr marL="0" indent="0">
              <a:buNone/>
            </a:pPr>
            <a:endParaRPr lang="ru-RU" sz="2800" dirty="0" smtClean="0">
              <a:solidFill>
                <a:schemeClr val="tx2">
                  <a:lumMod val="40000"/>
                  <a:lumOff val="60000"/>
                </a:schemeClr>
              </a:solidFill>
              <a:latin typeface="Century Gothic" pitchFamily="34" charset="0"/>
            </a:endParaRPr>
          </a:p>
          <a:p>
            <a:pPr marL="0" indent="0">
              <a:buNone/>
            </a:pPr>
            <a:endParaRPr lang="ru-RU" sz="2800" dirty="0" smtClean="0">
              <a:solidFill>
                <a:schemeClr val="tx2">
                  <a:lumMod val="40000"/>
                  <a:lumOff val="60000"/>
                </a:schemeClr>
              </a:solidFill>
              <a:latin typeface="Century Gothic" pitchFamily="34" charset="0"/>
            </a:endParaRPr>
          </a:p>
          <a:p>
            <a:pPr marL="0" indent="0">
              <a:buNone/>
            </a:pPr>
            <a:endParaRPr lang="ru-RU" sz="2800" dirty="0" smtClean="0">
              <a:solidFill>
                <a:schemeClr val="tx2">
                  <a:lumMod val="40000"/>
                  <a:lumOff val="60000"/>
                </a:schemeClr>
              </a:solidFill>
              <a:latin typeface="Century Gothic" pitchFamily="34" charset="0"/>
            </a:endParaRPr>
          </a:p>
          <a:p>
            <a:pPr marL="0" indent="0">
              <a:buNone/>
            </a:pPr>
            <a:r>
              <a:rPr lang="ru-RU" sz="2800" dirty="0" smtClean="0">
                <a:solidFill>
                  <a:schemeClr val="accent2">
                    <a:lumMod val="40000"/>
                    <a:lumOff val="60000"/>
                  </a:schemeClr>
                </a:solidFill>
                <a:latin typeface="Century Gothic" pitchFamily="34" charset="0"/>
              </a:rPr>
              <a:t> Прежде всего, нет никаких сомнений в том, что темная материя существует, она сродни обычному веществу в том смысле, что способна собираться в сгустки (размером, скажем, с галактику или скопление галактик) и участвует в гравитационных взаимодействиях так же, как обычное вещество. Скорее всего, она состоит из новых, не открытых еще в земных условиях частиц.</a:t>
            </a:r>
          </a:p>
          <a:p>
            <a:endParaRPr lang="ru-RU" sz="2800" dirty="0" smtClean="0">
              <a:latin typeface="Century Gothic" pitchFamily="34" charset="0"/>
            </a:endParaRPr>
          </a:p>
        </p:txBody>
      </p:sp>
      <p:sp>
        <p:nvSpPr>
          <p:cNvPr id="7" name="Управляющая кнопка: сведения 6">
            <a:hlinkClick r:id="" action="ppaction://hlinkshowjump?jump=lastslide" highlightClick="1"/>
          </p:cNvPr>
          <p:cNvSpPr/>
          <p:nvPr/>
        </p:nvSpPr>
        <p:spPr>
          <a:xfrm>
            <a:off x="2643174" y="6286520"/>
            <a:ext cx="285752" cy="285752"/>
          </a:xfrm>
          <a:prstGeom prst="actionButtonInform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Управляющая кнопка: далее 7">
            <a:hlinkClick r:id="" action="ppaction://hlinkshowjump?jump=nextslide" highlightClick="1"/>
          </p:cNvPr>
          <p:cNvSpPr/>
          <p:nvPr/>
        </p:nvSpPr>
        <p:spPr>
          <a:xfrm>
            <a:off x="1785918" y="6286520"/>
            <a:ext cx="285752" cy="285752"/>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Управляющая кнопка: назад 8">
            <a:hlinkClick r:id="" action="ppaction://hlinkshowjump?jump=previousslide" highlightClick="1"/>
          </p:cNvPr>
          <p:cNvSpPr/>
          <p:nvPr/>
        </p:nvSpPr>
        <p:spPr>
          <a:xfrm>
            <a:off x="1357290" y="6286520"/>
            <a:ext cx="285752" cy="285752"/>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Управляющая кнопка: домой 9">
            <a:hlinkClick r:id="rId3" action="ppaction://hlinksldjump" highlightClick="1"/>
          </p:cNvPr>
          <p:cNvSpPr/>
          <p:nvPr/>
        </p:nvSpPr>
        <p:spPr>
          <a:xfrm>
            <a:off x="2214546" y="6286520"/>
            <a:ext cx="285752" cy="28575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Управляющая кнопка: настраиваемая 11">
            <a:hlinkClick r:id="" action="ppaction://hlinkshowjump?jump=endshow" highlightClick="1"/>
          </p:cNvPr>
          <p:cNvSpPr/>
          <p:nvPr/>
        </p:nvSpPr>
        <p:spPr>
          <a:xfrm>
            <a:off x="500034" y="6286520"/>
            <a:ext cx="714380" cy="285752"/>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b="1" dirty="0" smtClean="0">
                <a:solidFill>
                  <a:schemeClr val="tx2">
                    <a:lumMod val="75000"/>
                  </a:schemeClr>
                </a:solidFill>
                <a:latin typeface="Century Gothic" pitchFamily="34" charset="0"/>
                <a:cs typeface="Microsoft Sans Serif" pitchFamily="34" charset="0"/>
              </a:rPr>
              <a:t>ВЫХОД</a:t>
            </a:r>
            <a:endParaRPr lang="ru-RU" sz="1100" b="1" dirty="0">
              <a:solidFill>
                <a:schemeClr val="tx2">
                  <a:lumMod val="75000"/>
                </a:schemeClr>
              </a:solidFill>
              <a:latin typeface="Century Gothic" pitchFamily="34" charset="0"/>
              <a:cs typeface="Microsoft Sans Serif" pitchFamily="34" charset="0"/>
            </a:endParaRP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descr="E:\вселенная\5031058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214282" y="285728"/>
            <a:ext cx="8715436" cy="1071570"/>
          </a:xfrm>
        </p:spPr>
        <p:txBody>
          <a:bodyPr>
            <a:noAutofit/>
          </a:bodyPr>
          <a:lstStyle/>
          <a:p>
            <a:r>
              <a:rPr lang="ru-RU" sz="400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Century Gothic" pitchFamily="34" charset="0"/>
              </a:rPr>
              <a:t>Обнаружение темной материи</a:t>
            </a:r>
            <a:endParaRPr lang="ru-RU" sz="4000" dirty="0">
              <a:ln w="10160">
                <a:solidFill>
                  <a:schemeClr val="accent1"/>
                </a:solidFill>
                <a:prstDash val="solid"/>
              </a:ln>
              <a:solidFill>
                <a:srgbClr val="FFFFFF"/>
              </a:solidFill>
              <a:effectLst>
                <a:outerShdw blurRad="38100" dist="32000" dir="5400000" algn="tl">
                  <a:srgbClr val="000000">
                    <a:alpha val="30000"/>
                  </a:srgbClr>
                </a:outerShdw>
              </a:effectLst>
              <a:latin typeface="Century Gothic" pitchFamily="34" charset="0"/>
            </a:endParaRPr>
          </a:p>
        </p:txBody>
      </p:sp>
      <p:sp>
        <p:nvSpPr>
          <p:cNvPr id="3" name="Содержимое 2"/>
          <p:cNvSpPr>
            <a:spLocks noGrp="1"/>
          </p:cNvSpPr>
          <p:nvPr>
            <p:ph idx="1"/>
          </p:nvPr>
        </p:nvSpPr>
        <p:spPr/>
        <p:txBody>
          <a:bodyPr>
            <a:normAutofit/>
          </a:bodyPr>
          <a:lstStyle/>
          <a:p>
            <a:pPr marL="0" indent="0">
              <a:buNone/>
            </a:pPr>
            <a:r>
              <a:rPr lang="ru-RU" sz="2200" dirty="0" smtClean="0">
                <a:solidFill>
                  <a:schemeClr val="tx2">
                    <a:lumMod val="40000"/>
                    <a:lumOff val="60000"/>
                  </a:schemeClr>
                </a:solidFill>
                <a:latin typeface="Century Gothic" pitchFamily="34" charset="0"/>
              </a:rPr>
              <a:t> Доказательством существования </a:t>
            </a:r>
            <a:r>
              <a:rPr lang="ru-RU" sz="2200" b="1" i="1" dirty="0" smtClean="0">
                <a:solidFill>
                  <a:schemeClr val="tx2">
                    <a:lumMod val="20000"/>
                    <a:lumOff val="80000"/>
                  </a:schemeClr>
                </a:solidFill>
                <a:latin typeface="Century Gothic" pitchFamily="34" charset="0"/>
              </a:rPr>
              <a:t>темной материи </a:t>
            </a:r>
            <a:r>
              <a:rPr lang="ru-RU" sz="2200" dirty="0" smtClean="0">
                <a:solidFill>
                  <a:schemeClr val="tx2">
                    <a:lumMod val="40000"/>
                    <a:lumOff val="60000"/>
                  </a:schemeClr>
                </a:solidFill>
                <a:latin typeface="Century Gothic" pitchFamily="34" charset="0"/>
              </a:rPr>
              <a:t>является ее тяжесть – сила гравитации, которая, словно клей, сохраняет целостность </a:t>
            </a:r>
            <a:r>
              <a:rPr lang="ru-RU" sz="2200" b="1" i="1" dirty="0" smtClean="0">
                <a:solidFill>
                  <a:schemeClr val="tx2">
                    <a:lumMod val="20000"/>
                    <a:lumOff val="80000"/>
                  </a:schemeClr>
                </a:solidFill>
                <a:latin typeface="Century Gothic" pitchFamily="34" charset="0"/>
              </a:rPr>
              <a:t>Вселенной</a:t>
            </a:r>
            <a:r>
              <a:rPr lang="ru-RU" sz="2200" dirty="0" smtClean="0">
                <a:solidFill>
                  <a:schemeClr val="tx2">
                    <a:lumMod val="40000"/>
                    <a:lumOff val="60000"/>
                  </a:schemeClr>
                </a:solidFill>
                <a:latin typeface="Century Gothic" pitchFamily="34" charset="0"/>
              </a:rPr>
              <a:t>. Все части Вселенной взаимно притягиваются друг к другу. Благодаря этому ученые смогли рассчитать общую массу видимой Вселенной, а также показатели гравитационных сил. В ходе расчетов был выявлен существенный дисбаланс в этих параметрах, что дало основание полагать, что существует некая невидимая материя, обладающая определенной массой и также подверженная воздействию гравитации.</a:t>
            </a:r>
          </a:p>
          <a:p>
            <a:endParaRPr lang="ru-RU" dirty="0">
              <a:latin typeface="Century Gothic" pitchFamily="34" charset="0"/>
            </a:endParaRPr>
          </a:p>
        </p:txBody>
      </p:sp>
      <p:sp>
        <p:nvSpPr>
          <p:cNvPr id="7" name="Управляющая кнопка: сведения 6">
            <a:hlinkClick r:id="" action="ppaction://hlinkshowjump?jump=lastslide" highlightClick="1"/>
          </p:cNvPr>
          <p:cNvSpPr/>
          <p:nvPr/>
        </p:nvSpPr>
        <p:spPr>
          <a:xfrm>
            <a:off x="2643174" y="6286520"/>
            <a:ext cx="285752" cy="285752"/>
          </a:xfrm>
          <a:prstGeom prst="actionButtonInform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Управляющая кнопка: далее 7">
            <a:hlinkClick r:id="" action="ppaction://hlinkshowjump?jump=nextslide" highlightClick="1"/>
          </p:cNvPr>
          <p:cNvSpPr/>
          <p:nvPr/>
        </p:nvSpPr>
        <p:spPr>
          <a:xfrm>
            <a:off x="1785918" y="6286520"/>
            <a:ext cx="285752" cy="285752"/>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Управляющая кнопка: назад 8">
            <a:hlinkClick r:id="" action="ppaction://hlinkshowjump?jump=previousslide" highlightClick="1"/>
          </p:cNvPr>
          <p:cNvSpPr/>
          <p:nvPr/>
        </p:nvSpPr>
        <p:spPr>
          <a:xfrm>
            <a:off x="1357290" y="6286520"/>
            <a:ext cx="285752" cy="285752"/>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Управляющая кнопка: домой 9">
            <a:hlinkClick r:id="rId3" action="ppaction://hlinksldjump" highlightClick="1"/>
          </p:cNvPr>
          <p:cNvSpPr/>
          <p:nvPr/>
        </p:nvSpPr>
        <p:spPr>
          <a:xfrm>
            <a:off x="2214546" y="6286520"/>
            <a:ext cx="285752" cy="28575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Управляющая кнопка: настраиваемая 11">
            <a:hlinkClick r:id="" action="ppaction://hlinkshowjump?jump=endshow" highlightClick="1"/>
          </p:cNvPr>
          <p:cNvSpPr/>
          <p:nvPr/>
        </p:nvSpPr>
        <p:spPr>
          <a:xfrm>
            <a:off x="500034" y="6286520"/>
            <a:ext cx="714380" cy="285752"/>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b="1" dirty="0" smtClean="0">
                <a:solidFill>
                  <a:schemeClr val="tx2">
                    <a:lumMod val="75000"/>
                  </a:schemeClr>
                </a:solidFill>
                <a:latin typeface="Century Gothic" pitchFamily="34" charset="0"/>
                <a:cs typeface="Microsoft Sans Serif" pitchFamily="34" charset="0"/>
              </a:rPr>
              <a:t>ВЫХОД</a:t>
            </a:r>
            <a:endParaRPr lang="ru-RU" sz="1100" b="1" dirty="0">
              <a:solidFill>
                <a:schemeClr val="tx2">
                  <a:lumMod val="75000"/>
                </a:schemeClr>
              </a:solidFill>
              <a:latin typeface="Century Gothic" pitchFamily="34" charset="0"/>
              <a:cs typeface="Microsoft Sans Serif" pitchFamily="34" charset="0"/>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E:\вселенная\5031058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p:txBody>
          <a:bodyPr>
            <a:normAutofit/>
          </a:bodyPr>
          <a:lstStyle/>
          <a:p>
            <a:r>
              <a:rPr lang="ru-RU" sz="400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Century Gothic" pitchFamily="34" charset="0"/>
              </a:rPr>
              <a:t>Содержание:</a:t>
            </a:r>
            <a:endParaRPr lang="ru-RU" sz="4000" dirty="0">
              <a:ln w="10160">
                <a:solidFill>
                  <a:schemeClr val="accent1"/>
                </a:solidFill>
                <a:prstDash val="solid"/>
              </a:ln>
              <a:solidFill>
                <a:srgbClr val="FFFFFF"/>
              </a:solidFill>
              <a:effectLst>
                <a:outerShdw blurRad="38100" dist="32000" dir="5400000" algn="tl">
                  <a:srgbClr val="000000">
                    <a:alpha val="30000"/>
                  </a:srgbClr>
                </a:outerShdw>
              </a:effectLst>
              <a:latin typeface="Century Gothic" pitchFamily="34" charset="0"/>
            </a:endParaRPr>
          </a:p>
        </p:txBody>
      </p:sp>
      <p:sp>
        <p:nvSpPr>
          <p:cNvPr id="3" name="Содержимое 2"/>
          <p:cNvSpPr>
            <a:spLocks noGrp="1"/>
          </p:cNvSpPr>
          <p:nvPr>
            <p:ph idx="1"/>
          </p:nvPr>
        </p:nvSpPr>
        <p:spPr/>
        <p:txBody>
          <a:bodyPr>
            <a:normAutofit fontScale="62500" lnSpcReduction="20000"/>
          </a:bodyPr>
          <a:lstStyle/>
          <a:p>
            <a:r>
              <a:rPr lang="ru-RU" i="1"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Century Gothic" pitchFamily="34" charset="0"/>
                <a:hlinkClick r:id="rId3" action="ppaction://hlinksldjump"/>
              </a:rPr>
              <a:t>Понятие Вселенной</a:t>
            </a:r>
            <a:endParaRPr lang="ru-RU" i="1"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Century Gothic" pitchFamily="34" charset="0"/>
            </a:endParaRPr>
          </a:p>
          <a:p>
            <a:r>
              <a:rPr lang="ru-RU" i="1"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Century Gothic" pitchFamily="34" charset="0"/>
                <a:hlinkClick r:id="rId4" action="ppaction://hlinksldjump"/>
              </a:rPr>
              <a:t>Облик Вселенной</a:t>
            </a:r>
            <a:endParaRPr lang="ru-RU" i="1"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Century Gothic" pitchFamily="34" charset="0"/>
            </a:endParaRPr>
          </a:p>
          <a:p>
            <a:r>
              <a:rPr lang="ru-RU" i="1"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Century Gothic" pitchFamily="34" charset="0"/>
                <a:hlinkClick r:id="rId5" action="ppaction://hlinksldjump"/>
              </a:rPr>
              <a:t>Из чего состоит Вселенная</a:t>
            </a:r>
            <a:endParaRPr lang="ru-RU" i="1"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Century Gothic" pitchFamily="34" charset="0"/>
            </a:endParaRPr>
          </a:p>
          <a:p>
            <a:pPr lvl="1">
              <a:buFont typeface="Courier New" pitchFamily="49" charset="0"/>
              <a:buChar char="o"/>
            </a:pPr>
            <a:r>
              <a:rPr lang="ru-RU"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Century Gothic" pitchFamily="34" charset="0"/>
                <a:hlinkClick r:id="rId6" action="ppaction://hlinksldjump"/>
              </a:rPr>
              <a:t>Краткие сведения о составе пространства Вселенной</a:t>
            </a:r>
            <a:endParaRPr lang="ru-RU"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Century Gothic" pitchFamily="34" charset="0"/>
            </a:endParaRPr>
          </a:p>
          <a:p>
            <a:r>
              <a:rPr lang="ru-RU" i="1"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Century Gothic" pitchFamily="34" charset="0"/>
                <a:hlinkClick r:id="rId7" action="ppaction://hlinksldjump"/>
              </a:rPr>
              <a:t>Строение Вселенной</a:t>
            </a:r>
            <a:endParaRPr lang="ru-RU" i="1"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Century Gothic" pitchFamily="34" charset="0"/>
            </a:endParaRPr>
          </a:p>
          <a:p>
            <a:pPr lvl="1">
              <a:buFont typeface="Courier New" pitchFamily="49" charset="0"/>
              <a:buChar char="o"/>
            </a:pPr>
            <a:r>
              <a:rPr lang="ru-RU"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Century Gothic" pitchFamily="34" charset="0"/>
                <a:hlinkClick r:id="rId8" action="ppaction://hlinksldjump"/>
              </a:rPr>
              <a:t>Иерархия масштабов во Вселенной</a:t>
            </a:r>
            <a:endParaRPr lang="ru-RU"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Century Gothic" pitchFamily="34" charset="0"/>
            </a:endParaRPr>
          </a:p>
          <a:p>
            <a:r>
              <a:rPr lang="ru-RU" i="1"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Century Gothic" pitchFamily="34" charset="0"/>
                <a:hlinkClick r:id="rId9" action="ppaction://hlinksldjump"/>
              </a:rPr>
              <a:t>Темная энергия</a:t>
            </a:r>
          </a:p>
          <a:p>
            <a:r>
              <a:rPr lang="ru-RU" i="1"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Century Gothic" pitchFamily="34" charset="0"/>
                <a:hlinkClick r:id="rId10" action="ppaction://hlinksldjump"/>
              </a:rPr>
              <a:t>Темная материя</a:t>
            </a:r>
            <a:endParaRPr lang="ru-RU" i="1"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Century Gothic" pitchFamily="34" charset="0"/>
            </a:endParaRPr>
          </a:p>
          <a:p>
            <a:r>
              <a:rPr lang="ru-RU" i="1"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Century Gothic" pitchFamily="34" charset="0"/>
                <a:hlinkClick r:id="rId11" action="ppaction://hlinksldjump"/>
              </a:rPr>
              <a:t>Обнаружение темной материи</a:t>
            </a:r>
            <a:endParaRPr lang="ru-RU" i="1"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Century Gothic" pitchFamily="34" charset="0"/>
            </a:endParaRPr>
          </a:p>
          <a:p>
            <a:r>
              <a:rPr lang="ru-RU" i="1"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Century Gothic" pitchFamily="34" charset="0"/>
                <a:hlinkClick r:id="rId12" action="ppaction://hlinksldjump"/>
              </a:rPr>
              <a:t>Альтернативные теории</a:t>
            </a:r>
            <a:endParaRPr lang="ru-RU" i="1"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Century Gothic" pitchFamily="34" charset="0"/>
            </a:endParaRPr>
          </a:p>
          <a:p>
            <a:pPr lvl="1">
              <a:buFont typeface="Courier New" pitchFamily="49" charset="0"/>
              <a:buChar char="o"/>
            </a:pPr>
            <a:r>
              <a:rPr lang="ru-RU"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Century Gothic" pitchFamily="34" charset="0"/>
                <a:hlinkClick r:id="rId13" action="ppaction://hlinksldjump"/>
              </a:rPr>
              <a:t>Плазменная космология</a:t>
            </a:r>
            <a:endParaRPr lang="ru-RU"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Century Gothic" pitchFamily="34" charset="0"/>
            </a:endParaRPr>
          </a:p>
          <a:p>
            <a:pPr lvl="1">
              <a:buFont typeface="Courier New" pitchFamily="49" charset="0"/>
              <a:buChar char="o"/>
            </a:pPr>
            <a:r>
              <a:rPr lang="ru-RU"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Century Gothic" pitchFamily="34" charset="0"/>
                <a:hlinkClick r:id="rId14" action="ppaction://hlinksldjump"/>
              </a:rPr>
              <a:t>Модифицированная ньютоновская динамика</a:t>
            </a:r>
            <a:endParaRPr lang="ru-RU"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Century Gothic" pitchFamily="34" charset="0"/>
            </a:endParaRPr>
          </a:p>
          <a:p>
            <a:pPr lvl="1">
              <a:buFont typeface="Courier New" pitchFamily="49" charset="0"/>
              <a:buChar char="o"/>
            </a:pPr>
            <a:r>
              <a:rPr lang="ru-RU"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Century Gothic" pitchFamily="34" charset="0"/>
                <a:hlinkClick r:id="rId15" action="ppaction://hlinksldjump"/>
              </a:rPr>
              <a:t>Материя из других измерений</a:t>
            </a:r>
            <a:endParaRPr lang="ru-RU"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Century Gothic" pitchFamily="34" charset="0"/>
            </a:endParaRPr>
          </a:p>
          <a:p>
            <a:pPr lvl="1">
              <a:buFont typeface="Courier New" pitchFamily="49" charset="0"/>
              <a:buChar char="o"/>
            </a:pPr>
            <a:r>
              <a:rPr lang="ru-RU"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Century Gothic" pitchFamily="34" charset="0"/>
                <a:hlinkClick r:id="rId16" action="ppaction://hlinksldjump"/>
              </a:rPr>
              <a:t>Материя, как дефект пространства</a:t>
            </a:r>
            <a:endParaRPr lang="ru-RU"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Century Gothic" pitchFamily="34" charset="0"/>
            </a:endParaRPr>
          </a:p>
          <a:p>
            <a:endParaRPr lang="ru-RU" dirty="0" smtClean="0">
              <a:latin typeface="Century Gothic" pitchFamily="34" charset="0"/>
            </a:endParaRPr>
          </a:p>
          <a:p>
            <a:endParaRPr lang="ru-RU" dirty="0" smtClean="0">
              <a:latin typeface="Century Gothic" pitchFamily="34" charset="0"/>
            </a:endParaRPr>
          </a:p>
          <a:p>
            <a:endParaRPr lang="ru-RU" dirty="0" smtClean="0">
              <a:latin typeface="Century Gothic" pitchFamily="34" charset="0"/>
            </a:endParaRPr>
          </a:p>
          <a:p>
            <a:endParaRPr lang="ru-RU" dirty="0" smtClean="0">
              <a:latin typeface="Century Gothic" pitchFamily="34" charset="0"/>
            </a:endParaRPr>
          </a:p>
          <a:p>
            <a:endParaRPr lang="ru-RU" dirty="0" smtClean="0">
              <a:latin typeface="Century Gothic" pitchFamily="34" charset="0"/>
            </a:endParaRPr>
          </a:p>
          <a:p>
            <a:endParaRPr lang="ru-RU" dirty="0">
              <a:latin typeface="Century Gothic" pitchFamily="34" charset="0"/>
            </a:endParaRPr>
          </a:p>
        </p:txBody>
      </p:sp>
      <p:sp>
        <p:nvSpPr>
          <p:cNvPr id="7" name="Управляющая кнопка: сведения 6">
            <a:hlinkClick r:id="" action="ppaction://hlinkshowjump?jump=lastslide" highlightClick="1"/>
          </p:cNvPr>
          <p:cNvSpPr/>
          <p:nvPr/>
        </p:nvSpPr>
        <p:spPr>
          <a:xfrm>
            <a:off x="2214546" y="6286520"/>
            <a:ext cx="285752" cy="285752"/>
          </a:xfrm>
          <a:prstGeom prst="actionButtonInform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8" name="Управляющая кнопка: далее 7">
            <a:hlinkClick r:id="" action="ppaction://hlinkshowjump?jump=nextslide" highlightClick="1"/>
          </p:cNvPr>
          <p:cNvSpPr/>
          <p:nvPr/>
        </p:nvSpPr>
        <p:spPr>
          <a:xfrm>
            <a:off x="1785918" y="6286520"/>
            <a:ext cx="285752" cy="285752"/>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9" name="Управляющая кнопка: назад 8">
            <a:hlinkClick r:id="" action="ppaction://hlinkshowjump?jump=previousslide" highlightClick="1"/>
          </p:cNvPr>
          <p:cNvSpPr/>
          <p:nvPr/>
        </p:nvSpPr>
        <p:spPr>
          <a:xfrm>
            <a:off x="1357290" y="6286520"/>
            <a:ext cx="285752" cy="285752"/>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2" name="Управляющая кнопка: настраиваемая 11">
            <a:hlinkClick r:id="" action="ppaction://hlinkshowjump?jump=endshow" highlightClick="1"/>
          </p:cNvPr>
          <p:cNvSpPr/>
          <p:nvPr/>
        </p:nvSpPr>
        <p:spPr>
          <a:xfrm>
            <a:off x="500034" y="6286520"/>
            <a:ext cx="714380" cy="285752"/>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b="1" dirty="0" smtClean="0">
                <a:solidFill>
                  <a:schemeClr val="tx2">
                    <a:lumMod val="75000"/>
                  </a:schemeClr>
                </a:solidFill>
                <a:latin typeface="Century Gothic" pitchFamily="34" charset="0"/>
                <a:cs typeface="Microsoft Sans Serif" pitchFamily="34" charset="0"/>
              </a:rPr>
              <a:t>ВЫХОД</a:t>
            </a:r>
            <a:endParaRPr lang="ru-RU" sz="1100" b="1" dirty="0">
              <a:solidFill>
                <a:schemeClr val="tx2">
                  <a:lumMod val="75000"/>
                </a:schemeClr>
              </a:solidFill>
              <a:latin typeface="Century Gothic" pitchFamily="34" charset="0"/>
              <a:cs typeface="Microsoft Sans Serif" pitchFamily="34" charset="0"/>
            </a:endParaRP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descr="E:\вселенная\5031058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285720" y="274638"/>
            <a:ext cx="8572560" cy="1143000"/>
          </a:xfrm>
        </p:spPr>
        <p:txBody>
          <a:bodyPr>
            <a:normAutofit fontScale="90000"/>
          </a:bodyPr>
          <a:lstStyle/>
          <a:p>
            <a:r>
              <a:rPr lang="ru-RU"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Century Gothic" pitchFamily="34" charset="0"/>
              </a:rPr>
              <a:t>Обнаружение темной материи</a:t>
            </a:r>
            <a:endParaRPr lang="ru-RU" dirty="0"/>
          </a:p>
        </p:txBody>
      </p:sp>
      <p:sp>
        <p:nvSpPr>
          <p:cNvPr id="3" name="Содержимое 2"/>
          <p:cNvSpPr>
            <a:spLocks noGrp="1"/>
          </p:cNvSpPr>
          <p:nvPr>
            <p:ph idx="1"/>
          </p:nvPr>
        </p:nvSpPr>
        <p:spPr/>
        <p:txBody>
          <a:bodyPr>
            <a:normAutofit/>
          </a:bodyPr>
          <a:lstStyle/>
          <a:p>
            <a:pPr marL="0" indent="0">
              <a:buNone/>
            </a:pPr>
            <a:r>
              <a:rPr lang="ru-RU" sz="2200" dirty="0" smtClean="0">
                <a:solidFill>
                  <a:schemeClr val="tx2">
                    <a:lumMod val="40000"/>
                    <a:lumOff val="60000"/>
                  </a:schemeClr>
                </a:solidFill>
                <a:latin typeface="Century Gothic" pitchFamily="34" charset="0"/>
              </a:rPr>
              <a:t> Кроме того, доказательством существования темной материи стало ее </a:t>
            </a:r>
            <a:r>
              <a:rPr lang="ru-RU" sz="2200" b="1" i="1" dirty="0" smtClean="0">
                <a:solidFill>
                  <a:schemeClr val="tx2">
                    <a:lumMod val="20000"/>
                    <a:lumOff val="80000"/>
                  </a:schemeClr>
                </a:solidFill>
                <a:latin typeface="Century Gothic" pitchFamily="34" charset="0"/>
              </a:rPr>
              <a:t>гравитационное влияние </a:t>
            </a:r>
            <a:r>
              <a:rPr lang="ru-RU" sz="2200" dirty="0" smtClean="0">
                <a:solidFill>
                  <a:schemeClr val="tx2">
                    <a:lumMod val="40000"/>
                    <a:lumOff val="60000"/>
                  </a:schemeClr>
                </a:solidFill>
                <a:latin typeface="Century Gothic" pitchFamily="34" charset="0"/>
              </a:rPr>
              <a:t>на другие объекты, в том числе на траекторию движения звезд и галактик. </a:t>
            </a:r>
          </a:p>
          <a:p>
            <a:pPr marL="0" indent="0">
              <a:buNone/>
            </a:pPr>
            <a:r>
              <a:rPr lang="ru-RU" sz="2200" dirty="0" smtClean="0">
                <a:solidFill>
                  <a:schemeClr val="tx2">
                    <a:lumMod val="40000"/>
                    <a:lumOff val="60000"/>
                  </a:schemeClr>
                </a:solidFill>
                <a:latin typeface="Century Gothic" pitchFamily="34" charset="0"/>
              </a:rPr>
              <a:t> Было обнаружено, что многие галактики вращаются быстрее, чем ожидалось. Согласно </a:t>
            </a:r>
            <a:r>
              <a:rPr lang="ru-RU" sz="2200" b="1" i="1" dirty="0" smtClean="0">
                <a:solidFill>
                  <a:schemeClr val="tx2">
                    <a:lumMod val="20000"/>
                    <a:lumOff val="80000"/>
                  </a:schemeClr>
                </a:solidFill>
                <a:latin typeface="Century Gothic" pitchFamily="34" charset="0"/>
              </a:rPr>
              <a:t>теории гравитации А. Эйнштейна</a:t>
            </a:r>
            <a:r>
              <a:rPr lang="ru-RU" sz="2200" dirty="0" smtClean="0">
                <a:solidFill>
                  <a:schemeClr val="tx2">
                    <a:lumMod val="40000"/>
                    <a:lumOff val="60000"/>
                  </a:schemeClr>
                </a:solidFill>
                <a:latin typeface="Century Gothic" pitchFamily="34" charset="0"/>
              </a:rPr>
              <a:t>, они должны разлетаться в разные стороны. Однако что-то невидимое будто удерживает их вместе. Следовательно, </a:t>
            </a:r>
            <a:r>
              <a:rPr lang="ru-RU" sz="2200" b="1" i="1" dirty="0" smtClean="0">
                <a:solidFill>
                  <a:schemeClr val="tx2">
                    <a:lumMod val="20000"/>
                    <a:lumOff val="80000"/>
                  </a:schemeClr>
                </a:solidFill>
                <a:latin typeface="Century Gothic" pitchFamily="34" charset="0"/>
              </a:rPr>
              <a:t>темная материя </a:t>
            </a:r>
            <a:r>
              <a:rPr lang="ru-RU" sz="2200" dirty="0" smtClean="0">
                <a:solidFill>
                  <a:schemeClr val="tx2">
                    <a:lumMod val="40000"/>
                    <a:lumOff val="60000"/>
                  </a:schemeClr>
                </a:solidFill>
                <a:latin typeface="Century Gothic" pitchFamily="34" charset="0"/>
              </a:rPr>
              <a:t>- это некое невидимое гравитирующее вещество.</a:t>
            </a:r>
            <a:endParaRPr lang="ru-RU" sz="2200" dirty="0">
              <a:solidFill>
                <a:schemeClr val="tx2">
                  <a:lumMod val="40000"/>
                  <a:lumOff val="60000"/>
                </a:schemeClr>
              </a:solidFill>
              <a:latin typeface="Century Gothic" pitchFamily="34" charset="0"/>
            </a:endParaRPr>
          </a:p>
        </p:txBody>
      </p:sp>
      <p:sp>
        <p:nvSpPr>
          <p:cNvPr id="7" name="Управляющая кнопка: сведения 6">
            <a:hlinkClick r:id="" action="ppaction://hlinkshowjump?jump=lastslide" highlightClick="1"/>
          </p:cNvPr>
          <p:cNvSpPr/>
          <p:nvPr/>
        </p:nvSpPr>
        <p:spPr>
          <a:xfrm>
            <a:off x="2643174" y="6286520"/>
            <a:ext cx="285752" cy="285752"/>
          </a:xfrm>
          <a:prstGeom prst="actionButtonInform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Управляющая кнопка: далее 7">
            <a:hlinkClick r:id="" action="ppaction://hlinkshowjump?jump=nextslide" highlightClick="1"/>
          </p:cNvPr>
          <p:cNvSpPr/>
          <p:nvPr/>
        </p:nvSpPr>
        <p:spPr>
          <a:xfrm>
            <a:off x="1785918" y="6286520"/>
            <a:ext cx="285752" cy="285752"/>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Управляющая кнопка: назад 8">
            <a:hlinkClick r:id="" action="ppaction://hlinkshowjump?jump=previousslide" highlightClick="1"/>
          </p:cNvPr>
          <p:cNvSpPr/>
          <p:nvPr/>
        </p:nvSpPr>
        <p:spPr>
          <a:xfrm>
            <a:off x="1357290" y="6286520"/>
            <a:ext cx="285752" cy="285752"/>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Управляющая кнопка: домой 9">
            <a:hlinkClick r:id="rId3" action="ppaction://hlinksldjump" highlightClick="1"/>
          </p:cNvPr>
          <p:cNvSpPr/>
          <p:nvPr/>
        </p:nvSpPr>
        <p:spPr>
          <a:xfrm>
            <a:off x="2214546" y="6286520"/>
            <a:ext cx="285752" cy="28575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Управляющая кнопка: настраиваемая 11">
            <a:hlinkClick r:id="" action="ppaction://hlinkshowjump?jump=endshow" highlightClick="1"/>
          </p:cNvPr>
          <p:cNvSpPr/>
          <p:nvPr/>
        </p:nvSpPr>
        <p:spPr>
          <a:xfrm>
            <a:off x="500034" y="6286520"/>
            <a:ext cx="714380" cy="285752"/>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b="1" dirty="0" smtClean="0">
                <a:solidFill>
                  <a:schemeClr val="tx2">
                    <a:lumMod val="75000"/>
                  </a:schemeClr>
                </a:solidFill>
                <a:latin typeface="Century Gothic" pitchFamily="34" charset="0"/>
                <a:cs typeface="Microsoft Sans Serif" pitchFamily="34" charset="0"/>
              </a:rPr>
              <a:t>ВЫХОД</a:t>
            </a:r>
            <a:endParaRPr lang="ru-RU" sz="1100" b="1" dirty="0">
              <a:solidFill>
                <a:schemeClr val="tx2">
                  <a:lumMod val="75000"/>
                </a:schemeClr>
              </a:solidFill>
              <a:latin typeface="Century Gothic" pitchFamily="34" charset="0"/>
              <a:cs typeface="Microsoft Sans Serif" pitchFamily="34" charset="0"/>
            </a:endParaRP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descr="E:\вселенная\5031058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357158" y="274638"/>
            <a:ext cx="8463314" cy="1143000"/>
          </a:xfrm>
        </p:spPr>
        <p:txBody>
          <a:bodyPr>
            <a:normAutofit fontScale="90000"/>
          </a:bodyPr>
          <a:lstStyle/>
          <a:p>
            <a:r>
              <a:rPr lang="ru-RU" dirty="0">
                <a:ln w="10160">
                  <a:solidFill>
                    <a:schemeClr val="accent1"/>
                  </a:solidFill>
                  <a:prstDash val="solid"/>
                </a:ln>
                <a:solidFill>
                  <a:srgbClr val="FFFFFF"/>
                </a:solidFill>
                <a:effectLst>
                  <a:outerShdw blurRad="38100" dist="32000" dir="5400000" algn="tl">
                    <a:srgbClr val="000000">
                      <a:alpha val="30000"/>
                    </a:srgbClr>
                  </a:outerShdw>
                </a:effectLst>
                <a:latin typeface="Century Gothic" pitchFamily="34" charset="0"/>
              </a:rPr>
              <a:t>Обнаружение темной материи</a:t>
            </a:r>
            <a:endParaRPr lang="ru-RU" dirty="0"/>
          </a:p>
        </p:txBody>
      </p:sp>
      <p:sp>
        <p:nvSpPr>
          <p:cNvPr id="3" name="Содержимое 2"/>
          <p:cNvSpPr>
            <a:spLocks noGrp="1"/>
          </p:cNvSpPr>
          <p:nvPr>
            <p:ph idx="1"/>
          </p:nvPr>
        </p:nvSpPr>
        <p:spPr>
          <a:xfrm>
            <a:off x="357158" y="1500174"/>
            <a:ext cx="3071834" cy="4525963"/>
          </a:xfrm>
        </p:spPr>
        <p:txBody>
          <a:bodyPr>
            <a:noAutofit/>
          </a:bodyPr>
          <a:lstStyle/>
          <a:p>
            <a:pPr marL="0" indent="0">
              <a:buNone/>
            </a:pPr>
            <a:r>
              <a:rPr lang="en-US" sz="2000" b="1" i="1" dirty="0" smtClean="0">
                <a:solidFill>
                  <a:schemeClr val="tx2">
                    <a:lumMod val="20000"/>
                    <a:lumOff val="80000"/>
                  </a:schemeClr>
                </a:solidFill>
                <a:latin typeface="Century Gothic" pitchFamily="34" charset="0"/>
              </a:rPr>
              <a:t>13</a:t>
            </a:r>
            <a:r>
              <a:rPr lang="ru-RU" sz="2000" b="1" i="1" dirty="0" smtClean="0">
                <a:solidFill>
                  <a:schemeClr val="tx2">
                    <a:lumMod val="20000"/>
                    <a:lumOff val="80000"/>
                  </a:schemeClr>
                </a:solidFill>
                <a:latin typeface="Century Gothic" pitchFamily="34" charset="0"/>
              </a:rPr>
              <a:t>, 7 миллиардов лет </a:t>
            </a:r>
            <a:r>
              <a:rPr lang="ru-RU" sz="2000" dirty="0" smtClean="0">
                <a:solidFill>
                  <a:schemeClr val="tx2">
                    <a:lumMod val="40000"/>
                    <a:lumOff val="60000"/>
                  </a:schemeClr>
                </a:solidFill>
                <a:latin typeface="Century Gothic" pitchFamily="34" charset="0"/>
              </a:rPr>
              <a:t>назад произошел </a:t>
            </a:r>
            <a:r>
              <a:rPr lang="ru-RU" sz="2000" b="1" i="1" dirty="0" smtClean="0">
                <a:solidFill>
                  <a:schemeClr val="tx2">
                    <a:lumMod val="20000"/>
                    <a:lumOff val="80000"/>
                  </a:schemeClr>
                </a:solidFill>
                <a:latin typeface="Century Gothic" pitchFamily="34" charset="0"/>
              </a:rPr>
              <a:t>Большой Взрыв</a:t>
            </a:r>
            <a:r>
              <a:rPr lang="ru-RU" sz="2000" dirty="0" smtClean="0">
                <a:solidFill>
                  <a:schemeClr val="tx2">
                    <a:lumMod val="40000"/>
                    <a:lumOff val="60000"/>
                  </a:schemeClr>
                </a:solidFill>
                <a:latin typeface="Century Gothic" pitchFamily="34" charset="0"/>
              </a:rPr>
              <a:t>, положивший начало расширению </a:t>
            </a:r>
            <a:r>
              <a:rPr lang="ru-RU" sz="2000" b="1" i="1" dirty="0" smtClean="0">
                <a:solidFill>
                  <a:schemeClr val="tx2">
                    <a:lumMod val="20000"/>
                    <a:lumOff val="80000"/>
                  </a:schemeClr>
                </a:solidFill>
                <a:latin typeface="Century Gothic" pitchFamily="34" charset="0"/>
              </a:rPr>
              <a:t>Вселенной</a:t>
            </a:r>
            <a:r>
              <a:rPr lang="ru-RU" sz="2000" dirty="0" smtClean="0">
                <a:solidFill>
                  <a:schemeClr val="tx2">
                    <a:lumMod val="40000"/>
                    <a:lumOff val="60000"/>
                  </a:schemeClr>
                </a:solidFill>
                <a:latin typeface="Century Gothic" pitchFamily="34" charset="0"/>
              </a:rPr>
              <a:t>. Спустя почти </a:t>
            </a:r>
            <a:r>
              <a:rPr lang="ru-RU" sz="2000" b="1" i="1" dirty="0" smtClean="0">
                <a:solidFill>
                  <a:schemeClr val="tx2">
                    <a:lumMod val="20000"/>
                    <a:lumOff val="80000"/>
                  </a:schemeClr>
                </a:solidFill>
                <a:latin typeface="Century Gothic" pitchFamily="34" charset="0"/>
              </a:rPr>
              <a:t>10 миллиардов лет</a:t>
            </a:r>
            <a:r>
              <a:rPr lang="ru-RU" sz="2000" dirty="0" smtClean="0">
                <a:solidFill>
                  <a:schemeClr val="tx2">
                    <a:lumMod val="40000"/>
                    <a:lumOff val="60000"/>
                  </a:schemeClr>
                </a:solidFill>
                <a:latin typeface="Century Gothic" pitchFamily="34" charset="0"/>
              </a:rPr>
              <a:t> расширение на некоторое время замедлилось, но вскоре под влиянием темной энергии продолжилось с еще большей силой.</a:t>
            </a:r>
            <a:endParaRPr lang="ru-RU" sz="2000" dirty="0">
              <a:solidFill>
                <a:schemeClr val="tx2">
                  <a:lumMod val="40000"/>
                  <a:lumOff val="60000"/>
                </a:schemeClr>
              </a:solidFill>
              <a:latin typeface="Century Gothic" pitchFamily="34" charset="0"/>
            </a:endParaRPr>
          </a:p>
        </p:txBody>
      </p:sp>
      <p:sp>
        <p:nvSpPr>
          <p:cNvPr id="7" name="Управляющая кнопка: сведения 6">
            <a:hlinkClick r:id="" action="ppaction://hlinkshowjump?jump=lastslide" highlightClick="1"/>
          </p:cNvPr>
          <p:cNvSpPr/>
          <p:nvPr/>
        </p:nvSpPr>
        <p:spPr>
          <a:xfrm>
            <a:off x="2643174" y="6286520"/>
            <a:ext cx="285752" cy="285752"/>
          </a:xfrm>
          <a:prstGeom prst="actionButtonInform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Управляющая кнопка: далее 7">
            <a:hlinkClick r:id="" action="ppaction://hlinkshowjump?jump=nextslide" highlightClick="1"/>
          </p:cNvPr>
          <p:cNvSpPr/>
          <p:nvPr/>
        </p:nvSpPr>
        <p:spPr>
          <a:xfrm>
            <a:off x="1785918" y="6286520"/>
            <a:ext cx="285752" cy="285752"/>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Управляющая кнопка: назад 8">
            <a:hlinkClick r:id="" action="ppaction://hlinkshowjump?jump=previousslide" highlightClick="1"/>
          </p:cNvPr>
          <p:cNvSpPr/>
          <p:nvPr/>
        </p:nvSpPr>
        <p:spPr>
          <a:xfrm>
            <a:off x="1357290" y="6286520"/>
            <a:ext cx="285752" cy="285752"/>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Управляющая кнопка: домой 9">
            <a:hlinkClick r:id="rId3" action="ppaction://hlinksldjump" highlightClick="1"/>
          </p:cNvPr>
          <p:cNvSpPr/>
          <p:nvPr/>
        </p:nvSpPr>
        <p:spPr>
          <a:xfrm>
            <a:off x="2214546" y="6286520"/>
            <a:ext cx="285752" cy="28575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Управляющая кнопка: настраиваемая 11">
            <a:hlinkClick r:id="" action="ppaction://hlinkshowjump?jump=endshow" highlightClick="1"/>
          </p:cNvPr>
          <p:cNvSpPr/>
          <p:nvPr/>
        </p:nvSpPr>
        <p:spPr>
          <a:xfrm>
            <a:off x="500034" y="6286520"/>
            <a:ext cx="714380" cy="285752"/>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b="1" dirty="0" smtClean="0">
                <a:solidFill>
                  <a:schemeClr val="tx2">
                    <a:lumMod val="75000"/>
                  </a:schemeClr>
                </a:solidFill>
                <a:latin typeface="Century Gothic" pitchFamily="34" charset="0"/>
                <a:cs typeface="Microsoft Sans Serif" pitchFamily="34" charset="0"/>
              </a:rPr>
              <a:t>ВЫХОД</a:t>
            </a:r>
            <a:endParaRPr lang="ru-RU" sz="1100" b="1" dirty="0">
              <a:solidFill>
                <a:schemeClr val="tx2">
                  <a:lumMod val="75000"/>
                </a:schemeClr>
              </a:solidFill>
              <a:latin typeface="Century Gothic" pitchFamily="34" charset="0"/>
              <a:cs typeface="Microsoft Sans Serif" pitchFamily="34" charset="0"/>
            </a:endParaRPr>
          </a:p>
        </p:txBody>
      </p:sp>
      <p:pic>
        <p:nvPicPr>
          <p:cNvPr id="4099" name="Picture 3" descr="E:\космос\1305033837vvvvvqqqqqqqq_4.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357554" y="1643050"/>
            <a:ext cx="5572164" cy="4310433"/>
          </a:xfrm>
          <a:prstGeom prst="rect">
            <a:avLst/>
          </a:prstGeom>
          <a:noFill/>
          <a:effectLst/>
        </p:spPr>
      </p:pic>
    </p:spTree>
    <p:extLst>
      <p:ext uri="{BB962C8B-B14F-4D97-AF65-F5344CB8AC3E}">
        <p14:creationId xmlns:p14="http://schemas.microsoft.com/office/powerpoint/2010/main" val="3767860222"/>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descr="E:\вселенная\5031058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p:txBody>
          <a:bodyPr>
            <a:normAutofit/>
          </a:bodyPr>
          <a:lstStyle/>
          <a:p>
            <a:r>
              <a:rPr lang="ru-RU" sz="400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Century Gothic" pitchFamily="34" charset="0"/>
              </a:rPr>
              <a:t>Альтернативные теории</a:t>
            </a:r>
            <a:endParaRPr lang="ru-RU" sz="4000" dirty="0">
              <a:ln w="10160">
                <a:solidFill>
                  <a:schemeClr val="accent1"/>
                </a:solidFill>
                <a:prstDash val="solid"/>
              </a:ln>
              <a:solidFill>
                <a:srgbClr val="FFFFFF"/>
              </a:solidFill>
              <a:effectLst>
                <a:outerShdw blurRad="38100" dist="32000" dir="5400000" algn="tl">
                  <a:srgbClr val="000000">
                    <a:alpha val="30000"/>
                  </a:srgbClr>
                </a:outerShdw>
              </a:effectLst>
              <a:latin typeface="Century Gothic" pitchFamily="34" charset="0"/>
            </a:endParaRPr>
          </a:p>
        </p:txBody>
      </p:sp>
      <p:sp>
        <p:nvSpPr>
          <p:cNvPr id="3" name="Содержимое 2"/>
          <p:cNvSpPr>
            <a:spLocks noGrp="1"/>
          </p:cNvSpPr>
          <p:nvPr>
            <p:ph idx="1"/>
          </p:nvPr>
        </p:nvSpPr>
        <p:spPr/>
        <p:txBody>
          <a:bodyPr>
            <a:normAutofit/>
          </a:bodyPr>
          <a:lstStyle/>
          <a:p>
            <a:pPr marL="0" indent="0">
              <a:buNone/>
            </a:pPr>
            <a:r>
              <a:rPr lang="ru-RU" sz="2200" dirty="0" smtClean="0">
                <a:solidFill>
                  <a:schemeClr val="tx2">
                    <a:lumMod val="40000"/>
                    <a:lumOff val="60000"/>
                  </a:schemeClr>
                </a:solidFill>
                <a:latin typeface="Century Gothic" pitchFamily="34" charset="0"/>
              </a:rPr>
              <a:t> Также на сегодняшний день существует ряд альтернативных теорий о строении Вселенной. Мы рассмотрим </a:t>
            </a:r>
            <a:r>
              <a:rPr lang="ru-RU" sz="2200" b="1" i="1" dirty="0" smtClean="0">
                <a:solidFill>
                  <a:schemeClr val="tx2">
                    <a:lumMod val="20000"/>
                    <a:lumOff val="80000"/>
                  </a:schemeClr>
                </a:solidFill>
                <a:latin typeface="Century Gothic" pitchFamily="34" charset="0"/>
              </a:rPr>
              <a:t>четыре</a:t>
            </a:r>
            <a:r>
              <a:rPr lang="ru-RU" sz="2200" dirty="0" smtClean="0">
                <a:solidFill>
                  <a:schemeClr val="tx2">
                    <a:lumMod val="40000"/>
                    <a:lumOff val="60000"/>
                  </a:schemeClr>
                </a:solidFill>
                <a:latin typeface="Century Gothic" pitchFamily="34" charset="0"/>
              </a:rPr>
              <a:t> самых распространенных в мире теорий:</a:t>
            </a:r>
          </a:p>
          <a:p>
            <a:pPr marL="0" indent="0">
              <a:buNone/>
            </a:pPr>
            <a:endParaRPr lang="ru-RU" sz="2600" dirty="0" smtClean="0">
              <a:solidFill>
                <a:schemeClr val="tx2">
                  <a:lumMod val="40000"/>
                  <a:lumOff val="60000"/>
                </a:schemeClr>
              </a:solidFill>
              <a:latin typeface="Century Gothic" pitchFamily="34" charset="0"/>
            </a:endParaRPr>
          </a:p>
          <a:p>
            <a:pPr marL="457200" lvl="1" indent="0">
              <a:buFont typeface="Courier New" pitchFamily="49" charset="0"/>
              <a:buChar char="o"/>
            </a:pPr>
            <a:r>
              <a:rPr lang="ru-RU" sz="2400" i="1"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Century Gothic" pitchFamily="34" charset="0"/>
                <a:hlinkClick r:id="rId3" action="ppaction://hlinksldjump"/>
              </a:rPr>
              <a:t> Плазменная космология</a:t>
            </a:r>
            <a:endParaRPr lang="ru-RU" sz="2400" i="1"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Century Gothic" pitchFamily="34" charset="0"/>
            </a:endParaRPr>
          </a:p>
          <a:p>
            <a:pPr marL="457200" lvl="1" indent="0">
              <a:buFont typeface="Courier New" pitchFamily="49" charset="0"/>
              <a:buChar char="o"/>
            </a:pPr>
            <a:r>
              <a:rPr lang="ru-RU" sz="2400" i="1"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Century Gothic" pitchFamily="34" charset="0"/>
                <a:hlinkClick r:id="rId4" action="ppaction://hlinksldjump"/>
              </a:rPr>
              <a:t> Модифицированная ньютоновская динамика</a:t>
            </a:r>
            <a:endParaRPr lang="ru-RU" sz="2400" i="1"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Century Gothic" pitchFamily="34" charset="0"/>
            </a:endParaRPr>
          </a:p>
          <a:p>
            <a:pPr marL="457200" lvl="1" indent="0">
              <a:buFont typeface="Courier New" pitchFamily="49" charset="0"/>
              <a:buChar char="o"/>
            </a:pPr>
            <a:r>
              <a:rPr lang="ru-RU" sz="2400" i="1"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Century Gothic" pitchFamily="34" charset="0"/>
                <a:hlinkClick r:id="rId5" action="ppaction://hlinksldjump"/>
              </a:rPr>
              <a:t> Материя из других измерений</a:t>
            </a:r>
            <a:endParaRPr lang="ru-RU" sz="2400" i="1"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Century Gothic" pitchFamily="34" charset="0"/>
            </a:endParaRPr>
          </a:p>
          <a:p>
            <a:pPr marL="457200" lvl="1" indent="0">
              <a:buFont typeface="Courier New" pitchFamily="49" charset="0"/>
              <a:buChar char="o"/>
            </a:pPr>
            <a:r>
              <a:rPr lang="ru-RU" sz="2400" i="1"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Century Gothic" pitchFamily="34" charset="0"/>
                <a:hlinkClick r:id="rId6" action="ppaction://hlinksldjump"/>
              </a:rPr>
              <a:t> Материя, как дефект пространства</a:t>
            </a:r>
            <a:endParaRPr lang="ru-RU" sz="2600" i="1"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Century Gothic" pitchFamily="34" charset="0"/>
            </a:endParaRPr>
          </a:p>
          <a:p>
            <a:endParaRPr lang="ru-RU" dirty="0" smtClean="0">
              <a:latin typeface="Century Gothic" pitchFamily="34" charset="0"/>
            </a:endParaRPr>
          </a:p>
          <a:p>
            <a:endParaRPr lang="ru-RU" dirty="0" smtClean="0">
              <a:latin typeface="Century Gothic" pitchFamily="34" charset="0"/>
            </a:endParaRPr>
          </a:p>
          <a:p>
            <a:endParaRPr lang="ru-RU" dirty="0" smtClean="0">
              <a:latin typeface="Century Gothic" pitchFamily="34" charset="0"/>
            </a:endParaRPr>
          </a:p>
          <a:p>
            <a:endParaRPr lang="ru-RU" dirty="0">
              <a:latin typeface="Century Gothic" pitchFamily="34" charset="0"/>
            </a:endParaRPr>
          </a:p>
        </p:txBody>
      </p:sp>
      <p:sp>
        <p:nvSpPr>
          <p:cNvPr id="7" name="Управляющая кнопка: сведения 6">
            <a:hlinkClick r:id="" action="ppaction://hlinkshowjump?jump=lastslide" highlightClick="1"/>
          </p:cNvPr>
          <p:cNvSpPr/>
          <p:nvPr/>
        </p:nvSpPr>
        <p:spPr>
          <a:xfrm>
            <a:off x="2643174" y="6286520"/>
            <a:ext cx="285752" cy="285752"/>
          </a:xfrm>
          <a:prstGeom prst="actionButtonInform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Управляющая кнопка: далее 7">
            <a:hlinkClick r:id="" action="ppaction://hlinkshowjump?jump=nextslide" highlightClick="1"/>
          </p:cNvPr>
          <p:cNvSpPr/>
          <p:nvPr/>
        </p:nvSpPr>
        <p:spPr>
          <a:xfrm>
            <a:off x="1785918" y="6286520"/>
            <a:ext cx="285752" cy="285752"/>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Управляющая кнопка: назад 8">
            <a:hlinkClick r:id="" action="ppaction://hlinkshowjump?jump=previousslide" highlightClick="1"/>
          </p:cNvPr>
          <p:cNvSpPr/>
          <p:nvPr/>
        </p:nvSpPr>
        <p:spPr>
          <a:xfrm>
            <a:off x="1357290" y="6286520"/>
            <a:ext cx="285752" cy="285752"/>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Управляющая кнопка: домой 9">
            <a:hlinkClick r:id="rId7" action="ppaction://hlinksldjump" highlightClick="1"/>
          </p:cNvPr>
          <p:cNvSpPr/>
          <p:nvPr/>
        </p:nvSpPr>
        <p:spPr>
          <a:xfrm>
            <a:off x="2214546" y="6286520"/>
            <a:ext cx="285752" cy="28575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Управляющая кнопка: настраиваемая 11">
            <a:hlinkClick r:id="" action="ppaction://hlinkshowjump?jump=endshow" highlightClick="1"/>
          </p:cNvPr>
          <p:cNvSpPr/>
          <p:nvPr/>
        </p:nvSpPr>
        <p:spPr>
          <a:xfrm>
            <a:off x="500034" y="6286520"/>
            <a:ext cx="714380" cy="285752"/>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b="1" dirty="0" smtClean="0">
                <a:solidFill>
                  <a:schemeClr val="tx2">
                    <a:lumMod val="75000"/>
                  </a:schemeClr>
                </a:solidFill>
                <a:latin typeface="Century Gothic" pitchFamily="34" charset="0"/>
                <a:cs typeface="Microsoft Sans Serif" pitchFamily="34" charset="0"/>
              </a:rPr>
              <a:t>ВЫХОД</a:t>
            </a:r>
            <a:endParaRPr lang="ru-RU" sz="1100" b="1" dirty="0">
              <a:solidFill>
                <a:schemeClr val="tx2">
                  <a:lumMod val="75000"/>
                </a:schemeClr>
              </a:solidFill>
              <a:latin typeface="Century Gothic" pitchFamily="34" charset="0"/>
              <a:cs typeface="Microsoft Sans Serif" pitchFamily="34" charset="0"/>
            </a:endParaRP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E:\вселенная\32.jpg"/>
          <p:cNvPicPr>
            <a:picLocks noChangeAspect="1" noChangeArrowheads="1"/>
          </p:cNvPicPr>
          <p:nvPr/>
        </p:nvPicPr>
        <p:blipFill>
          <a:blip r:embed="rId2" cstate="email">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p:txBody>
          <a:bodyPr>
            <a:normAutofit fontScale="90000"/>
          </a:bodyPr>
          <a:lstStyle/>
          <a:p>
            <a:pPr lvl="0"/>
            <a:r>
              <a:rPr lang="ru-RU" sz="4000" dirty="0">
                <a:ln w="10160">
                  <a:solidFill>
                    <a:schemeClr val="accent1"/>
                  </a:solidFill>
                  <a:prstDash val="solid"/>
                </a:ln>
                <a:solidFill>
                  <a:srgbClr val="FFFFFF"/>
                </a:solidFill>
                <a:effectLst>
                  <a:outerShdw blurRad="38100" dist="32000" dir="5400000" algn="tl">
                    <a:srgbClr val="000000">
                      <a:alpha val="30000"/>
                    </a:srgbClr>
                  </a:outerShdw>
                </a:effectLst>
                <a:latin typeface="Century Gothic" panose="020B0502020202020204" pitchFamily="34" charset="0"/>
              </a:rPr>
              <a:t>Плазменная космология </a:t>
            </a:r>
            <a:r>
              <a:rPr lang="ru-RU" sz="400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Century Gothic" panose="020B0502020202020204" pitchFamily="34" charset="0"/>
              </a:rPr>
              <a:t/>
            </a:r>
            <a:br>
              <a:rPr lang="ru-RU" sz="400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Century Gothic" panose="020B0502020202020204" pitchFamily="34" charset="0"/>
              </a:rPr>
            </a:br>
            <a:r>
              <a:rPr lang="ru-RU" sz="400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Century Gothic" panose="020B0502020202020204" pitchFamily="34" charset="0"/>
              </a:rPr>
              <a:t>(</a:t>
            </a:r>
            <a:r>
              <a:rPr lang="ru-RU" sz="4000" dirty="0">
                <a:ln w="10160">
                  <a:solidFill>
                    <a:schemeClr val="accent1"/>
                  </a:solidFill>
                  <a:prstDash val="solid"/>
                </a:ln>
                <a:solidFill>
                  <a:srgbClr val="FFFFFF"/>
                </a:solidFill>
                <a:effectLst>
                  <a:outerShdw blurRad="38100" dist="32000" dir="5400000" algn="tl">
                    <a:srgbClr val="000000">
                      <a:alpha val="30000"/>
                    </a:srgbClr>
                  </a:outerShdw>
                </a:effectLst>
                <a:latin typeface="Century Gothic" panose="020B0502020202020204" pitchFamily="34" charset="0"/>
              </a:rPr>
              <a:t>космология плазмы</a:t>
            </a:r>
            <a:r>
              <a:rPr lang="ru-RU" sz="400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Century Gothic" panose="020B0502020202020204" pitchFamily="34" charset="0"/>
              </a:rPr>
              <a:t>)</a:t>
            </a:r>
            <a:endParaRPr lang="ru-RU" sz="4000" dirty="0">
              <a:ln w="10160">
                <a:solidFill>
                  <a:schemeClr val="accent1"/>
                </a:solidFill>
                <a:prstDash val="solid"/>
              </a:ln>
              <a:solidFill>
                <a:srgbClr val="FFFFFF"/>
              </a:solidFill>
              <a:effectLst>
                <a:outerShdw blurRad="38100" dist="32000" dir="5400000" algn="tl">
                  <a:srgbClr val="000000">
                    <a:alpha val="30000"/>
                  </a:srgbClr>
                </a:outerShdw>
              </a:effectLst>
              <a:latin typeface="Century Gothic" pitchFamily="34" charset="0"/>
            </a:endParaRPr>
          </a:p>
        </p:txBody>
      </p:sp>
      <p:sp>
        <p:nvSpPr>
          <p:cNvPr id="3" name="Содержимое 2"/>
          <p:cNvSpPr>
            <a:spLocks noGrp="1"/>
          </p:cNvSpPr>
          <p:nvPr>
            <p:ph idx="1"/>
          </p:nvPr>
        </p:nvSpPr>
        <p:spPr/>
        <p:txBody>
          <a:bodyPr>
            <a:normAutofit fontScale="70000" lnSpcReduction="20000"/>
          </a:bodyPr>
          <a:lstStyle/>
          <a:p>
            <a:pPr marL="0" indent="0">
              <a:buNone/>
            </a:pPr>
            <a:r>
              <a:rPr lang="ru-RU" dirty="0" smtClean="0">
                <a:solidFill>
                  <a:schemeClr val="tx2">
                    <a:lumMod val="40000"/>
                    <a:lumOff val="60000"/>
                  </a:schemeClr>
                </a:solidFill>
                <a:latin typeface="Century Gothic" panose="020B0502020202020204" pitchFamily="34" charset="0"/>
              </a:rPr>
              <a:t> Эта </a:t>
            </a:r>
            <a:r>
              <a:rPr lang="ru-RU" dirty="0">
                <a:solidFill>
                  <a:schemeClr val="tx2">
                    <a:lumMod val="40000"/>
                    <a:lumOff val="60000"/>
                  </a:schemeClr>
                </a:solidFill>
                <a:latin typeface="Century Gothic" panose="020B0502020202020204" pitchFamily="34" charset="0"/>
              </a:rPr>
              <a:t>теория была разработана ещё в </a:t>
            </a:r>
            <a:r>
              <a:rPr lang="ru-RU" b="1" i="1" dirty="0">
                <a:solidFill>
                  <a:schemeClr val="tx2">
                    <a:lumMod val="20000"/>
                    <a:lumOff val="80000"/>
                  </a:schemeClr>
                </a:solidFill>
                <a:latin typeface="Century Gothic" panose="020B0502020202020204" pitchFamily="34" charset="0"/>
              </a:rPr>
              <a:t>1960-ых</a:t>
            </a:r>
            <a:r>
              <a:rPr lang="ru-RU" dirty="0">
                <a:solidFill>
                  <a:schemeClr val="tx2">
                    <a:lumMod val="40000"/>
                    <a:lumOff val="60000"/>
                  </a:schemeClr>
                </a:solidFill>
                <a:latin typeface="Century Gothic" panose="020B0502020202020204" pitchFamily="34" charset="0"/>
              </a:rPr>
              <a:t> годах шведским физиком по имени </a:t>
            </a:r>
            <a:r>
              <a:rPr lang="ru-RU" b="1" i="1" dirty="0" err="1">
                <a:solidFill>
                  <a:schemeClr val="tx2">
                    <a:lumMod val="20000"/>
                    <a:lumOff val="80000"/>
                  </a:schemeClr>
                </a:solidFill>
                <a:latin typeface="Century Gothic" panose="020B0502020202020204" pitchFamily="34" charset="0"/>
              </a:rPr>
              <a:t>Ханнес</a:t>
            </a:r>
            <a:r>
              <a:rPr lang="ru-RU" b="1" i="1" dirty="0">
                <a:solidFill>
                  <a:schemeClr val="tx2">
                    <a:lumMod val="20000"/>
                    <a:lumOff val="80000"/>
                  </a:schemeClr>
                </a:solidFill>
                <a:latin typeface="Century Gothic" panose="020B0502020202020204" pitchFamily="34" charset="0"/>
              </a:rPr>
              <a:t> </a:t>
            </a:r>
            <a:r>
              <a:rPr lang="ru-RU" b="1" i="1" dirty="0" err="1">
                <a:solidFill>
                  <a:schemeClr val="tx2">
                    <a:lumMod val="20000"/>
                    <a:lumOff val="80000"/>
                  </a:schemeClr>
                </a:solidFill>
                <a:latin typeface="Century Gothic" panose="020B0502020202020204" pitchFamily="34" charset="0"/>
              </a:rPr>
              <a:t>Альфвен</a:t>
            </a:r>
            <a:r>
              <a:rPr lang="ru-RU" dirty="0">
                <a:solidFill>
                  <a:schemeClr val="tx2">
                    <a:lumMod val="40000"/>
                    <a:lumOff val="60000"/>
                  </a:schemeClr>
                </a:solidFill>
                <a:latin typeface="Century Gothic" panose="020B0502020202020204" pitchFamily="34" charset="0"/>
              </a:rPr>
              <a:t> - при этом он использовал опыт своих исследований околоземной плазмы - </a:t>
            </a:r>
            <a:r>
              <a:rPr lang="ru-RU" b="1" i="1" dirty="0">
                <a:solidFill>
                  <a:schemeClr val="tx2">
                    <a:lumMod val="20000"/>
                    <a:lumOff val="80000"/>
                  </a:schemeClr>
                </a:solidFill>
                <a:latin typeface="Century Gothic" panose="020B0502020202020204" pitchFamily="34" charset="0"/>
              </a:rPr>
              <a:t>полярного сияния</a:t>
            </a:r>
            <a:r>
              <a:rPr lang="ru-RU" dirty="0">
                <a:solidFill>
                  <a:schemeClr val="tx2">
                    <a:lumMod val="40000"/>
                    <a:lumOff val="60000"/>
                  </a:schemeClr>
                </a:solidFill>
                <a:latin typeface="Century Gothic" panose="020B0502020202020204" pitchFamily="34" charset="0"/>
              </a:rPr>
              <a:t>.</a:t>
            </a:r>
          </a:p>
          <a:p>
            <a:pPr marL="0" indent="0">
              <a:buNone/>
            </a:pPr>
            <a:r>
              <a:rPr lang="ru-RU" dirty="0" smtClean="0">
                <a:solidFill>
                  <a:schemeClr val="tx2">
                    <a:lumMod val="40000"/>
                    <a:lumOff val="60000"/>
                  </a:schemeClr>
                </a:solidFill>
                <a:latin typeface="Century Gothic" panose="020B0502020202020204" pitchFamily="34" charset="0"/>
              </a:rPr>
              <a:t> Основой </a:t>
            </a:r>
            <a:r>
              <a:rPr lang="ru-RU" dirty="0">
                <a:solidFill>
                  <a:schemeClr val="tx2">
                    <a:lumMod val="40000"/>
                    <a:lumOff val="60000"/>
                  </a:schemeClr>
                </a:solidFill>
                <a:latin typeface="Century Gothic" panose="020B0502020202020204" pitchFamily="34" charset="0"/>
              </a:rPr>
              <a:t>теории является предположение, что электрические силы являются более весомыми на больших расстояниях, чем гравитация. Если допустить, что плазма заполняет всю </a:t>
            </a:r>
            <a:r>
              <a:rPr lang="ru-RU" dirty="0" smtClean="0">
                <a:solidFill>
                  <a:schemeClr val="tx2">
                    <a:lumMod val="40000"/>
                    <a:lumOff val="60000"/>
                  </a:schemeClr>
                </a:solidFill>
                <a:latin typeface="Century Gothic" panose="020B0502020202020204" pitchFamily="34" charset="0"/>
              </a:rPr>
              <a:t>Вселенную </a:t>
            </a:r>
            <a:r>
              <a:rPr lang="ru-RU" dirty="0">
                <a:solidFill>
                  <a:schemeClr val="tx2">
                    <a:lumMod val="40000"/>
                    <a:lumOff val="60000"/>
                  </a:schemeClr>
                </a:solidFill>
                <a:latin typeface="Century Gothic" panose="020B0502020202020204" pitchFamily="34" charset="0"/>
              </a:rPr>
              <a:t>и имеет хорошую проводимость, то она могла бы проводить огромные электрические токи (</a:t>
            </a:r>
            <a:r>
              <a:rPr lang="ru-RU" b="1" dirty="0">
                <a:solidFill>
                  <a:schemeClr val="tx2">
                    <a:lumMod val="40000"/>
                    <a:lumOff val="60000"/>
                  </a:schemeClr>
                </a:solidFill>
                <a:latin typeface="Century Gothic" panose="020B0502020202020204" pitchFamily="34" charset="0"/>
              </a:rPr>
              <a:t>около 1017 - 1019 Ампер</a:t>
            </a:r>
            <a:r>
              <a:rPr lang="ru-RU" dirty="0">
                <a:solidFill>
                  <a:schemeClr val="tx2">
                    <a:lumMod val="40000"/>
                    <a:lumOff val="60000"/>
                  </a:schemeClr>
                </a:solidFill>
                <a:latin typeface="Century Gothic" panose="020B0502020202020204" pitchFamily="34" charset="0"/>
              </a:rPr>
              <a:t>) на масштабах в десятки мегапарсек. Такие токи создают мощное галактическое магнитное поле, которое в свою очередь формирует структуру как галактик, так и их скоплений.</a:t>
            </a:r>
          </a:p>
          <a:p>
            <a:pPr marL="0" indent="0">
              <a:buNone/>
            </a:pPr>
            <a:endParaRPr lang="ru-RU" dirty="0">
              <a:solidFill>
                <a:schemeClr val="accent5">
                  <a:lumMod val="20000"/>
                  <a:lumOff val="80000"/>
                </a:schemeClr>
              </a:solidFill>
              <a:latin typeface="Century Gothic" pitchFamily="34" charset="0"/>
            </a:endParaRPr>
          </a:p>
        </p:txBody>
      </p:sp>
      <p:sp>
        <p:nvSpPr>
          <p:cNvPr id="7" name="Управляющая кнопка: сведения 6">
            <a:hlinkClick r:id="" action="ppaction://hlinkshowjump?jump=lastslide" highlightClick="1"/>
          </p:cNvPr>
          <p:cNvSpPr/>
          <p:nvPr/>
        </p:nvSpPr>
        <p:spPr>
          <a:xfrm>
            <a:off x="2643174" y="6286520"/>
            <a:ext cx="285752" cy="285752"/>
          </a:xfrm>
          <a:prstGeom prst="actionButtonInform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Управляющая кнопка: далее 7">
            <a:hlinkClick r:id="" action="ppaction://hlinkshowjump?jump=nextslide" highlightClick="1"/>
          </p:cNvPr>
          <p:cNvSpPr/>
          <p:nvPr/>
        </p:nvSpPr>
        <p:spPr>
          <a:xfrm>
            <a:off x="1785918" y="6286520"/>
            <a:ext cx="285752" cy="285752"/>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Управляющая кнопка: назад 8">
            <a:hlinkClick r:id="" action="ppaction://hlinkshowjump?jump=previousslide" highlightClick="1"/>
          </p:cNvPr>
          <p:cNvSpPr/>
          <p:nvPr/>
        </p:nvSpPr>
        <p:spPr>
          <a:xfrm>
            <a:off x="1357290" y="6286520"/>
            <a:ext cx="285752" cy="285752"/>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Управляющая кнопка: домой 9">
            <a:hlinkClick r:id="rId4" action="ppaction://hlinksldjump" highlightClick="1"/>
          </p:cNvPr>
          <p:cNvSpPr/>
          <p:nvPr/>
        </p:nvSpPr>
        <p:spPr>
          <a:xfrm>
            <a:off x="2214546" y="6286520"/>
            <a:ext cx="285752" cy="28575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Управляющая кнопка: настраиваемая 11">
            <a:hlinkClick r:id="" action="ppaction://hlinkshowjump?jump=endshow" highlightClick="1"/>
          </p:cNvPr>
          <p:cNvSpPr/>
          <p:nvPr/>
        </p:nvSpPr>
        <p:spPr>
          <a:xfrm>
            <a:off x="500034" y="6286520"/>
            <a:ext cx="714380" cy="285752"/>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b="1" dirty="0" smtClean="0">
                <a:solidFill>
                  <a:schemeClr val="tx2">
                    <a:lumMod val="75000"/>
                  </a:schemeClr>
                </a:solidFill>
                <a:latin typeface="Century Gothic" pitchFamily="34" charset="0"/>
                <a:cs typeface="Microsoft Sans Serif" pitchFamily="34" charset="0"/>
              </a:rPr>
              <a:t>ВЫХОД</a:t>
            </a:r>
            <a:endParaRPr lang="ru-RU" sz="1100" b="1" dirty="0">
              <a:solidFill>
                <a:schemeClr val="tx2">
                  <a:lumMod val="75000"/>
                </a:schemeClr>
              </a:solidFill>
              <a:latin typeface="Century Gothic" pitchFamily="34" charset="0"/>
              <a:cs typeface="Microsoft Sans Serif" pitchFamily="34" charset="0"/>
            </a:endParaRP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E:\вселенная\32.jpg"/>
          <p:cNvPicPr>
            <a:picLocks noChangeAspect="1" noChangeArrowheads="1"/>
          </p:cNvPicPr>
          <p:nvPr/>
        </p:nvPicPr>
        <p:blipFill>
          <a:blip r:embed="rId2" cstate="email">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p:txBody>
          <a:bodyPr>
            <a:noAutofit/>
          </a:bodyPr>
          <a:lstStyle/>
          <a:p>
            <a:r>
              <a:rPr lang="ru-RU" sz="3600" dirty="0">
                <a:ln w="10160">
                  <a:solidFill>
                    <a:schemeClr val="accent1"/>
                  </a:solidFill>
                  <a:prstDash val="solid"/>
                </a:ln>
                <a:solidFill>
                  <a:srgbClr val="FFFFFF"/>
                </a:solidFill>
                <a:effectLst>
                  <a:outerShdw blurRad="38100" dist="32000" dir="5400000" algn="tl">
                    <a:srgbClr val="000000">
                      <a:alpha val="30000"/>
                    </a:srgbClr>
                  </a:outerShdw>
                </a:effectLst>
                <a:latin typeface="Century Gothic" panose="020B0502020202020204" pitchFamily="34" charset="0"/>
              </a:rPr>
              <a:t>Плазменная космология </a:t>
            </a:r>
            <a:br>
              <a:rPr lang="ru-RU" sz="3600" dirty="0">
                <a:ln w="10160">
                  <a:solidFill>
                    <a:schemeClr val="accent1"/>
                  </a:solidFill>
                  <a:prstDash val="solid"/>
                </a:ln>
                <a:solidFill>
                  <a:srgbClr val="FFFFFF"/>
                </a:solidFill>
                <a:effectLst>
                  <a:outerShdw blurRad="38100" dist="32000" dir="5400000" algn="tl">
                    <a:srgbClr val="000000">
                      <a:alpha val="30000"/>
                    </a:srgbClr>
                  </a:outerShdw>
                </a:effectLst>
                <a:latin typeface="Century Gothic" panose="020B0502020202020204" pitchFamily="34" charset="0"/>
              </a:rPr>
            </a:br>
            <a:r>
              <a:rPr lang="ru-RU" sz="3600" dirty="0">
                <a:ln w="10160">
                  <a:solidFill>
                    <a:schemeClr val="accent1"/>
                  </a:solidFill>
                  <a:prstDash val="solid"/>
                </a:ln>
                <a:solidFill>
                  <a:srgbClr val="FFFFFF"/>
                </a:solidFill>
                <a:effectLst>
                  <a:outerShdw blurRad="38100" dist="32000" dir="5400000" algn="tl">
                    <a:srgbClr val="000000">
                      <a:alpha val="30000"/>
                    </a:srgbClr>
                  </a:outerShdw>
                </a:effectLst>
                <a:latin typeface="Century Gothic" panose="020B0502020202020204" pitchFamily="34" charset="0"/>
              </a:rPr>
              <a:t>(космология плазмы)</a:t>
            </a:r>
            <a:endParaRPr lang="ru-RU" sz="3600" dirty="0"/>
          </a:p>
        </p:txBody>
      </p:sp>
      <p:sp>
        <p:nvSpPr>
          <p:cNvPr id="3" name="Содержимое 2"/>
          <p:cNvSpPr>
            <a:spLocks noGrp="1"/>
          </p:cNvSpPr>
          <p:nvPr>
            <p:ph idx="1"/>
          </p:nvPr>
        </p:nvSpPr>
        <p:spPr>
          <a:xfrm>
            <a:off x="457200" y="1600201"/>
            <a:ext cx="8229600" cy="3917031"/>
          </a:xfrm>
        </p:spPr>
        <p:txBody>
          <a:bodyPr>
            <a:normAutofit fontScale="92500" lnSpcReduction="10000"/>
          </a:bodyPr>
          <a:lstStyle/>
          <a:p>
            <a:pPr marL="0" indent="0">
              <a:buNone/>
            </a:pPr>
            <a:r>
              <a:rPr lang="ru-RU" sz="2400" dirty="0" smtClean="0">
                <a:solidFill>
                  <a:schemeClr val="tx2">
                    <a:lumMod val="40000"/>
                    <a:lumOff val="60000"/>
                  </a:schemeClr>
                </a:solidFill>
                <a:latin typeface="Century Gothic" panose="020B0502020202020204" pitchFamily="34" charset="0"/>
              </a:rPr>
              <a:t> Но</a:t>
            </a:r>
            <a:r>
              <a:rPr lang="ru-RU" sz="2400" dirty="0">
                <a:solidFill>
                  <a:schemeClr val="tx2">
                    <a:lumMod val="40000"/>
                    <a:lumOff val="60000"/>
                  </a:schemeClr>
                </a:solidFill>
                <a:latin typeface="Century Gothic" panose="020B0502020202020204" pitchFamily="34" charset="0"/>
              </a:rPr>
              <a:t>, на данный момент, таких мощных токов в масштабах десятков мегапарсек современная астрофизика не наблюдает.</a:t>
            </a:r>
          </a:p>
          <a:p>
            <a:pPr marL="0" indent="0">
              <a:buNone/>
            </a:pPr>
            <a:r>
              <a:rPr lang="ru-RU" sz="2400" dirty="0" smtClean="0">
                <a:solidFill>
                  <a:schemeClr val="tx2">
                    <a:lumMod val="40000"/>
                    <a:lumOff val="60000"/>
                  </a:schemeClr>
                </a:solidFill>
                <a:latin typeface="Century Gothic" panose="020B0502020202020204" pitchFamily="34" charset="0"/>
              </a:rPr>
              <a:t> В </a:t>
            </a:r>
            <a:r>
              <a:rPr lang="ru-RU" sz="2400" dirty="0">
                <a:solidFill>
                  <a:schemeClr val="tx2">
                    <a:lumMod val="40000"/>
                    <a:lumOff val="60000"/>
                  </a:schemeClr>
                </a:solidFill>
                <a:latin typeface="Century Gothic" panose="020B0502020202020204" pitchFamily="34" charset="0"/>
              </a:rPr>
              <a:t>настоящее время плазменная космология как теория непопулярна, так как отрицает развитие Вселенной по пути Большого Взрыва. С другой стороны, если отказаться от теории Большого Взрыва и считать возраст Вселенной гораздо большим, чем </a:t>
            </a:r>
            <a:r>
              <a:rPr lang="ru-RU" sz="2400" b="1" i="1" dirty="0">
                <a:solidFill>
                  <a:schemeClr val="tx2">
                    <a:lumMod val="20000"/>
                    <a:lumOff val="80000"/>
                  </a:schemeClr>
                </a:solidFill>
                <a:latin typeface="Century Gothic" panose="020B0502020202020204" pitchFamily="34" charset="0"/>
              </a:rPr>
              <a:t>13.7 миллиардов лет</a:t>
            </a:r>
            <a:r>
              <a:rPr lang="ru-RU" sz="2400" dirty="0">
                <a:solidFill>
                  <a:schemeClr val="tx2">
                    <a:lumMod val="40000"/>
                    <a:lumOff val="60000"/>
                  </a:schemeClr>
                </a:solidFill>
                <a:latin typeface="Century Gothic" panose="020B0502020202020204" pitchFamily="34" charset="0"/>
              </a:rPr>
              <a:t>, то скрытая масса во многом может быть объяснена такими макро объектами как чёрные карлики, которые эволюционируют из остывших за десятки миллиардов лет белых карликов.</a:t>
            </a:r>
          </a:p>
          <a:p>
            <a:endParaRPr lang="ru-RU" dirty="0">
              <a:latin typeface="Century Gothic" pitchFamily="34" charset="0"/>
            </a:endParaRPr>
          </a:p>
        </p:txBody>
      </p:sp>
      <p:sp>
        <p:nvSpPr>
          <p:cNvPr id="7" name="Управляющая кнопка: сведения 6">
            <a:hlinkClick r:id="" action="ppaction://hlinkshowjump?jump=lastslide" highlightClick="1"/>
          </p:cNvPr>
          <p:cNvSpPr/>
          <p:nvPr/>
        </p:nvSpPr>
        <p:spPr>
          <a:xfrm>
            <a:off x="2643174" y="6286520"/>
            <a:ext cx="285752" cy="285752"/>
          </a:xfrm>
          <a:prstGeom prst="actionButtonInform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Управляющая кнопка: далее 7">
            <a:hlinkClick r:id="" action="ppaction://hlinkshowjump?jump=nextslide" highlightClick="1"/>
          </p:cNvPr>
          <p:cNvSpPr/>
          <p:nvPr/>
        </p:nvSpPr>
        <p:spPr>
          <a:xfrm>
            <a:off x="1785918" y="6286520"/>
            <a:ext cx="285752" cy="285752"/>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Управляющая кнопка: назад 8">
            <a:hlinkClick r:id="" action="ppaction://hlinkshowjump?jump=previousslide" highlightClick="1"/>
          </p:cNvPr>
          <p:cNvSpPr/>
          <p:nvPr/>
        </p:nvSpPr>
        <p:spPr>
          <a:xfrm>
            <a:off x="1357290" y="6286520"/>
            <a:ext cx="285752" cy="285752"/>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Управляющая кнопка: домой 9">
            <a:hlinkClick r:id="rId4" action="ppaction://hlinksldjump" highlightClick="1"/>
          </p:cNvPr>
          <p:cNvSpPr/>
          <p:nvPr/>
        </p:nvSpPr>
        <p:spPr>
          <a:xfrm>
            <a:off x="2214546" y="6286520"/>
            <a:ext cx="285752" cy="28575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Управляющая кнопка: настраиваемая 11">
            <a:hlinkClick r:id="" action="ppaction://hlinkshowjump?jump=endshow" highlightClick="1"/>
          </p:cNvPr>
          <p:cNvSpPr/>
          <p:nvPr/>
        </p:nvSpPr>
        <p:spPr>
          <a:xfrm>
            <a:off x="500034" y="6286520"/>
            <a:ext cx="714380" cy="285752"/>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b="1" dirty="0" smtClean="0">
                <a:solidFill>
                  <a:schemeClr val="tx2">
                    <a:lumMod val="75000"/>
                  </a:schemeClr>
                </a:solidFill>
                <a:latin typeface="Century Gothic" pitchFamily="34" charset="0"/>
                <a:cs typeface="Microsoft Sans Serif" pitchFamily="34" charset="0"/>
              </a:rPr>
              <a:t>ВЫХОД</a:t>
            </a:r>
            <a:endParaRPr lang="ru-RU" sz="1100" b="1" dirty="0">
              <a:solidFill>
                <a:schemeClr val="tx2">
                  <a:lumMod val="75000"/>
                </a:schemeClr>
              </a:solidFill>
              <a:latin typeface="Century Gothic" pitchFamily="34" charset="0"/>
              <a:cs typeface="Microsoft Sans Serif" pitchFamily="34" charset="0"/>
            </a:endParaRP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descr="E:\вселенная\kosmos+vselennaya+24290788478.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p:txBody>
          <a:bodyPr>
            <a:normAutofit fontScale="90000"/>
          </a:bodyPr>
          <a:lstStyle/>
          <a:p>
            <a:r>
              <a:rPr lang="ru-RU" sz="400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Century Gothic" pitchFamily="34" charset="0"/>
              </a:rPr>
              <a:t>Модифицированная ньютоновская динамика</a:t>
            </a:r>
            <a:endParaRPr lang="ru-RU" sz="4000" dirty="0">
              <a:ln w="10160">
                <a:solidFill>
                  <a:schemeClr val="accent1"/>
                </a:solidFill>
                <a:prstDash val="solid"/>
              </a:ln>
              <a:solidFill>
                <a:srgbClr val="FFFFFF"/>
              </a:solidFill>
              <a:effectLst>
                <a:outerShdw blurRad="38100" dist="32000" dir="5400000" algn="tl">
                  <a:srgbClr val="000000">
                    <a:alpha val="30000"/>
                  </a:srgbClr>
                </a:outerShdw>
              </a:effectLst>
              <a:latin typeface="Century Gothic" pitchFamily="34" charset="0"/>
            </a:endParaRPr>
          </a:p>
        </p:txBody>
      </p:sp>
      <p:sp>
        <p:nvSpPr>
          <p:cNvPr id="3" name="Содержимое 2"/>
          <p:cNvSpPr>
            <a:spLocks noGrp="1"/>
          </p:cNvSpPr>
          <p:nvPr>
            <p:ph idx="1"/>
          </p:nvPr>
        </p:nvSpPr>
        <p:spPr/>
        <p:txBody>
          <a:bodyPr>
            <a:normAutofit fontScale="55000" lnSpcReduction="20000"/>
          </a:bodyPr>
          <a:lstStyle/>
          <a:p>
            <a:pPr marL="0" indent="0">
              <a:buNone/>
            </a:pPr>
            <a:r>
              <a:rPr lang="ru-RU" sz="3500" b="1" i="1" dirty="0" smtClean="0">
                <a:solidFill>
                  <a:schemeClr val="tx2">
                    <a:lumMod val="20000"/>
                    <a:lumOff val="80000"/>
                  </a:schemeClr>
                </a:solidFill>
                <a:latin typeface="Century Gothic" panose="020B0502020202020204" pitchFamily="34" charset="0"/>
              </a:rPr>
              <a:t> Модифицированная </a:t>
            </a:r>
            <a:r>
              <a:rPr lang="ru-RU" sz="3500" b="1" i="1" dirty="0">
                <a:solidFill>
                  <a:schemeClr val="tx2">
                    <a:lumMod val="20000"/>
                    <a:lumOff val="80000"/>
                  </a:schemeClr>
                </a:solidFill>
                <a:latin typeface="Century Gothic" panose="020B0502020202020204" pitchFamily="34" charset="0"/>
              </a:rPr>
              <a:t>ньютоновская динамика(MOND) </a:t>
            </a:r>
            <a:r>
              <a:rPr lang="ru-RU" sz="3500" dirty="0">
                <a:solidFill>
                  <a:schemeClr val="tx2">
                    <a:lumMod val="40000"/>
                    <a:lumOff val="60000"/>
                  </a:schemeClr>
                </a:solidFill>
                <a:latin typeface="Century Gothic" panose="020B0502020202020204" pitchFamily="34" charset="0"/>
              </a:rPr>
              <a:t>была предложена </a:t>
            </a:r>
            <a:r>
              <a:rPr lang="ru-RU" sz="3500" b="1" i="1" dirty="0">
                <a:solidFill>
                  <a:schemeClr val="tx2">
                    <a:lumMod val="20000"/>
                    <a:lumOff val="80000"/>
                  </a:schemeClr>
                </a:solidFill>
                <a:latin typeface="Century Gothic" panose="020B0502020202020204" pitchFamily="34" charset="0"/>
              </a:rPr>
              <a:t>Мордехаем Милгромом  </a:t>
            </a:r>
            <a:r>
              <a:rPr lang="ru-RU" sz="3500" dirty="0">
                <a:solidFill>
                  <a:schemeClr val="tx2">
                    <a:lumMod val="40000"/>
                    <a:lumOff val="60000"/>
                  </a:schemeClr>
                </a:solidFill>
                <a:latin typeface="Century Gothic" panose="020B0502020202020204" pitchFamily="34" charset="0"/>
              </a:rPr>
              <a:t>в </a:t>
            </a:r>
            <a:r>
              <a:rPr lang="ru-RU" sz="3500" b="1" i="1" dirty="0">
                <a:solidFill>
                  <a:schemeClr val="tx2">
                    <a:lumMod val="20000"/>
                    <a:lumOff val="80000"/>
                  </a:schemeClr>
                </a:solidFill>
                <a:latin typeface="Century Gothic" panose="020B0502020202020204" pitchFamily="34" charset="0"/>
              </a:rPr>
              <a:t>1983</a:t>
            </a:r>
            <a:r>
              <a:rPr lang="ru-RU" sz="3500" dirty="0">
                <a:solidFill>
                  <a:schemeClr val="tx2">
                    <a:lumMod val="40000"/>
                    <a:lumOff val="60000"/>
                  </a:schemeClr>
                </a:solidFill>
                <a:latin typeface="Century Gothic" panose="020B0502020202020204" pitchFamily="34" charset="0"/>
              </a:rPr>
              <a:t> году для того, чтобы смоделировать наблюдаемые постоянные скорости вращения. Он заметил, что ньютоновская сила гравитации подтверждена только для относительно больших ускорений, и предположил, что для малых ускорений закон всемирного тяготения Ньютона может не работать.</a:t>
            </a:r>
          </a:p>
          <a:p>
            <a:pPr marL="0" indent="0">
              <a:buNone/>
            </a:pPr>
            <a:r>
              <a:rPr lang="ru-RU" sz="3500" dirty="0">
                <a:solidFill>
                  <a:schemeClr val="tx2">
                    <a:lumMod val="40000"/>
                    <a:lumOff val="60000"/>
                  </a:schemeClr>
                </a:solidFill>
                <a:latin typeface="Century Gothic" panose="020B0502020202020204" pitchFamily="34" charset="0"/>
              </a:rPr>
              <a:t> </a:t>
            </a:r>
          </a:p>
          <a:p>
            <a:pPr marL="0" indent="0">
              <a:buNone/>
            </a:pPr>
            <a:r>
              <a:rPr lang="ru-RU" sz="3500" dirty="0">
                <a:solidFill>
                  <a:schemeClr val="tx2">
                    <a:lumMod val="40000"/>
                    <a:lumOff val="60000"/>
                  </a:schemeClr>
                </a:solidFill>
                <a:latin typeface="Century Gothic" panose="020B0502020202020204" pitchFamily="34" charset="0"/>
              </a:rPr>
              <a:t> </a:t>
            </a:r>
          </a:p>
          <a:p>
            <a:pPr marL="0" indent="0">
              <a:buNone/>
            </a:pPr>
            <a:r>
              <a:rPr lang="ru-RU" sz="3500" dirty="0" smtClean="0">
                <a:solidFill>
                  <a:schemeClr val="tx2">
                    <a:lumMod val="40000"/>
                    <a:lumOff val="60000"/>
                  </a:schemeClr>
                </a:solidFill>
                <a:latin typeface="Century Gothic" panose="020B0502020202020204" pitchFamily="34" charset="0"/>
              </a:rPr>
              <a:t> Это </a:t>
            </a:r>
            <a:r>
              <a:rPr lang="ru-RU" sz="3500" dirty="0">
                <a:solidFill>
                  <a:schemeClr val="tx2">
                    <a:lumMod val="40000"/>
                    <a:lumOff val="60000"/>
                  </a:schemeClr>
                </a:solidFill>
                <a:latin typeface="Century Gothic" panose="020B0502020202020204" pitchFamily="34" charset="0"/>
              </a:rPr>
              <a:t>физическая гипотеза, альтернативная теория гравитации, предлагающая </a:t>
            </a:r>
            <a:r>
              <a:rPr lang="ru-RU" sz="3500" b="1" i="1" dirty="0">
                <a:solidFill>
                  <a:schemeClr val="tx2">
                    <a:lumMod val="20000"/>
                    <a:lumOff val="80000"/>
                  </a:schemeClr>
                </a:solidFill>
                <a:latin typeface="Century Gothic" panose="020B0502020202020204" pitchFamily="34" charset="0"/>
              </a:rPr>
              <a:t>изменение в законе тяготения Ньютона</a:t>
            </a:r>
            <a:r>
              <a:rPr lang="ru-RU" sz="3500" dirty="0">
                <a:solidFill>
                  <a:schemeClr val="tx2">
                    <a:lumMod val="40000"/>
                    <a:lumOff val="60000"/>
                  </a:schemeClr>
                </a:solidFill>
                <a:latin typeface="Century Gothic" panose="020B0502020202020204" pitchFamily="34" charset="0"/>
              </a:rPr>
              <a:t>, объясняющее вращение галактик без привлечения тёмной материи. Когда постоянная скорость обращения внешних частей галактик была впервые обнаружена, это было неожиданно, так как ньютоновская теория гравитации предсказывает, что чем дальше объект от центра, тем меньше его скорость. Например, для орбит планет солнечной системы скорость убывает с увеличением расстояния до </a:t>
            </a:r>
            <a:r>
              <a:rPr lang="ru-RU" sz="3500" dirty="0" smtClean="0">
                <a:solidFill>
                  <a:schemeClr val="tx2">
                    <a:lumMod val="40000"/>
                    <a:lumOff val="60000"/>
                  </a:schemeClr>
                </a:solidFill>
                <a:latin typeface="Century Gothic" panose="020B0502020202020204" pitchFamily="34" charset="0"/>
              </a:rPr>
              <a:t>Солнца.</a:t>
            </a:r>
            <a:endParaRPr lang="ru-RU" sz="3500" dirty="0">
              <a:solidFill>
                <a:schemeClr val="tx2">
                  <a:lumMod val="40000"/>
                  <a:lumOff val="60000"/>
                </a:schemeClr>
              </a:solidFill>
              <a:latin typeface="Century Gothic" panose="020B0502020202020204" pitchFamily="34" charset="0"/>
            </a:endParaRPr>
          </a:p>
          <a:p>
            <a:endParaRPr lang="en-US" dirty="0" smtClean="0">
              <a:solidFill>
                <a:schemeClr val="tx2">
                  <a:lumMod val="20000"/>
                  <a:lumOff val="80000"/>
                </a:schemeClr>
              </a:solidFill>
              <a:latin typeface="Century Gothic" panose="020B0502020202020204" pitchFamily="34" charset="0"/>
            </a:endParaRPr>
          </a:p>
          <a:p>
            <a:endParaRPr lang="en-US" dirty="0" smtClean="0">
              <a:solidFill>
                <a:schemeClr val="tx2">
                  <a:lumMod val="20000"/>
                  <a:lumOff val="80000"/>
                </a:schemeClr>
              </a:solidFill>
              <a:latin typeface="Century Gothic" panose="020B0502020202020204" pitchFamily="34" charset="0"/>
            </a:endParaRPr>
          </a:p>
          <a:p>
            <a:endParaRPr lang="ru-RU" dirty="0" smtClean="0">
              <a:solidFill>
                <a:schemeClr val="tx2">
                  <a:lumMod val="20000"/>
                  <a:lumOff val="80000"/>
                </a:schemeClr>
              </a:solidFill>
              <a:latin typeface="Century Gothic" panose="020B0502020202020204" pitchFamily="34" charset="0"/>
            </a:endParaRPr>
          </a:p>
          <a:p>
            <a:endParaRPr lang="en-US" dirty="0" smtClean="0">
              <a:solidFill>
                <a:schemeClr val="tx2">
                  <a:lumMod val="20000"/>
                  <a:lumOff val="80000"/>
                </a:schemeClr>
              </a:solidFill>
              <a:latin typeface="Century Gothic" panose="020B0502020202020204" pitchFamily="34" charset="0"/>
            </a:endParaRPr>
          </a:p>
          <a:p>
            <a:pPr lvl="0"/>
            <a:endParaRPr lang="ru-RU" sz="3100" dirty="0">
              <a:solidFill>
                <a:schemeClr val="tx2">
                  <a:lumMod val="20000"/>
                  <a:lumOff val="80000"/>
                </a:schemeClr>
              </a:solidFill>
              <a:latin typeface="Century Gothic" panose="020B0502020202020204" pitchFamily="34" charset="0"/>
            </a:endParaRPr>
          </a:p>
          <a:p>
            <a:endParaRPr lang="ru-RU" dirty="0">
              <a:latin typeface="Century Gothic" pitchFamily="34" charset="0"/>
            </a:endParaRPr>
          </a:p>
        </p:txBody>
      </p:sp>
      <p:sp>
        <p:nvSpPr>
          <p:cNvPr id="7" name="Управляющая кнопка: сведения 6">
            <a:hlinkClick r:id="" action="ppaction://hlinkshowjump?jump=lastslide" highlightClick="1"/>
          </p:cNvPr>
          <p:cNvSpPr/>
          <p:nvPr/>
        </p:nvSpPr>
        <p:spPr>
          <a:xfrm>
            <a:off x="2643174" y="6286520"/>
            <a:ext cx="285752" cy="285752"/>
          </a:xfrm>
          <a:prstGeom prst="actionButtonInform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Управляющая кнопка: далее 7">
            <a:hlinkClick r:id="" action="ppaction://hlinkshowjump?jump=nextslide" highlightClick="1"/>
          </p:cNvPr>
          <p:cNvSpPr/>
          <p:nvPr/>
        </p:nvSpPr>
        <p:spPr>
          <a:xfrm>
            <a:off x="1785918" y="6286520"/>
            <a:ext cx="285752" cy="285752"/>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Управляющая кнопка: назад 8">
            <a:hlinkClick r:id="" action="ppaction://hlinkshowjump?jump=previousslide" highlightClick="1"/>
          </p:cNvPr>
          <p:cNvSpPr/>
          <p:nvPr/>
        </p:nvSpPr>
        <p:spPr>
          <a:xfrm>
            <a:off x="1357290" y="6286520"/>
            <a:ext cx="285752" cy="285752"/>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Управляющая кнопка: домой 9">
            <a:hlinkClick r:id="rId3" action="ppaction://hlinksldjump" highlightClick="1"/>
          </p:cNvPr>
          <p:cNvSpPr/>
          <p:nvPr/>
        </p:nvSpPr>
        <p:spPr>
          <a:xfrm>
            <a:off x="2214546" y="6286520"/>
            <a:ext cx="285752" cy="28575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Управляющая кнопка: настраиваемая 11">
            <a:hlinkClick r:id="" action="ppaction://hlinkshowjump?jump=endshow" highlightClick="1"/>
          </p:cNvPr>
          <p:cNvSpPr/>
          <p:nvPr/>
        </p:nvSpPr>
        <p:spPr>
          <a:xfrm>
            <a:off x="500034" y="6286520"/>
            <a:ext cx="714380" cy="285752"/>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b="1" dirty="0" smtClean="0">
                <a:solidFill>
                  <a:schemeClr val="tx2">
                    <a:lumMod val="75000"/>
                  </a:schemeClr>
                </a:solidFill>
                <a:latin typeface="Century Gothic" pitchFamily="34" charset="0"/>
                <a:cs typeface="Microsoft Sans Serif" pitchFamily="34" charset="0"/>
              </a:rPr>
              <a:t>ВЫХОД</a:t>
            </a:r>
            <a:endParaRPr lang="ru-RU" sz="1100" b="1" dirty="0">
              <a:solidFill>
                <a:schemeClr val="tx2">
                  <a:lumMod val="75000"/>
                </a:schemeClr>
              </a:solidFill>
              <a:latin typeface="Century Gothic" pitchFamily="34" charset="0"/>
              <a:cs typeface="Microsoft Sans Serif" pitchFamily="34" charset="0"/>
            </a:endParaRPr>
          </a:p>
        </p:txBody>
      </p:sp>
    </p:spTree>
    <p:extLst>
      <p:ext uri="{BB962C8B-B14F-4D97-AF65-F5344CB8AC3E}">
        <p14:creationId xmlns:p14="http://schemas.microsoft.com/office/powerpoint/2010/main" val="2139868229"/>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descr="E:\вселенная\kosmos+vselennaya+24290788478.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p:txBody>
          <a:bodyPr>
            <a:noAutofit/>
          </a:bodyPr>
          <a:lstStyle/>
          <a:p>
            <a:r>
              <a:rPr lang="ru-RU" sz="3600" dirty="0">
                <a:ln w="10160">
                  <a:solidFill>
                    <a:schemeClr val="accent1"/>
                  </a:solidFill>
                  <a:prstDash val="solid"/>
                </a:ln>
                <a:solidFill>
                  <a:srgbClr val="FFFFFF"/>
                </a:solidFill>
                <a:effectLst>
                  <a:outerShdw blurRad="38100" dist="32000" dir="5400000" algn="tl">
                    <a:srgbClr val="000000">
                      <a:alpha val="30000"/>
                    </a:srgbClr>
                  </a:outerShdw>
                </a:effectLst>
                <a:latin typeface="Century Gothic" pitchFamily="34" charset="0"/>
              </a:rPr>
              <a:t>Модифицированная ньютоновская динамика</a:t>
            </a:r>
            <a:endParaRPr lang="ru-RU" sz="3600" dirty="0"/>
          </a:p>
        </p:txBody>
      </p:sp>
      <p:sp>
        <p:nvSpPr>
          <p:cNvPr id="3" name="Содержимое 2"/>
          <p:cNvSpPr>
            <a:spLocks noGrp="1"/>
          </p:cNvSpPr>
          <p:nvPr>
            <p:ph idx="1"/>
          </p:nvPr>
        </p:nvSpPr>
        <p:spPr/>
        <p:txBody>
          <a:bodyPr>
            <a:noAutofit/>
          </a:bodyPr>
          <a:lstStyle/>
          <a:p>
            <a:pPr marL="0" indent="0">
              <a:buNone/>
            </a:pPr>
            <a:r>
              <a:rPr lang="ru-RU" sz="1900" dirty="0" smtClean="0">
                <a:solidFill>
                  <a:schemeClr val="tx2">
                    <a:lumMod val="40000"/>
                    <a:lumOff val="60000"/>
                  </a:schemeClr>
                </a:solidFill>
                <a:latin typeface="Century Gothic" panose="020B0502020202020204" pitchFamily="34" charset="0"/>
              </a:rPr>
              <a:t> В </a:t>
            </a:r>
            <a:r>
              <a:rPr lang="ru-RU" sz="1900" dirty="0">
                <a:solidFill>
                  <a:schemeClr val="tx2">
                    <a:lumMod val="40000"/>
                    <a:lumOff val="60000"/>
                  </a:schemeClr>
                </a:solidFill>
                <a:latin typeface="Century Gothic" panose="020B0502020202020204" pitchFamily="34" charset="0"/>
              </a:rPr>
              <a:t>настоящее время </a:t>
            </a:r>
            <a:r>
              <a:rPr lang="ru-RU" sz="1900" b="1" i="1" dirty="0">
                <a:solidFill>
                  <a:schemeClr val="tx2">
                    <a:lumMod val="20000"/>
                    <a:lumOff val="80000"/>
                  </a:schemeClr>
                </a:solidFill>
                <a:latin typeface="Century Gothic" panose="020B0502020202020204" pitchFamily="34" charset="0"/>
              </a:rPr>
              <a:t>MOND</a:t>
            </a:r>
            <a:r>
              <a:rPr lang="ru-RU" sz="1900" dirty="0">
                <a:solidFill>
                  <a:schemeClr val="tx2">
                    <a:lumMod val="40000"/>
                    <a:lumOff val="60000"/>
                  </a:schemeClr>
                </a:solidFill>
                <a:latin typeface="Century Gothic" panose="020B0502020202020204" pitchFamily="34" charset="0"/>
              </a:rPr>
              <a:t> стоит особняком от широко распространённых и практически общепринятых теорий тёмной материи и </a:t>
            </a:r>
            <a:r>
              <a:rPr lang="ru-RU" sz="1900" b="1" i="1" dirty="0">
                <a:solidFill>
                  <a:schemeClr val="tx2">
                    <a:lumMod val="20000"/>
                    <a:lumOff val="80000"/>
                  </a:schemeClr>
                </a:solidFill>
                <a:latin typeface="Century Gothic" panose="020B0502020202020204" pitchFamily="34" charset="0"/>
              </a:rPr>
              <a:t>имеет статус сомнительной теории</a:t>
            </a:r>
            <a:r>
              <a:rPr lang="ru-RU" sz="1900" dirty="0">
                <a:solidFill>
                  <a:schemeClr val="tx2">
                    <a:lumMod val="40000"/>
                    <a:lumOff val="60000"/>
                  </a:schemeClr>
                </a:solidFill>
                <a:latin typeface="Century Gothic" panose="020B0502020202020204" pitchFamily="34" charset="0"/>
              </a:rPr>
              <a:t>, не имеющей существенной поддержки среди астрономов и астрофизиков.</a:t>
            </a:r>
          </a:p>
          <a:p>
            <a:pPr marL="0" indent="0">
              <a:buNone/>
            </a:pPr>
            <a:r>
              <a:rPr lang="ru-RU" sz="1900" dirty="0">
                <a:solidFill>
                  <a:schemeClr val="tx2">
                    <a:lumMod val="40000"/>
                    <a:lumOff val="60000"/>
                  </a:schemeClr>
                </a:solidFill>
                <a:latin typeface="Century Gothic" panose="020B0502020202020204" pitchFamily="34" charset="0"/>
              </a:rPr>
              <a:t> </a:t>
            </a:r>
          </a:p>
          <a:p>
            <a:pPr marL="0" indent="0">
              <a:buNone/>
            </a:pPr>
            <a:r>
              <a:rPr lang="ru-RU" sz="1900" dirty="0">
                <a:solidFill>
                  <a:schemeClr val="tx2">
                    <a:lumMod val="40000"/>
                    <a:lumOff val="60000"/>
                  </a:schemeClr>
                </a:solidFill>
                <a:latin typeface="Century Gothic" panose="020B0502020202020204" pitchFamily="34" charset="0"/>
              </a:rPr>
              <a:t> </a:t>
            </a:r>
          </a:p>
          <a:p>
            <a:pPr marL="0" indent="0">
              <a:buNone/>
            </a:pPr>
            <a:r>
              <a:rPr lang="ru-RU" sz="1900" dirty="0" smtClean="0">
                <a:solidFill>
                  <a:schemeClr val="tx2">
                    <a:lumMod val="40000"/>
                    <a:lumOff val="60000"/>
                  </a:schemeClr>
                </a:solidFill>
                <a:latin typeface="Century Gothic" panose="020B0502020202020204" pitchFamily="34" charset="0"/>
              </a:rPr>
              <a:t> Теория </a:t>
            </a:r>
            <a:r>
              <a:rPr lang="ru-RU" sz="1900" dirty="0">
                <a:solidFill>
                  <a:schemeClr val="tx2">
                    <a:lumMod val="40000"/>
                    <a:lumOff val="60000"/>
                  </a:schemeClr>
                </a:solidFill>
                <a:latin typeface="Century Gothic" panose="020B0502020202020204" pitchFamily="34" charset="0"/>
              </a:rPr>
              <a:t>тёмной материи предполагает наличие в каждой галактике не определённого ещё типа материи, что обеспечивает распределение массы, отличное от наблюдаемого для обычного вещества. Эта тёмная материя концентрируется в так называемые гало, намного большие, чем видимые части галактик, и своим гравитационным притяжением обеспечивает почти постоянную скорость вращения внешних видимых частей галактик.</a:t>
            </a:r>
          </a:p>
          <a:p>
            <a:pPr marL="0" indent="0">
              <a:buNone/>
            </a:pPr>
            <a:endParaRPr lang="ru-RU" sz="1900" dirty="0">
              <a:solidFill>
                <a:schemeClr val="tx2">
                  <a:lumMod val="40000"/>
                  <a:lumOff val="60000"/>
                </a:schemeClr>
              </a:solidFill>
              <a:latin typeface="Century Gothic" panose="020B0502020202020204" pitchFamily="34" charset="0"/>
            </a:endParaRPr>
          </a:p>
        </p:txBody>
      </p:sp>
      <p:sp>
        <p:nvSpPr>
          <p:cNvPr id="7" name="Управляющая кнопка: сведения 6">
            <a:hlinkClick r:id="" action="ppaction://hlinkshowjump?jump=lastslide" highlightClick="1"/>
          </p:cNvPr>
          <p:cNvSpPr/>
          <p:nvPr/>
        </p:nvSpPr>
        <p:spPr>
          <a:xfrm>
            <a:off x="2643174" y="6286520"/>
            <a:ext cx="285752" cy="285752"/>
          </a:xfrm>
          <a:prstGeom prst="actionButtonInform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Управляющая кнопка: далее 7">
            <a:hlinkClick r:id="" action="ppaction://hlinkshowjump?jump=nextslide" highlightClick="1"/>
          </p:cNvPr>
          <p:cNvSpPr/>
          <p:nvPr/>
        </p:nvSpPr>
        <p:spPr>
          <a:xfrm>
            <a:off x="1785918" y="6286520"/>
            <a:ext cx="285752" cy="285752"/>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Управляющая кнопка: назад 8">
            <a:hlinkClick r:id="" action="ppaction://hlinkshowjump?jump=previousslide" highlightClick="1"/>
          </p:cNvPr>
          <p:cNvSpPr/>
          <p:nvPr/>
        </p:nvSpPr>
        <p:spPr>
          <a:xfrm>
            <a:off x="1357290" y="6286520"/>
            <a:ext cx="285752" cy="285752"/>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Управляющая кнопка: домой 9">
            <a:hlinkClick r:id="rId3" action="ppaction://hlinksldjump" highlightClick="1"/>
          </p:cNvPr>
          <p:cNvSpPr/>
          <p:nvPr/>
        </p:nvSpPr>
        <p:spPr>
          <a:xfrm>
            <a:off x="2214546" y="6286520"/>
            <a:ext cx="285752" cy="28575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Управляющая кнопка: настраиваемая 11">
            <a:hlinkClick r:id="" action="ppaction://hlinkshowjump?jump=endshow" highlightClick="1"/>
          </p:cNvPr>
          <p:cNvSpPr/>
          <p:nvPr/>
        </p:nvSpPr>
        <p:spPr>
          <a:xfrm>
            <a:off x="500034" y="6286520"/>
            <a:ext cx="714380" cy="285752"/>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b="1" dirty="0" smtClean="0">
                <a:solidFill>
                  <a:schemeClr val="tx2">
                    <a:lumMod val="75000"/>
                  </a:schemeClr>
                </a:solidFill>
                <a:latin typeface="Century Gothic" pitchFamily="34" charset="0"/>
                <a:cs typeface="Microsoft Sans Serif" pitchFamily="34" charset="0"/>
              </a:rPr>
              <a:t>ВЫХОД</a:t>
            </a:r>
            <a:endParaRPr lang="ru-RU" sz="1100" b="1" dirty="0">
              <a:solidFill>
                <a:schemeClr val="tx2">
                  <a:lumMod val="75000"/>
                </a:schemeClr>
              </a:solidFill>
              <a:latin typeface="Century Gothic" pitchFamily="34" charset="0"/>
              <a:cs typeface="Microsoft Sans Serif" pitchFamily="34" charset="0"/>
            </a:endParaRPr>
          </a:p>
        </p:txBody>
      </p:sp>
    </p:spTree>
    <p:extLst>
      <p:ext uri="{BB962C8B-B14F-4D97-AF65-F5344CB8AC3E}">
        <p14:creationId xmlns:p14="http://schemas.microsoft.com/office/powerpoint/2010/main" val="506560387"/>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Admin.MICROSOF-6AC6B0\Рабочий стол\ws_Outer_Space_1920x1080.jpg"/>
          <p:cNvPicPr>
            <a:picLocks noChangeAspect="1" noChangeArrowheads="1"/>
          </p:cNvPicPr>
          <p:nvPr/>
        </p:nvPicPr>
        <p:blipFill>
          <a:blip r:embed="rId2" cstate="email">
            <a:lum bright="-1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p:txBody>
          <a:bodyPr>
            <a:normAutofit fontScale="90000"/>
          </a:bodyPr>
          <a:lstStyle/>
          <a:p>
            <a:pPr lvl="0"/>
            <a:r>
              <a:rPr lang="ru-RU" sz="4000" dirty="0">
                <a:ln w="10160">
                  <a:solidFill>
                    <a:schemeClr val="accent1"/>
                  </a:solidFill>
                  <a:prstDash val="solid"/>
                </a:ln>
                <a:solidFill>
                  <a:srgbClr val="FFFFFF"/>
                </a:solidFill>
                <a:effectLst>
                  <a:outerShdw blurRad="38100" dist="32000" dir="5400000" algn="tl">
                    <a:srgbClr val="000000">
                      <a:alpha val="30000"/>
                    </a:srgbClr>
                  </a:outerShdw>
                </a:effectLst>
                <a:latin typeface="Century Gothic" panose="020B0502020202020204" pitchFamily="34" charset="0"/>
              </a:rPr>
              <a:t>Материя из других измерений (параллельных Вселенных</a:t>
            </a:r>
            <a:r>
              <a:rPr lang="ru-RU" sz="400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Century Gothic" panose="020B0502020202020204" pitchFamily="34" charset="0"/>
              </a:rPr>
              <a:t>)</a:t>
            </a:r>
            <a:endParaRPr lang="ru-RU" sz="4000" dirty="0">
              <a:ln w="10160">
                <a:solidFill>
                  <a:schemeClr val="accent1"/>
                </a:solidFill>
                <a:prstDash val="solid"/>
              </a:ln>
              <a:solidFill>
                <a:srgbClr val="FFFFFF"/>
              </a:solidFill>
              <a:effectLst>
                <a:outerShdw blurRad="38100" dist="32000" dir="5400000" algn="tl">
                  <a:srgbClr val="000000">
                    <a:alpha val="30000"/>
                  </a:srgbClr>
                </a:outerShdw>
              </a:effectLst>
              <a:latin typeface="Century Gothic" pitchFamily="34" charset="0"/>
            </a:endParaRPr>
          </a:p>
        </p:txBody>
      </p:sp>
      <p:sp>
        <p:nvSpPr>
          <p:cNvPr id="3" name="Содержимое 2"/>
          <p:cNvSpPr>
            <a:spLocks noGrp="1"/>
          </p:cNvSpPr>
          <p:nvPr>
            <p:ph idx="1"/>
          </p:nvPr>
        </p:nvSpPr>
        <p:spPr>
          <a:xfrm>
            <a:off x="457200" y="1600200"/>
            <a:ext cx="8424000" cy="4525963"/>
          </a:xfrm>
        </p:spPr>
        <p:txBody>
          <a:bodyPr>
            <a:normAutofit fontScale="70000" lnSpcReduction="20000"/>
          </a:bodyPr>
          <a:lstStyle/>
          <a:p>
            <a:pPr marL="0" indent="0">
              <a:buNone/>
            </a:pPr>
            <a:r>
              <a:rPr lang="ru-RU" dirty="0" smtClean="0">
                <a:solidFill>
                  <a:schemeClr val="accent3">
                    <a:lumMod val="40000"/>
                    <a:lumOff val="60000"/>
                  </a:schemeClr>
                </a:solidFill>
                <a:latin typeface="Century Gothic" panose="020B0502020202020204" pitchFamily="34" charset="0"/>
              </a:rPr>
              <a:t> В </a:t>
            </a:r>
            <a:r>
              <a:rPr lang="ru-RU" dirty="0">
                <a:solidFill>
                  <a:schemeClr val="accent3">
                    <a:lumMod val="40000"/>
                    <a:lumOff val="60000"/>
                  </a:schemeClr>
                </a:solidFill>
                <a:latin typeface="Century Gothic" panose="020B0502020202020204" pitchFamily="34" charset="0"/>
              </a:rPr>
              <a:t>некоторых теориях о дополнительных измерениях </a:t>
            </a:r>
            <a:r>
              <a:rPr lang="ru-RU" b="1" i="1" dirty="0">
                <a:solidFill>
                  <a:schemeClr val="accent3">
                    <a:lumMod val="20000"/>
                    <a:lumOff val="80000"/>
                  </a:schemeClr>
                </a:solidFill>
                <a:latin typeface="Century Gothic" panose="020B0502020202020204" pitchFamily="34" charset="0"/>
              </a:rPr>
              <a:t>гравитация</a:t>
            </a:r>
            <a:r>
              <a:rPr lang="ru-RU" dirty="0">
                <a:solidFill>
                  <a:schemeClr val="accent3">
                    <a:lumMod val="40000"/>
                    <a:lumOff val="60000"/>
                  </a:schemeClr>
                </a:solidFill>
                <a:latin typeface="Century Gothic" panose="020B0502020202020204" pitchFamily="34" charset="0"/>
              </a:rPr>
              <a:t> принимается как </a:t>
            </a:r>
            <a:r>
              <a:rPr lang="ru-RU" b="1" i="1" dirty="0">
                <a:solidFill>
                  <a:schemeClr val="accent3">
                    <a:lumMod val="20000"/>
                    <a:lumOff val="80000"/>
                  </a:schemeClr>
                </a:solidFill>
                <a:latin typeface="Century Gothic" panose="020B0502020202020204" pitchFamily="34" charset="0"/>
              </a:rPr>
              <a:t>уникальный тип взаимодействия</a:t>
            </a:r>
            <a:r>
              <a:rPr lang="ru-RU" dirty="0">
                <a:solidFill>
                  <a:schemeClr val="accent3">
                    <a:lumMod val="40000"/>
                    <a:lumOff val="60000"/>
                  </a:schemeClr>
                </a:solidFill>
                <a:latin typeface="Century Gothic" panose="020B0502020202020204" pitchFamily="34" charset="0"/>
              </a:rPr>
              <a:t>, который может действовать на наше пространство </a:t>
            </a:r>
            <a:r>
              <a:rPr lang="ru-RU" b="1" i="1" dirty="0">
                <a:solidFill>
                  <a:schemeClr val="accent3">
                    <a:lumMod val="20000"/>
                    <a:lumOff val="80000"/>
                  </a:schemeClr>
                </a:solidFill>
                <a:latin typeface="Century Gothic" panose="020B0502020202020204" pitchFamily="34" charset="0"/>
              </a:rPr>
              <a:t>из дополнительных измерений</a:t>
            </a:r>
            <a:r>
              <a:rPr lang="ru-RU" dirty="0">
                <a:solidFill>
                  <a:schemeClr val="accent3">
                    <a:lumMod val="40000"/>
                    <a:lumOff val="60000"/>
                  </a:schemeClr>
                </a:solidFill>
                <a:latin typeface="Century Gothic" panose="020B0502020202020204" pitchFamily="34" charset="0"/>
              </a:rPr>
              <a:t> . Это предположение помогает объяснить относительную слабость гравитационного взаимодействия по сравнению с тремя другими основными взаимодействиями (электромагнитным, сильным и </a:t>
            </a:r>
            <a:r>
              <a:rPr lang="ru-RU" dirty="0" smtClean="0">
                <a:solidFill>
                  <a:schemeClr val="accent3">
                    <a:lumMod val="40000"/>
                    <a:lumOff val="60000"/>
                  </a:schemeClr>
                </a:solidFill>
                <a:latin typeface="Century Gothic" panose="020B0502020202020204" pitchFamily="34" charset="0"/>
              </a:rPr>
              <a:t>слабым).</a:t>
            </a:r>
          </a:p>
          <a:p>
            <a:pPr marL="0" indent="0">
              <a:buNone/>
            </a:pPr>
            <a:r>
              <a:rPr lang="ru-RU" dirty="0" smtClean="0">
                <a:solidFill>
                  <a:schemeClr val="accent3">
                    <a:lumMod val="40000"/>
                    <a:lumOff val="60000"/>
                  </a:schemeClr>
                </a:solidFill>
                <a:latin typeface="Century Gothic" panose="020B0502020202020204" pitchFamily="34" charset="0"/>
              </a:rPr>
              <a:t> Отсюда </a:t>
            </a:r>
            <a:r>
              <a:rPr lang="ru-RU" dirty="0">
                <a:solidFill>
                  <a:schemeClr val="accent3">
                    <a:lumMod val="40000"/>
                    <a:lumOff val="60000"/>
                  </a:schemeClr>
                </a:solidFill>
                <a:latin typeface="Century Gothic" panose="020B0502020202020204" pitchFamily="34" charset="0"/>
              </a:rPr>
              <a:t>следует, что эффект </a:t>
            </a:r>
            <a:r>
              <a:rPr lang="ru-RU" b="1" i="1" dirty="0">
                <a:solidFill>
                  <a:schemeClr val="accent3">
                    <a:lumMod val="20000"/>
                    <a:lumOff val="80000"/>
                  </a:schemeClr>
                </a:solidFill>
                <a:latin typeface="Century Gothic" panose="020B0502020202020204" pitchFamily="34" charset="0"/>
              </a:rPr>
              <a:t>тёмной материи </a:t>
            </a:r>
            <a:r>
              <a:rPr lang="ru-RU" dirty="0">
                <a:solidFill>
                  <a:schemeClr val="accent3">
                    <a:lumMod val="40000"/>
                    <a:lumOff val="60000"/>
                  </a:schemeClr>
                </a:solidFill>
                <a:latin typeface="Century Gothic" panose="020B0502020202020204" pitchFamily="34" charset="0"/>
              </a:rPr>
              <a:t>может быть логично объяснён взаимодействием видимой материи из наших обычных измерений с массивной материей из других (дополнительных, невидимых) измерений через гравитацию. При этом остальные типы взаимодействий эти измерения и эту материю в них не могут никак ощутить, не могут с ней взаимодействовать. </a:t>
            </a:r>
          </a:p>
        </p:txBody>
      </p:sp>
      <p:sp>
        <p:nvSpPr>
          <p:cNvPr id="7" name="Управляющая кнопка: сведения 6">
            <a:hlinkClick r:id="" action="ppaction://hlinkshowjump?jump=lastslide" highlightClick="1"/>
          </p:cNvPr>
          <p:cNvSpPr/>
          <p:nvPr/>
        </p:nvSpPr>
        <p:spPr>
          <a:xfrm>
            <a:off x="2643174" y="6286520"/>
            <a:ext cx="285752" cy="285752"/>
          </a:xfrm>
          <a:prstGeom prst="actionButtonInform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Управляющая кнопка: далее 7">
            <a:hlinkClick r:id="" action="ppaction://hlinkshowjump?jump=nextslide" highlightClick="1"/>
          </p:cNvPr>
          <p:cNvSpPr/>
          <p:nvPr/>
        </p:nvSpPr>
        <p:spPr>
          <a:xfrm>
            <a:off x="1785918" y="6286520"/>
            <a:ext cx="285752" cy="285752"/>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Управляющая кнопка: назад 8">
            <a:hlinkClick r:id="" action="ppaction://hlinkshowjump?jump=previousslide" highlightClick="1"/>
          </p:cNvPr>
          <p:cNvSpPr/>
          <p:nvPr/>
        </p:nvSpPr>
        <p:spPr>
          <a:xfrm>
            <a:off x="1357290" y="6286520"/>
            <a:ext cx="285752" cy="285752"/>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Управляющая кнопка: домой 9">
            <a:hlinkClick r:id="rId3" action="ppaction://hlinksldjump" highlightClick="1"/>
          </p:cNvPr>
          <p:cNvSpPr/>
          <p:nvPr/>
        </p:nvSpPr>
        <p:spPr>
          <a:xfrm>
            <a:off x="2214546" y="6286520"/>
            <a:ext cx="285752" cy="28575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Управляющая кнопка: настраиваемая 11">
            <a:hlinkClick r:id="" action="ppaction://hlinkshowjump?jump=endshow" highlightClick="1"/>
          </p:cNvPr>
          <p:cNvSpPr/>
          <p:nvPr/>
        </p:nvSpPr>
        <p:spPr>
          <a:xfrm>
            <a:off x="500034" y="6286520"/>
            <a:ext cx="714380" cy="285752"/>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b="1" dirty="0" smtClean="0">
                <a:solidFill>
                  <a:schemeClr val="tx2">
                    <a:lumMod val="75000"/>
                  </a:schemeClr>
                </a:solidFill>
                <a:latin typeface="Century Gothic" pitchFamily="34" charset="0"/>
                <a:cs typeface="Microsoft Sans Serif" pitchFamily="34" charset="0"/>
              </a:rPr>
              <a:t>ВЫХОД</a:t>
            </a:r>
            <a:endParaRPr lang="ru-RU" sz="1100" b="1" dirty="0">
              <a:solidFill>
                <a:schemeClr val="tx2">
                  <a:lumMod val="75000"/>
                </a:schemeClr>
              </a:solidFill>
              <a:latin typeface="Century Gothic" pitchFamily="34" charset="0"/>
              <a:cs typeface="Microsoft Sans Serif" pitchFamily="34" charset="0"/>
            </a:endParaRPr>
          </a:p>
        </p:txBody>
      </p:sp>
    </p:spTree>
    <p:extLst>
      <p:ext uri="{BB962C8B-B14F-4D97-AF65-F5344CB8AC3E}">
        <p14:creationId xmlns:p14="http://schemas.microsoft.com/office/powerpoint/2010/main" val="1801157519"/>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E:\вселенная\hq-wallpapers_ru_space_33987_1920x1080.jpg"/>
          <p:cNvPicPr>
            <a:picLocks noChangeAspect="1" noChangeArrowheads="1"/>
          </p:cNvPicPr>
          <p:nvPr/>
        </p:nvPicPr>
        <p:blipFill>
          <a:blip r:embed="rId2" cstate="email">
            <a:lum bright="-10000"/>
            <a:extLst>
              <a:ext uri="{28A0092B-C50C-407E-A947-70E740481C1C}">
                <a14:useLocalDpi xmlns:a14="http://schemas.microsoft.com/office/drawing/2010/main"/>
              </a:ext>
            </a:extLst>
          </a:blip>
          <a:srcRect r="-1"/>
          <a:stretch>
            <a:fillRect/>
          </a:stretch>
        </p:blipFill>
        <p:spPr bwMode="auto">
          <a:xfrm>
            <a:off x="0" y="-13443"/>
            <a:ext cx="9144000" cy="6871443"/>
          </a:xfrm>
          <a:prstGeom prst="rect">
            <a:avLst/>
          </a:prstGeom>
          <a:noFill/>
        </p:spPr>
      </p:pic>
      <p:sp>
        <p:nvSpPr>
          <p:cNvPr id="2" name="Заголовок 1"/>
          <p:cNvSpPr>
            <a:spLocks noGrp="1"/>
          </p:cNvSpPr>
          <p:nvPr>
            <p:ph type="title"/>
          </p:nvPr>
        </p:nvSpPr>
        <p:spPr/>
        <p:txBody>
          <a:bodyPr>
            <a:normAutofit fontScale="90000"/>
          </a:bodyPr>
          <a:lstStyle/>
          <a:p>
            <a:r>
              <a:rPr lang="ru-RU" sz="400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Century Gothic" pitchFamily="34" charset="0"/>
              </a:rPr>
              <a:t>Материя, как дефект пространства</a:t>
            </a:r>
            <a:endParaRPr lang="ru-RU" sz="4000" dirty="0">
              <a:ln w="10160">
                <a:solidFill>
                  <a:schemeClr val="accent1"/>
                </a:solidFill>
                <a:prstDash val="solid"/>
              </a:ln>
              <a:solidFill>
                <a:srgbClr val="FFFFFF"/>
              </a:solidFill>
              <a:effectLst>
                <a:outerShdw blurRad="38100" dist="32000" dir="5400000" algn="tl">
                  <a:srgbClr val="000000">
                    <a:alpha val="30000"/>
                  </a:srgbClr>
                </a:outerShdw>
              </a:effectLst>
              <a:latin typeface="Century Gothic" pitchFamily="34" charset="0"/>
            </a:endParaRPr>
          </a:p>
        </p:txBody>
      </p:sp>
      <p:sp>
        <p:nvSpPr>
          <p:cNvPr id="3" name="Содержимое 2"/>
          <p:cNvSpPr>
            <a:spLocks noGrp="1"/>
          </p:cNvSpPr>
          <p:nvPr>
            <p:ph idx="1"/>
          </p:nvPr>
        </p:nvSpPr>
        <p:spPr/>
        <p:txBody>
          <a:bodyPr>
            <a:normAutofit fontScale="70000" lnSpcReduction="20000"/>
          </a:bodyPr>
          <a:lstStyle/>
          <a:p>
            <a:pPr marL="0" indent="0">
              <a:buNone/>
            </a:pPr>
            <a:r>
              <a:rPr lang="ru-RU" b="1" i="1" dirty="0">
                <a:solidFill>
                  <a:schemeClr val="tx2">
                    <a:lumMod val="20000"/>
                    <a:lumOff val="80000"/>
                  </a:schemeClr>
                </a:solidFill>
                <a:latin typeface="Century Gothic" panose="020B0502020202020204" pitchFamily="34" charset="0"/>
              </a:rPr>
              <a:t>Тёмная материя </a:t>
            </a:r>
            <a:r>
              <a:rPr lang="ru-RU" dirty="0">
                <a:solidFill>
                  <a:schemeClr val="tx2">
                    <a:lumMod val="40000"/>
                    <a:lumOff val="60000"/>
                  </a:schemeClr>
                </a:solidFill>
                <a:latin typeface="Century Gothic" panose="020B0502020202020204" pitchFamily="34" charset="0"/>
              </a:rPr>
              <a:t>может просто являться </a:t>
            </a:r>
            <a:r>
              <a:rPr lang="ru-RU" dirty="0" smtClean="0">
                <a:solidFill>
                  <a:schemeClr val="tx2">
                    <a:lumMod val="40000"/>
                    <a:lumOff val="60000"/>
                  </a:schemeClr>
                </a:solidFill>
                <a:latin typeface="Century Gothic" panose="020B0502020202020204" pitchFamily="34" charset="0"/>
              </a:rPr>
              <a:t>изначальным </a:t>
            </a:r>
            <a:r>
              <a:rPr lang="ru-RU" dirty="0">
                <a:solidFill>
                  <a:schemeClr val="tx2">
                    <a:lumMod val="40000"/>
                    <a:lumOff val="60000"/>
                  </a:schemeClr>
                </a:solidFill>
                <a:latin typeface="Century Gothic" panose="020B0502020202020204" pitchFamily="34" charset="0"/>
              </a:rPr>
              <a:t>(</a:t>
            </a:r>
            <a:r>
              <a:rPr lang="ru-RU" dirty="0" smtClean="0">
                <a:solidFill>
                  <a:schemeClr val="tx2">
                    <a:lumMod val="40000"/>
                    <a:lumOff val="60000"/>
                  </a:schemeClr>
                </a:solidFill>
                <a:latin typeface="Century Gothic" panose="020B0502020202020204" pitchFamily="34" charset="0"/>
              </a:rPr>
              <a:t>возникшим </a:t>
            </a:r>
            <a:r>
              <a:rPr lang="ru-RU" dirty="0">
                <a:solidFill>
                  <a:schemeClr val="tx2">
                    <a:lumMod val="40000"/>
                    <a:lumOff val="60000"/>
                  </a:schemeClr>
                </a:solidFill>
                <a:latin typeface="Century Gothic" panose="020B0502020202020204" pitchFamily="34" charset="0"/>
              </a:rPr>
              <a:t>в момент </a:t>
            </a:r>
            <a:r>
              <a:rPr lang="ru-RU" dirty="0" smtClean="0">
                <a:solidFill>
                  <a:schemeClr val="tx2">
                    <a:lumMod val="40000"/>
                    <a:lumOff val="60000"/>
                  </a:schemeClr>
                </a:solidFill>
                <a:latin typeface="Century Gothic" panose="020B0502020202020204" pitchFamily="34" charset="0"/>
              </a:rPr>
              <a:t>Большого </a:t>
            </a:r>
            <a:r>
              <a:rPr lang="ru-RU" dirty="0">
                <a:solidFill>
                  <a:schemeClr val="tx2">
                    <a:lumMod val="40000"/>
                    <a:lumOff val="60000"/>
                  </a:schemeClr>
                </a:solidFill>
                <a:latin typeface="Century Gothic" panose="020B0502020202020204" pitchFamily="34" charset="0"/>
              </a:rPr>
              <a:t>Взрыва) </a:t>
            </a:r>
            <a:r>
              <a:rPr lang="ru-RU" b="1" i="1" dirty="0" smtClean="0">
                <a:solidFill>
                  <a:schemeClr val="tx2">
                    <a:lumMod val="20000"/>
                    <a:lumOff val="80000"/>
                  </a:schemeClr>
                </a:solidFill>
                <a:latin typeface="Century Gothic" panose="020B0502020202020204" pitchFamily="34" charset="0"/>
              </a:rPr>
              <a:t>дефектом пространства</a:t>
            </a:r>
            <a:r>
              <a:rPr lang="ru-RU" dirty="0" smtClean="0">
                <a:solidFill>
                  <a:schemeClr val="tx2">
                    <a:lumMod val="40000"/>
                    <a:lumOff val="60000"/>
                  </a:schemeClr>
                </a:solidFill>
                <a:latin typeface="Century Gothic" panose="020B0502020202020204" pitchFamily="34" charset="0"/>
              </a:rPr>
              <a:t>, который может </a:t>
            </a:r>
            <a:r>
              <a:rPr lang="ru-RU" dirty="0">
                <a:solidFill>
                  <a:schemeClr val="tx2">
                    <a:lumMod val="40000"/>
                    <a:lumOff val="60000"/>
                  </a:schemeClr>
                </a:solidFill>
                <a:latin typeface="Century Gothic" panose="020B0502020202020204" pitchFamily="34" charset="0"/>
              </a:rPr>
              <a:t>содержать в себе энергию, тем самым вызывая гравитационные силы. Это предположение может быть исследовано и проверено с помощью орбитальной сети космических зондов (вокруг Земли или в пределах Солнечной системы), оснащённых точными непрерывно синхронизируемыми (с помощью GPS системы) ядерными часами, которые зафиксируют прохождение такого </a:t>
            </a:r>
            <a:r>
              <a:rPr lang="ru-RU" dirty="0" smtClean="0">
                <a:solidFill>
                  <a:schemeClr val="tx2">
                    <a:lumMod val="40000"/>
                    <a:lumOff val="60000"/>
                  </a:schemeClr>
                </a:solidFill>
                <a:latin typeface="Century Gothic" panose="020B0502020202020204" pitchFamily="34" charset="0"/>
              </a:rPr>
              <a:t>дефекта</a:t>
            </a:r>
            <a:r>
              <a:rPr lang="ru-RU" dirty="0">
                <a:solidFill>
                  <a:schemeClr val="tx2">
                    <a:lumMod val="40000"/>
                    <a:lumOff val="60000"/>
                  </a:schemeClr>
                </a:solidFill>
                <a:latin typeface="Century Gothic" panose="020B0502020202020204" pitchFamily="34" charset="0"/>
              </a:rPr>
              <a:t> через данную </a:t>
            </a:r>
            <a:r>
              <a:rPr lang="ru-RU" dirty="0" smtClean="0">
                <a:solidFill>
                  <a:schemeClr val="tx2">
                    <a:lumMod val="40000"/>
                    <a:lumOff val="60000"/>
                  </a:schemeClr>
                </a:solidFill>
                <a:latin typeface="Century Gothic" panose="020B0502020202020204" pitchFamily="34" charset="0"/>
              </a:rPr>
              <a:t>сеть. </a:t>
            </a:r>
          </a:p>
          <a:p>
            <a:pPr marL="0" indent="0">
              <a:buNone/>
            </a:pPr>
            <a:r>
              <a:rPr lang="ru-RU" dirty="0" smtClean="0">
                <a:solidFill>
                  <a:schemeClr val="tx2">
                    <a:lumMod val="40000"/>
                    <a:lumOff val="60000"/>
                  </a:schemeClr>
                </a:solidFill>
                <a:latin typeface="Century Gothic" panose="020B0502020202020204" pitchFamily="34" charset="0"/>
              </a:rPr>
              <a:t>Эффект </a:t>
            </a:r>
            <a:r>
              <a:rPr lang="ru-RU" dirty="0">
                <a:solidFill>
                  <a:schemeClr val="tx2">
                    <a:lumMod val="40000"/>
                    <a:lumOff val="60000"/>
                  </a:schemeClr>
                </a:solidFill>
                <a:latin typeface="Century Gothic" panose="020B0502020202020204" pitchFamily="34" charset="0"/>
              </a:rPr>
              <a:t>проявится как необъяснимое </a:t>
            </a:r>
            <a:r>
              <a:rPr lang="ru-RU" dirty="0" smtClean="0">
                <a:solidFill>
                  <a:schemeClr val="tx2">
                    <a:lumMod val="40000"/>
                    <a:lumOff val="60000"/>
                  </a:schemeClr>
                </a:solidFill>
                <a:latin typeface="Century Gothic" panose="020B0502020202020204" pitchFamily="34" charset="0"/>
              </a:rPr>
              <a:t>рассогласование </a:t>
            </a:r>
            <a:r>
              <a:rPr lang="ru-RU" dirty="0">
                <a:solidFill>
                  <a:schemeClr val="tx2">
                    <a:lumMod val="40000"/>
                    <a:lumOff val="60000"/>
                  </a:schemeClr>
                </a:solidFill>
                <a:latin typeface="Century Gothic" panose="020B0502020202020204" pitchFamily="34" charset="0"/>
              </a:rPr>
              <a:t>хода этих часов, имеющее чёткое начало и, со временем, конец (в зависимости от направления движения и размеров такого </a:t>
            </a:r>
            <a:r>
              <a:rPr lang="ru-RU" dirty="0" smtClean="0">
                <a:solidFill>
                  <a:schemeClr val="tx2">
                    <a:lumMod val="40000"/>
                    <a:lumOff val="60000"/>
                  </a:schemeClr>
                </a:solidFill>
                <a:latin typeface="Century Gothic" panose="020B0502020202020204" pitchFamily="34" charset="0"/>
              </a:rPr>
              <a:t>дефекта).</a:t>
            </a:r>
            <a:endParaRPr lang="ru-RU" dirty="0">
              <a:solidFill>
                <a:schemeClr val="tx2">
                  <a:lumMod val="40000"/>
                  <a:lumOff val="60000"/>
                </a:schemeClr>
              </a:solidFill>
              <a:latin typeface="Century Gothic" panose="020B0502020202020204" pitchFamily="34" charset="0"/>
            </a:endParaRPr>
          </a:p>
          <a:p>
            <a:endParaRPr lang="ru-RU" dirty="0">
              <a:latin typeface="Century Gothic" panose="020B0502020202020204" pitchFamily="34" charset="0"/>
            </a:endParaRPr>
          </a:p>
        </p:txBody>
      </p:sp>
      <p:sp>
        <p:nvSpPr>
          <p:cNvPr id="7" name="Управляющая кнопка: сведения 6">
            <a:hlinkClick r:id="" action="ppaction://hlinkshowjump?jump=lastslide" highlightClick="1"/>
          </p:cNvPr>
          <p:cNvSpPr/>
          <p:nvPr/>
        </p:nvSpPr>
        <p:spPr>
          <a:xfrm>
            <a:off x="2643174" y="6286520"/>
            <a:ext cx="285752" cy="285752"/>
          </a:xfrm>
          <a:prstGeom prst="actionButtonInform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Управляющая кнопка: далее 7">
            <a:hlinkClick r:id="" action="ppaction://hlinkshowjump?jump=nextslide" highlightClick="1"/>
          </p:cNvPr>
          <p:cNvSpPr/>
          <p:nvPr/>
        </p:nvSpPr>
        <p:spPr>
          <a:xfrm>
            <a:off x="1785918" y="6286520"/>
            <a:ext cx="285752" cy="285752"/>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Управляющая кнопка: назад 8">
            <a:hlinkClick r:id="" action="ppaction://hlinkshowjump?jump=previousslide" highlightClick="1"/>
          </p:cNvPr>
          <p:cNvSpPr/>
          <p:nvPr/>
        </p:nvSpPr>
        <p:spPr>
          <a:xfrm>
            <a:off x="1357290" y="6286520"/>
            <a:ext cx="285752" cy="285752"/>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Управляющая кнопка: домой 9">
            <a:hlinkClick r:id="rId3" action="ppaction://hlinksldjump" highlightClick="1"/>
          </p:cNvPr>
          <p:cNvSpPr/>
          <p:nvPr/>
        </p:nvSpPr>
        <p:spPr>
          <a:xfrm>
            <a:off x="2214546" y="6286520"/>
            <a:ext cx="285752" cy="28575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Управляющая кнопка: настраиваемая 11">
            <a:hlinkClick r:id="" action="ppaction://hlinkshowjump?jump=endshow" highlightClick="1"/>
          </p:cNvPr>
          <p:cNvSpPr/>
          <p:nvPr/>
        </p:nvSpPr>
        <p:spPr>
          <a:xfrm>
            <a:off x="500034" y="6286520"/>
            <a:ext cx="714380" cy="285752"/>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b="1" dirty="0" smtClean="0">
                <a:solidFill>
                  <a:schemeClr val="tx2">
                    <a:lumMod val="75000"/>
                  </a:schemeClr>
                </a:solidFill>
                <a:latin typeface="Century Gothic" pitchFamily="34" charset="0"/>
                <a:cs typeface="Microsoft Sans Serif" pitchFamily="34" charset="0"/>
              </a:rPr>
              <a:t>ВЫХОД</a:t>
            </a:r>
            <a:endParaRPr lang="ru-RU" sz="1100" b="1" dirty="0">
              <a:solidFill>
                <a:schemeClr val="tx2">
                  <a:lumMod val="75000"/>
                </a:schemeClr>
              </a:solidFill>
              <a:latin typeface="Century Gothic" pitchFamily="34" charset="0"/>
              <a:cs typeface="Microsoft Sans Serif" pitchFamily="34" charset="0"/>
            </a:endParaRPr>
          </a:p>
        </p:txBody>
      </p:sp>
    </p:spTree>
    <p:extLst>
      <p:ext uri="{BB962C8B-B14F-4D97-AF65-F5344CB8AC3E}">
        <p14:creationId xmlns:p14="http://schemas.microsoft.com/office/powerpoint/2010/main" val="176669007"/>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descr="E:\вселенная\5031058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p:txBody>
          <a:bodyPr>
            <a:normAutofit/>
          </a:bodyPr>
          <a:lstStyle/>
          <a:p>
            <a:r>
              <a:rPr lang="ru-RU" sz="360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Century Gothic" pitchFamily="34" charset="0"/>
              </a:rPr>
              <a:t>Источники</a:t>
            </a:r>
            <a:r>
              <a:rPr lang="ru-RU" sz="3600" dirty="0" smtClean="0">
                <a:solidFill>
                  <a:schemeClr val="tx2">
                    <a:lumMod val="60000"/>
                    <a:lumOff val="40000"/>
                  </a:schemeClr>
                </a:solidFill>
                <a:latin typeface="Century Gothic" pitchFamily="34" charset="0"/>
              </a:rPr>
              <a:t> </a:t>
            </a:r>
            <a:endParaRPr lang="ru-RU" sz="3600" dirty="0">
              <a:solidFill>
                <a:schemeClr val="tx2">
                  <a:lumMod val="60000"/>
                  <a:lumOff val="40000"/>
                </a:schemeClr>
              </a:solidFill>
              <a:latin typeface="Century Gothic" pitchFamily="34" charset="0"/>
            </a:endParaRPr>
          </a:p>
        </p:txBody>
      </p:sp>
      <p:sp>
        <p:nvSpPr>
          <p:cNvPr id="3" name="Содержимое 2"/>
          <p:cNvSpPr>
            <a:spLocks noGrp="1"/>
          </p:cNvSpPr>
          <p:nvPr>
            <p:ph idx="1"/>
          </p:nvPr>
        </p:nvSpPr>
        <p:spPr/>
        <p:txBody>
          <a:bodyPr/>
          <a:lstStyle/>
          <a:p>
            <a:r>
              <a:rPr lang="en-US" sz="2400" dirty="0" smtClean="0">
                <a:latin typeface="Century Gothic" pitchFamily="34" charset="0"/>
                <a:hlinkClick r:id="rId3"/>
              </a:rPr>
              <a:t>https://ru.wikipedia.org/wiki/</a:t>
            </a:r>
            <a:r>
              <a:rPr lang="ru-RU" sz="2400" dirty="0" smtClean="0">
                <a:latin typeface="Century Gothic" pitchFamily="34" charset="0"/>
                <a:hlinkClick r:id="rId3"/>
              </a:rPr>
              <a:t>Тёмная_материя</a:t>
            </a:r>
            <a:endParaRPr lang="ru-RU" sz="2400" dirty="0" smtClean="0">
              <a:latin typeface="Century Gothic" pitchFamily="34" charset="0"/>
            </a:endParaRPr>
          </a:p>
          <a:p>
            <a:r>
              <a:rPr lang="en-US" sz="2400" dirty="0" smtClean="0">
                <a:latin typeface="Century Gothic" pitchFamily="34" charset="0"/>
                <a:hlinkClick r:id="rId4"/>
              </a:rPr>
              <a:t>https://ru.wikipedia.org/wiki/</a:t>
            </a:r>
            <a:r>
              <a:rPr lang="ru-RU" sz="2400" dirty="0" smtClean="0">
                <a:latin typeface="Century Gothic" pitchFamily="34" charset="0"/>
                <a:hlinkClick r:id="rId4"/>
              </a:rPr>
              <a:t>Вселенная</a:t>
            </a:r>
            <a:endParaRPr lang="ru-RU" sz="2400" dirty="0" smtClean="0">
              <a:latin typeface="Century Gothic" pitchFamily="34" charset="0"/>
            </a:endParaRPr>
          </a:p>
          <a:p>
            <a:r>
              <a:rPr lang="en-US" sz="2400" dirty="0" smtClean="0">
                <a:latin typeface="Century Gothic" pitchFamily="34" charset="0"/>
                <a:hlinkClick r:id="rId5"/>
              </a:rPr>
              <a:t>http://masterok.livejournal.com/2124547.html</a:t>
            </a:r>
            <a:endParaRPr lang="ru-RU" sz="2400" dirty="0" smtClean="0">
              <a:latin typeface="Century Gothic" pitchFamily="34" charset="0"/>
            </a:endParaRPr>
          </a:p>
          <a:p>
            <a:r>
              <a:rPr lang="en-US" sz="2400" dirty="0" smtClean="0">
                <a:latin typeface="Century Gothic" pitchFamily="34" charset="0"/>
                <a:hlinkClick r:id="rId6"/>
              </a:rPr>
              <a:t>https://ru.wikipedia.org/wiki/</a:t>
            </a:r>
            <a:r>
              <a:rPr lang="ru-RU" sz="2400" dirty="0" smtClean="0">
                <a:latin typeface="Century Gothic" pitchFamily="34" charset="0"/>
                <a:hlinkClick r:id="rId6"/>
              </a:rPr>
              <a:t>Темная_энергия</a:t>
            </a:r>
            <a:endParaRPr lang="ru-RU" sz="2400" dirty="0" smtClean="0">
              <a:latin typeface="Century Gothic" pitchFamily="34" charset="0"/>
            </a:endParaRPr>
          </a:p>
          <a:p>
            <a:r>
              <a:rPr lang="en-US" sz="2400" u="sng" dirty="0" smtClean="0">
                <a:latin typeface="Century Gothic" pitchFamily="34" charset="0"/>
                <a:hlinkClick r:id="rId7"/>
              </a:rPr>
              <a:t>http://routir1.blogoda.ru/b/195305138/125994.html</a:t>
            </a:r>
            <a:endParaRPr lang="en-US" sz="2400" u="sng" dirty="0" smtClean="0">
              <a:latin typeface="Century Gothic" pitchFamily="34" charset="0"/>
            </a:endParaRPr>
          </a:p>
          <a:p>
            <a:endParaRPr lang="ru-RU" sz="2400" u="sng" dirty="0">
              <a:latin typeface="Century Gothic" pitchFamily="34" charset="0"/>
            </a:endParaRPr>
          </a:p>
        </p:txBody>
      </p:sp>
      <p:sp>
        <p:nvSpPr>
          <p:cNvPr id="8" name="Управляющая кнопка: далее 7">
            <a:hlinkClick r:id="" action="ppaction://hlinkshowjump?jump=nextslide" highlightClick="1"/>
          </p:cNvPr>
          <p:cNvSpPr/>
          <p:nvPr/>
        </p:nvSpPr>
        <p:spPr>
          <a:xfrm>
            <a:off x="1785918" y="6286520"/>
            <a:ext cx="285752" cy="285752"/>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9" name="Управляющая кнопка: назад 8">
            <a:hlinkClick r:id="" action="ppaction://hlinkshowjump?jump=previousslide" highlightClick="1"/>
          </p:cNvPr>
          <p:cNvSpPr/>
          <p:nvPr/>
        </p:nvSpPr>
        <p:spPr>
          <a:xfrm>
            <a:off x="1357290" y="6286520"/>
            <a:ext cx="285752" cy="285752"/>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0" name="Управляющая кнопка: домой 9">
            <a:hlinkClick r:id="rId8" action="ppaction://hlinksldjump" highlightClick="1"/>
          </p:cNvPr>
          <p:cNvSpPr/>
          <p:nvPr/>
        </p:nvSpPr>
        <p:spPr>
          <a:xfrm>
            <a:off x="2214546" y="6286520"/>
            <a:ext cx="285752" cy="28575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2" name="Управляющая кнопка: настраиваемая 11">
            <a:hlinkClick r:id="" action="ppaction://hlinkshowjump?jump=endshow" highlightClick="1"/>
          </p:cNvPr>
          <p:cNvSpPr/>
          <p:nvPr/>
        </p:nvSpPr>
        <p:spPr>
          <a:xfrm>
            <a:off x="500034" y="6286520"/>
            <a:ext cx="714380" cy="285752"/>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b="1" dirty="0" smtClean="0">
                <a:solidFill>
                  <a:schemeClr val="tx2">
                    <a:lumMod val="75000"/>
                  </a:schemeClr>
                </a:solidFill>
                <a:latin typeface="Century Gothic" pitchFamily="34" charset="0"/>
                <a:cs typeface="Microsoft Sans Serif" pitchFamily="34" charset="0"/>
              </a:rPr>
              <a:t>ВЫХОД</a:t>
            </a:r>
            <a:endParaRPr lang="ru-RU" sz="1100" b="1" dirty="0">
              <a:solidFill>
                <a:schemeClr val="tx2">
                  <a:lumMod val="75000"/>
                </a:schemeClr>
              </a:solidFill>
              <a:latin typeface="Century Gothic" pitchFamily="34" charset="0"/>
              <a:cs typeface="Microsoft Sans Serif" pitchFamily="34" charset="0"/>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descr="E:\вселенная\5031058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p:txBody>
          <a:bodyPr>
            <a:normAutofit/>
          </a:bodyPr>
          <a:lstStyle/>
          <a:p>
            <a:r>
              <a:rPr lang="ru-RU" sz="400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Century Gothic" pitchFamily="34" charset="0"/>
              </a:rPr>
              <a:t>Понятие вселенной</a:t>
            </a:r>
            <a:endParaRPr lang="ru-RU" sz="4000" dirty="0">
              <a:ln w="10160">
                <a:solidFill>
                  <a:schemeClr val="accent1"/>
                </a:solidFill>
                <a:prstDash val="solid"/>
              </a:ln>
              <a:solidFill>
                <a:srgbClr val="FFFFFF"/>
              </a:solidFill>
              <a:effectLst>
                <a:outerShdw blurRad="38100" dist="32000" dir="5400000" algn="tl">
                  <a:srgbClr val="000000">
                    <a:alpha val="30000"/>
                  </a:srgbClr>
                </a:outerShdw>
              </a:effectLst>
              <a:latin typeface="Century Gothic" pitchFamily="34" charset="0"/>
            </a:endParaRPr>
          </a:p>
        </p:txBody>
      </p:sp>
      <p:sp>
        <p:nvSpPr>
          <p:cNvPr id="3" name="Содержимое 2"/>
          <p:cNvSpPr>
            <a:spLocks noGrp="1"/>
          </p:cNvSpPr>
          <p:nvPr>
            <p:ph idx="1"/>
          </p:nvPr>
        </p:nvSpPr>
        <p:spPr/>
        <p:txBody>
          <a:bodyPr>
            <a:normAutofit fontScale="62500" lnSpcReduction="20000"/>
          </a:bodyPr>
          <a:lstStyle/>
          <a:p>
            <a:pPr marL="0" indent="0">
              <a:buNone/>
            </a:pPr>
            <a:r>
              <a:rPr lang="ru-RU" sz="3500" b="1" i="1" dirty="0" smtClean="0">
                <a:solidFill>
                  <a:schemeClr val="tx2">
                    <a:lumMod val="20000"/>
                    <a:lumOff val="80000"/>
                  </a:schemeClr>
                </a:solidFill>
                <a:latin typeface="Century Gothic" panose="020B0502020202020204" pitchFamily="34" charset="0"/>
              </a:rPr>
              <a:t> Вселенная</a:t>
            </a:r>
            <a:r>
              <a:rPr lang="ru-RU" sz="3500" dirty="0" smtClean="0">
                <a:solidFill>
                  <a:schemeClr val="tx2">
                    <a:lumMod val="40000"/>
                    <a:lumOff val="60000"/>
                  </a:schemeClr>
                </a:solidFill>
                <a:latin typeface="Century Gothic" panose="020B0502020202020204" pitchFamily="34" charset="0"/>
              </a:rPr>
              <a:t> — не имеющее строгого определения понятие в астрономии и философии. Оно делится на две принципиально отличающиеся сущности: </a:t>
            </a:r>
            <a:r>
              <a:rPr lang="ru-RU" sz="3500" b="1" i="1" dirty="0" smtClean="0">
                <a:solidFill>
                  <a:schemeClr val="tx2">
                    <a:lumMod val="20000"/>
                    <a:lumOff val="80000"/>
                  </a:schemeClr>
                </a:solidFill>
                <a:latin typeface="Century Gothic" panose="020B0502020202020204" pitchFamily="34" charset="0"/>
              </a:rPr>
              <a:t>умозрительную</a:t>
            </a:r>
            <a:r>
              <a:rPr lang="ru-RU" sz="3500" dirty="0" smtClean="0">
                <a:solidFill>
                  <a:schemeClr val="tx2">
                    <a:lumMod val="40000"/>
                    <a:lumOff val="60000"/>
                  </a:schemeClr>
                </a:solidFill>
                <a:latin typeface="Century Gothic" panose="020B0502020202020204" pitchFamily="34" charset="0"/>
              </a:rPr>
              <a:t> (философскую) и </a:t>
            </a:r>
            <a:r>
              <a:rPr lang="ru-RU" sz="3500" b="1" i="1" dirty="0" smtClean="0">
                <a:solidFill>
                  <a:schemeClr val="tx2">
                    <a:lumMod val="20000"/>
                    <a:lumOff val="80000"/>
                  </a:schemeClr>
                </a:solidFill>
                <a:latin typeface="Century Gothic" panose="020B0502020202020204" pitchFamily="34" charset="0"/>
              </a:rPr>
              <a:t>материальную</a:t>
            </a:r>
            <a:r>
              <a:rPr lang="ru-RU" sz="3500" dirty="0" smtClean="0">
                <a:solidFill>
                  <a:schemeClr val="tx2">
                    <a:lumMod val="40000"/>
                    <a:lumOff val="60000"/>
                  </a:schemeClr>
                </a:solidFill>
                <a:latin typeface="Century Gothic" panose="020B0502020202020204" pitchFamily="34" charset="0"/>
              </a:rPr>
              <a:t>, доступную наблюдениям в настоящее время или в обозримом будущем. Если автор различает эти сущности, то, следуя традиции, первую называют Вселенной, а вторую —</a:t>
            </a:r>
            <a:r>
              <a:rPr lang="en-US" sz="3500" dirty="0" smtClean="0">
                <a:solidFill>
                  <a:schemeClr val="tx2">
                    <a:lumMod val="40000"/>
                    <a:lumOff val="60000"/>
                  </a:schemeClr>
                </a:solidFill>
                <a:latin typeface="Century Gothic" panose="020B0502020202020204" pitchFamily="34" charset="0"/>
              </a:rPr>
              <a:t> </a:t>
            </a:r>
            <a:r>
              <a:rPr lang="ru-RU" sz="3500" b="1" dirty="0" smtClean="0">
                <a:solidFill>
                  <a:schemeClr val="tx2">
                    <a:lumMod val="20000"/>
                    <a:lumOff val="80000"/>
                  </a:schemeClr>
                </a:solidFill>
                <a:latin typeface="Century Gothic" panose="020B0502020202020204" pitchFamily="34" charset="0"/>
              </a:rPr>
              <a:t>астрономической Вселенной</a:t>
            </a:r>
            <a:r>
              <a:rPr lang="ru-RU" sz="3500" dirty="0" smtClean="0">
                <a:solidFill>
                  <a:schemeClr val="tx2">
                    <a:lumMod val="40000"/>
                    <a:lumOff val="60000"/>
                  </a:schemeClr>
                </a:solidFill>
                <a:latin typeface="Century Gothic" panose="020B0502020202020204" pitchFamily="34" charset="0"/>
              </a:rPr>
              <a:t> или </a:t>
            </a:r>
            <a:r>
              <a:rPr lang="ru-RU" sz="3500" b="1" dirty="0" smtClean="0">
                <a:solidFill>
                  <a:schemeClr val="tx2">
                    <a:lumMod val="20000"/>
                    <a:lumOff val="80000"/>
                  </a:schemeClr>
                </a:solidFill>
                <a:latin typeface="Century Gothic" panose="020B0502020202020204" pitchFamily="34" charset="0"/>
              </a:rPr>
              <a:t>Метагалактикой</a:t>
            </a:r>
            <a:r>
              <a:rPr lang="ru-RU" sz="3500" dirty="0" smtClean="0">
                <a:solidFill>
                  <a:schemeClr val="tx2">
                    <a:lumMod val="40000"/>
                    <a:lumOff val="60000"/>
                  </a:schemeClr>
                </a:solidFill>
                <a:latin typeface="Century Gothic" panose="020B0502020202020204" pitchFamily="34" charset="0"/>
              </a:rPr>
              <a:t> (в последнее время этот термин практически вышел из употребления). </a:t>
            </a:r>
          </a:p>
          <a:p>
            <a:pPr marL="0" indent="0">
              <a:buNone/>
            </a:pPr>
            <a:endParaRPr lang="en-US" sz="3500" dirty="0" smtClean="0">
              <a:solidFill>
                <a:schemeClr val="tx2">
                  <a:lumMod val="40000"/>
                  <a:lumOff val="60000"/>
                </a:schemeClr>
              </a:solidFill>
              <a:latin typeface="Century Gothic" panose="020B0502020202020204" pitchFamily="34" charset="0"/>
            </a:endParaRPr>
          </a:p>
          <a:p>
            <a:pPr marL="0" indent="0">
              <a:buNone/>
            </a:pPr>
            <a:r>
              <a:rPr lang="ru-RU" sz="3500" dirty="0" smtClean="0">
                <a:solidFill>
                  <a:schemeClr val="tx2">
                    <a:lumMod val="40000"/>
                    <a:lumOff val="60000"/>
                  </a:schemeClr>
                </a:solidFill>
                <a:latin typeface="Century Gothic" panose="020B0502020202020204" pitchFamily="34" charset="0"/>
              </a:rPr>
              <a:t> Вселенная является предметом исследования </a:t>
            </a:r>
            <a:r>
              <a:rPr lang="ru-RU" sz="3500" b="1" i="1" dirty="0" smtClean="0">
                <a:solidFill>
                  <a:schemeClr val="tx2">
                    <a:lumMod val="20000"/>
                    <a:lumOff val="80000"/>
                  </a:schemeClr>
                </a:solidFill>
                <a:latin typeface="Century Gothic" panose="020B0502020202020204" pitchFamily="34" charset="0"/>
              </a:rPr>
              <a:t>космологии</a:t>
            </a:r>
            <a:r>
              <a:rPr lang="ru-RU" sz="3500" dirty="0" smtClean="0">
                <a:solidFill>
                  <a:schemeClr val="tx2">
                    <a:lumMod val="40000"/>
                    <a:lumOff val="60000"/>
                  </a:schemeClr>
                </a:solidFill>
                <a:latin typeface="Century Gothic" panose="020B0502020202020204" pitchFamily="34" charset="0"/>
              </a:rPr>
              <a:t>.</a:t>
            </a:r>
            <a:r>
              <a:rPr lang="ru-RU" dirty="0" smtClean="0">
                <a:solidFill>
                  <a:schemeClr val="tx2">
                    <a:lumMod val="40000"/>
                    <a:lumOff val="60000"/>
                  </a:schemeClr>
                </a:solidFill>
              </a:rPr>
              <a:t/>
            </a:r>
            <a:br>
              <a:rPr lang="ru-RU" dirty="0" smtClean="0">
                <a:solidFill>
                  <a:schemeClr val="tx2">
                    <a:lumMod val="40000"/>
                    <a:lumOff val="60000"/>
                  </a:schemeClr>
                </a:solidFill>
              </a:rPr>
            </a:br>
            <a:endParaRPr lang="ru-RU" dirty="0">
              <a:solidFill>
                <a:schemeClr val="tx2">
                  <a:lumMod val="40000"/>
                  <a:lumOff val="60000"/>
                </a:schemeClr>
              </a:solidFill>
              <a:latin typeface="Century Gothic" pitchFamily="34" charset="0"/>
            </a:endParaRPr>
          </a:p>
        </p:txBody>
      </p:sp>
      <p:sp>
        <p:nvSpPr>
          <p:cNvPr id="7" name="Управляющая кнопка: сведения 6">
            <a:hlinkClick r:id="" action="ppaction://hlinkshowjump?jump=lastslide" highlightClick="1"/>
          </p:cNvPr>
          <p:cNvSpPr/>
          <p:nvPr/>
        </p:nvSpPr>
        <p:spPr>
          <a:xfrm>
            <a:off x="2643174" y="6286520"/>
            <a:ext cx="285752" cy="285752"/>
          </a:xfrm>
          <a:prstGeom prst="actionButtonInform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8" name="Управляющая кнопка: далее 7">
            <a:hlinkClick r:id="" action="ppaction://hlinkshowjump?jump=nextslide" highlightClick="1"/>
          </p:cNvPr>
          <p:cNvSpPr/>
          <p:nvPr/>
        </p:nvSpPr>
        <p:spPr>
          <a:xfrm>
            <a:off x="1785918" y="6286520"/>
            <a:ext cx="285752" cy="285752"/>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9" name="Управляющая кнопка: назад 8">
            <a:hlinkClick r:id="" action="ppaction://hlinkshowjump?jump=previousslide" highlightClick="1"/>
          </p:cNvPr>
          <p:cNvSpPr/>
          <p:nvPr/>
        </p:nvSpPr>
        <p:spPr>
          <a:xfrm>
            <a:off x="1357290" y="6286520"/>
            <a:ext cx="285752" cy="285752"/>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0" name="Управляющая кнопка: домой 9">
            <a:hlinkClick r:id="rId3" action="ppaction://hlinksldjump" highlightClick="1"/>
          </p:cNvPr>
          <p:cNvSpPr/>
          <p:nvPr/>
        </p:nvSpPr>
        <p:spPr>
          <a:xfrm>
            <a:off x="2214546" y="6286520"/>
            <a:ext cx="285752" cy="28575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2" name="Управляющая кнопка: настраиваемая 11">
            <a:hlinkClick r:id="" action="ppaction://hlinkshowjump?jump=endshow" highlightClick="1"/>
          </p:cNvPr>
          <p:cNvSpPr/>
          <p:nvPr/>
        </p:nvSpPr>
        <p:spPr>
          <a:xfrm>
            <a:off x="500034" y="6286520"/>
            <a:ext cx="714380" cy="285752"/>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b="1" dirty="0" smtClean="0">
                <a:solidFill>
                  <a:schemeClr val="tx2">
                    <a:lumMod val="75000"/>
                  </a:schemeClr>
                </a:solidFill>
                <a:latin typeface="Century Gothic" pitchFamily="34" charset="0"/>
                <a:cs typeface="Microsoft Sans Serif" pitchFamily="34" charset="0"/>
              </a:rPr>
              <a:t>ВЫХОД</a:t>
            </a:r>
            <a:endParaRPr lang="ru-RU" sz="1100" b="1" dirty="0">
              <a:solidFill>
                <a:schemeClr val="tx2">
                  <a:lumMod val="75000"/>
                </a:schemeClr>
              </a:solidFill>
              <a:latin typeface="Century Gothic" pitchFamily="34" charset="0"/>
              <a:cs typeface="Microsoft Sans Serif" pitchFamily="34" charset="0"/>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4" descr="E:\вселенная\5031058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
        <p:nvSpPr>
          <p:cNvPr id="11" name="Заголовок 10"/>
          <p:cNvSpPr>
            <a:spLocks noGrp="1"/>
          </p:cNvSpPr>
          <p:nvPr>
            <p:ph type="title"/>
          </p:nvPr>
        </p:nvSpPr>
        <p:spPr/>
        <p:txBody>
          <a:bodyPr>
            <a:normAutofit/>
          </a:bodyPr>
          <a:lstStyle/>
          <a:p>
            <a:r>
              <a:rPr lang="ru-RU" sz="400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Century Gothic" pitchFamily="34" charset="0"/>
              </a:rPr>
              <a:t>Облик Вселенной</a:t>
            </a:r>
            <a:endParaRPr lang="ru-RU" sz="4000" dirty="0">
              <a:ln w="10160">
                <a:solidFill>
                  <a:schemeClr val="accent1"/>
                </a:solidFill>
                <a:prstDash val="solid"/>
              </a:ln>
              <a:solidFill>
                <a:srgbClr val="FFFFFF"/>
              </a:solidFill>
              <a:effectLst>
                <a:outerShdw blurRad="38100" dist="32000" dir="5400000" algn="tl">
                  <a:srgbClr val="000000">
                    <a:alpha val="30000"/>
                  </a:srgbClr>
                </a:outerShdw>
              </a:effectLst>
              <a:latin typeface="Century Gothic" pitchFamily="34" charset="0"/>
            </a:endParaRPr>
          </a:p>
        </p:txBody>
      </p:sp>
      <p:sp>
        <p:nvSpPr>
          <p:cNvPr id="3" name="Содержимое 2"/>
          <p:cNvSpPr>
            <a:spLocks noGrp="1"/>
          </p:cNvSpPr>
          <p:nvPr>
            <p:ph idx="1"/>
          </p:nvPr>
        </p:nvSpPr>
        <p:spPr/>
        <p:txBody>
          <a:bodyPr>
            <a:noAutofit/>
          </a:bodyPr>
          <a:lstStyle/>
          <a:p>
            <a:pPr marL="0" indent="0">
              <a:buNone/>
            </a:pPr>
            <a:r>
              <a:rPr lang="ru-RU" sz="2200" dirty="0" smtClean="0">
                <a:solidFill>
                  <a:schemeClr val="tx2">
                    <a:lumMod val="40000"/>
                    <a:lumOff val="60000"/>
                  </a:schemeClr>
                </a:solidFill>
                <a:latin typeface="Century Gothic" pitchFamily="34" charset="0"/>
              </a:rPr>
              <a:t> Представляя </a:t>
            </a:r>
            <a:r>
              <a:rPr lang="ru-RU" sz="2200" b="1" i="1" dirty="0" smtClean="0">
                <a:solidFill>
                  <a:schemeClr val="accent1">
                    <a:lumMod val="20000"/>
                    <a:lumOff val="80000"/>
                  </a:schemeClr>
                </a:solidFill>
                <a:latin typeface="Century Gothic" pitchFamily="34" charset="0"/>
              </a:rPr>
              <a:t>Вселенную</a:t>
            </a:r>
            <a:r>
              <a:rPr lang="ru-RU" sz="2200" dirty="0" smtClean="0">
                <a:solidFill>
                  <a:schemeClr val="accent1">
                    <a:lumMod val="20000"/>
                    <a:lumOff val="80000"/>
                  </a:schemeClr>
                </a:solidFill>
                <a:latin typeface="Century Gothic" pitchFamily="34" charset="0"/>
              </a:rPr>
              <a:t> </a:t>
            </a:r>
            <a:r>
              <a:rPr lang="ru-RU" sz="2200" dirty="0" smtClean="0">
                <a:solidFill>
                  <a:schemeClr val="tx2">
                    <a:lumMod val="40000"/>
                    <a:lumOff val="60000"/>
                  </a:schemeClr>
                </a:solidFill>
                <a:latin typeface="Century Gothic" pitchFamily="34" charset="0"/>
              </a:rPr>
              <a:t>как весь окружающий мир, мы сразу делаем её уникальной и единственной. И вместе с этим лишаем себя возможности описать её в терминах классической механики: из-за своей уникальности </a:t>
            </a:r>
            <a:r>
              <a:rPr lang="ru-RU" sz="2200" b="1" i="1" dirty="0" smtClean="0">
                <a:solidFill>
                  <a:schemeClr val="tx2">
                    <a:lumMod val="20000"/>
                    <a:lumOff val="80000"/>
                  </a:schemeClr>
                </a:solidFill>
                <a:latin typeface="Century Gothic" pitchFamily="34" charset="0"/>
              </a:rPr>
              <a:t>Вселенная</a:t>
            </a:r>
            <a:r>
              <a:rPr lang="ru-RU" sz="2200" dirty="0" smtClean="0">
                <a:solidFill>
                  <a:schemeClr val="tx2">
                    <a:lumMod val="40000"/>
                    <a:lumOff val="60000"/>
                  </a:schemeClr>
                </a:solidFill>
                <a:latin typeface="Century Gothic" pitchFamily="34" charset="0"/>
              </a:rPr>
              <a:t> ни с чем не может взаимодействовать, она — </a:t>
            </a:r>
            <a:r>
              <a:rPr lang="ru-RU" sz="2200" b="1" i="1" dirty="0" smtClean="0">
                <a:solidFill>
                  <a:schemeClr val="tx2">
                    <a:lumMod val="20000"/>
                    <a:lumOff val="80000"/>
                  </a:schemeClr>
                </a:solidFill>
                <a:latin typeface="Century Gothic" pitchFamily="34" charset="0"/>
              </a:rPr>
              <a:t>система систем</a:t>
            </a:r>
            <a:r>
              <a:rPr lang="ru-RU" sz="2200" dirty="0" smtClean="0">
                <a:solidFill>
                  <a:schemeClr val="tx2">
                    <a:lumMod val="40000"/>
                    <a:lumOff val="60000"/>
                  </a:schemeClr>
                </a:solidFill>
                <a:latin typeface="Century Gothic" pitchFamily="34" charset="0"/>
              </a:rPr>
              <a:t>, и поэтому в её отношении теряют свой смысл такие понятия, как масса, форма, размер. Вместо этого приходится прибегать к языку термодинамики, употребляя такие понятия как </a:t>
            </a:r>
            <a:r>
              <a:rPr lang="ru-RU" sz="2200" b="1" i="1" dirty="0" smtClean="0">
                <a:solidFill>
                  <a:schemeClr val="tx2">
                    <a:lumMod val="20000"/>
                    <a:lumOff val="80000"/>
                  </a:schemeClr>
                </a:solidFill>
                <a:latin typeface="Century Gothic" pitchFamily="34" charset="0"/>
              </a:rPr>
              <a:t>плотность, давление, температура, химический состав</a:t>
            </a:r>
            <a:r>
              <a:rPr lang="ru-RU" sz="2200" dirty="0" smtClean="0">
                <a:solidFill>
                  <a:schemeClr val="tx2">
                    <a:lumMod val="40000"/>
                    <a:lumOff val="60000"/>
                  </a:schemeClr>
                </a:solidFill>
                <a:latin typeface="Century Gothic" pitchFamily="34" charset="0"/>
              </a:rPr>
              <a:t>.</a:t>
            </a:r>
            <a:endParaRPr lang="ru-RU" sz="2200" dirty="0">
              <a:solidFill>
                <a:schemeClr val="tx2">
                  <a:lumMod val="40000"/>
                  <a:lumOff val="60000"/>
                </a:schemeClr>
              </a:solidFill>
              <a:latin typeface="Century Gothic" pitchFamily="34" charset="0"/>
            </a:endParaRPr>
          </a:p>
        </p:txBody>
      </p:sp>
      <p:sp>
        <p:nvSpPr>
          <p:cNvPr id="7" name="Управляющая кнопка: сведения 6">
            <a:hlinkClick r:id="" action="ppaction://hlinkshowjump?jump=lastslide" highlightClick="1"/>
          </p:cNvPr>
          <p:cNvSpPr/>
          <p:nvPr/>
        </p:nvSpPr>
        <p:spPr>
          <a:xfrm>
            <a:off x="2643174" y="6286520"/>
            <a:ext cx="285752" cy="285752"/>
          </a:xfrm>
          <a:prstGeom prst="actionButtonInform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8" name="Управляющая кнопка: далее 7">
            <a:hlinkClick r:id="" action="ppaction://hlinkshowjump?jump=nextslide" highlightClick="1"/>
          </p:cNvPr>
          <p:cNvSpPr/>
          <p:nvPr/>
        </p:nvSpPr>
        <p:spPr>
          <a:xfrm>
            <a:off x="1785918" y="6286520"/>
            <a:ext cx="285752" cy="285752"/>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9" name="Управляющая кнопка: назад 8">
            <a:hlinkClick r:id="" action="ppaction://hlinkshowjump?jump=previousslide" highlightClick="1"/>
          </p:cNvPr>
          <p:cNvSpPr/>
          <p:nvPr/>
        </p:nvSpPr>
        <p:spPr>
          <a:xfrm>
            <a:off x="1357290" y="6286520"/>
            <a:ext cx="285752" cy="285752"/>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0" name="Управляющая кнопка: домой 9">
            <a:hlinkClick r:id="rId3" action="ppaction://hlinksldjump" highlightClick="1"/>
          </p:cNvPr>
          <p:cNvSpPr/>
          <p:nvPr/>
        </p:nvSpPr>
        <p:spPr>
          <a:xfrm>
            <a:off x="2214546" y="6286520"/>
            <a:ext cx="285752" cy="28575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2" name="Управляющая кнопка: настраиваемая 11">
            <a:hlinkClick r:id="" action="ppaction://hlinkshowjump?jump=endshow" highlightClick="1"/>
          </p:cNvPr>
          <p:cNvSpPr/>
          <p:nvPr/>
        </p:nvSpPr>
        <p:spPr>
          <a:xfrm>
            <a:off x="500034" y="6286520"/>
            <a:ext cx="714380" cy="285752"/>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b="1" dirty="0" smtClean="0">
                <a:solidFill>
                  <a:schemeClr val="tx2">
                    <a:lumMod val="75000"/>
                  </a:schemeClr>
                </a:solidFill>
                <a:latin typeface="Century Gothic" pitchFamily="34" charset="0"/>
                <a:cs typeface="Microsoft Sans Serif" pitchFamily="34" charset="0"/>
              </a:rPr>
              <a:t>ВЫХОД</a:t>
            </a:r>
            <a:endParaRPr lang="ru-RU" sz="1100" b="1" dirty="0">
              <a:solidFill>
                <a:schemeClr val="tx2">
                  <a:lumMod val="75000"/>
                </a:schemeClr>
              </a:solidFill>
              <a:latin typeface="Century Gothic" pitchFamily="34" charset="0"/>
              <a:cs typeface="Microsoft Sans Serif" pitchFamily="34" charset="0"/>
            </a:endParaRP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E:\вселенная\10120.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
        <p:nvSpPr>
          <p:cNvPr id="3" name="Содержимое 2"/>
          <p:cNvSpPr>
            <a:spLocks noGrp="1"/>
          </p:cNvSpPr>
          <p:nvPr>
            <p:ph idx="1"/>
          </p:nvPr>
        </p:nvSpPr>
        <p:spPr>
          <a:xfrm>
            <a:off x="457200" y="357166"/>
            <a:ext cx="8229600" cy="5768997"/>
          </a:xfrm>
        </p:spPr>
        <p:txBody>
          <a:bodyPr>
            <a:normAutofit fontScale="47500" lnSpcReduction="20000"/>
          </a:bodyPr>
          <a:lstStyle/>
          <a:p>
            <a:pPr marL="0" indent="0">
              <a:buNone/>
            </a:pPr>
            <a:endParaRPr lang="en-US" sz="4200" dirty="0" smtClean="0">
              <a:solidFill>
                <a:schemeClr val="accent3">
                  <a:lumMod val="40000"/>
                  <a:lumOff val="60000"/>
                </a:schemeClr>
              </a:solidFill>
              <a:latin typeface="Century Gothic" pitchFamily="34" charset="0"/>
            </a:endParaRPr>
          </a:p>
          <a:p>
            <a:pPr marL="0" indent="0">
              <a:buNone/>
            </a:pPr>
            <a:r>
              <a:rPr lang="ru-RU" sz="4200" dirty="0" smtClean="0">
                <a:solidFill>
                  <a:schemeClr val="accent3">
                    <a:lumMod val="40000"/>
                    <a:lumOff val="60000"/>
                  </a:schemeClr>
                </a:solidFill>
                <a:latin typeface="Century Gothic" pitchFamily="34" charset="0"/>
              </a:rPr>
              <a:t> Миллиарды лет назад наша </a:t>
            </a:r>
            <a:r>
              <a:rPr lang="ru-RU" sz="4200" b="1" i="1" dirty="0" smtClean="0">
                <a:solidFill>
                  <a:schemeClr val="accent3">
                    <a:lumMod val="20000"/>
                    <a:lumOff val="80000"/>
                  </a:schemeClr>
                </a:solidFill>
                <a:latin typeface="Century Gothic" pitchFamily="34" charset="0"/>
              </a:rPr>
              <a:t>Вселенная</a:t>
            </a:r>
            <a:r>
              <a:rPr lang="ru-RU" sz="4200" dirty="0" smtClean="0">
                <a:solidFill>
                  <a:schemeClr val="accent3">
                    <a:lumMod val="40000"/>
                    <a:lumOff val="60000"/>
                  </a:schemeClr>
                </a:solidFill>
                <a:latin typeface="Century Gothic" pitchFamily="34" charset="0"/>
              </a:rPr>
              <a:t> возникла после катастрофического </a:t>
            </a:r>
            <a:r>
              <a:rPr lang="ru-RU" sz="4200" b="1" i="1" dirty="0" smtClean="0">
                <a:solidFill>
                  <a:schemeClr val="accent3">
                    <a:lumMod val="20000"/>
                    <a:lumOff val="80000"/>
                  </a:schemeClr>
                </a:solidFill>
                <a:latin typeface="Century Gothic" pitchFamily="34" charset="0"/>
              </a:rPr>
              <a:t>Большого Взрыва</a:t>
            </a:r>
            <a:r>
              <a:rPr lang="ru-RU" sz="4200" dirty="0" smtClean="0">
                <a:solidFill>
                  <a:schemeClr val="accent3">
                    <a:lumMod val="40000"/>
                    <a:lumOff val="60000"/>
                  </a:schemeClr>
                </a:solidFill>
                <a:latin typeface="Century Gothic" pitchFamily="34" charset="0"/>
              </a:rPr>
              <a:t>. По мере того, как ранняя Вселенная медленно охлаждалась, в ней начала развиваться жизнь. В результате сформировались звезды, галактики и остальные видимые ее части. Однако человек способен видеть лишь десятую часть Вселенной, остальные </a:t>
            </a:r>
            <a:r>
              <a:rPr lang="ru-RU" sz="4200" b="1" i="1" dirty="0" smtClean="0">
                <a:solidFill>
                  <a:schemeClr val="accent3">
                    <a:lumMod val="20000"/>
                    <a:lumOff val="80000"/>
                  </a:schemeClr>
                </a:solidFill>
                <a:latin typeface="Century Gothic" pitchFamily="34" charset="0"/>
              </a:rPr>
              <a:t>90%</a:t>
            </a:r>
            <a:r>
              <a:rPr lang="ru-RU" sz="4200" dirty="0" smtClean="0">
                <a:solidFill>
                  <a:schemeClr val="accent3">
                    <a:lumMod val="40000"/>
                    <a:lumOff val="60000"/>
                  </a:schemeClr>
                </a:solidFill>
                <a:latin typeface="Century Gothic" pitchFamily="34" charset="0"/>
              </a:rPr>
              <a:t> - </a:t>
            </a:r>
            <a:r>
              <a:rPr lang="ru-RU" sz="4200" b="1" i="1" dirty="0" smtClean="0">
                <a:solidFill>
                  <a:schemeClr val="accent3">
                    <a:lumMod val="20000"/>
                    <a:lumOff val="80000"/>
                  </a:schemeClr>
                </a:solidFill>
                <a:latin typeface="Century Gothic" pitchFamily="34" charset="0"/>
              </a:rPr>
              <a:t>темная материя и темная энергия</a:t>
            </a:r>
            <a:r>
              <a:rPr lang="ru-RU" sz="4200" b="1" dirty="0" smtClean="0">
                <a:solidFill>
                  <a:schemeClr val="accent3">
                    <a:lumMod val="40000"/>
                    <a:lumOff val="60000"/>
                  </a:schemeClr>
                </a:solidFill>
                <a:latin typeface="Century Gothic" pitchFamily="34" charset="0"/>
              </a:rPr>
              <a:t>.</a:t>
            </a:r>
          </a:p>
          <a:p>
            <a:pPr marL="0" indent="0">
              <a:buNone/>
            </a:pPr>
            <a:endParaRPr lang="en-US" sz="4200" b="1" dirty="0" smtClean="0">
              <a:solidFill>
                <a:schemeClr val="accent3">
                  <a:lumMod val="40000"/>
                  <a:lumOff val="60000"/>
                </a:schemeClr>
              </a:solidFill>
              <a:latin typeface="Century Gothic" pitchFamily="34" charset="0"/>
            </a:endParaRPr>
          </a:p>
          <a:p>
            <a:pPr marL="0" indent="0">
              <a:buNone/>
            </a:pPr>
            <a:endParaRPr lang="en-US" sz="4200" b="1" dirty="0" smtClean="0">
              <a:solidFill>
                <a:schemeClr val="accent3">
                  <a:lumMod val="40000"/>
                  <a:lumOff val="60000"/>
                </a:schemeClr>
              </a:solidFill>
              <a:latin typeface="Century Gothic" pitchFamily="34" charset="0"/>
            </a:endParaRPr>
          </a:p>
          <a:p>
            <a:pPr marL="0" indent="0">
              <a:buNone/>
            </a:pPr>
            <a:endParaRPr lang="en-US" sz="4200" b="1" dirty="0" smtClean="0">
              <a:solidFill>
                <a:schemeClr val="accent3">
                  <a:lumMod val="40000"/>
                  <a:lumOff val="60000"/>
                </a:schemeClr>
              </a:solidFill>
              <a:latin typeface="Century Gothic" pitchFamily="34" charset="0"/>
            </a:endParaRPr>
          </a:p>
          <a:p>
            <a:pPr marL="0" indent="0">
              <a:buNone/>
            </a:pPr>
            <a:endParaRPr lang="en-US" sz="4200" b="1" dirty="0" smtClean="0">
              <a:solidFill>
                <a:schemeClr val="accent3">
                  <a:lumMod val="40000"/>
                  <a:lumOff val="60000"/>
                </a:schemeClr>
              </a:solidFill>
              <a:latin typeface="Century Gothic" pitchFamily="34" charset="0"/>
            </a:endParaRPr>
          </a:p>
          <a:p>
            <a:pPr marL="0" indent="0">
              <a:buNone/>
            </a:pPr>
            <a:endParaRPr lang="en-US" sz="4200" b="1" dirty="0" smtClean="0">
              <a:solidFill>
                <a:schemeClr val="accent3">
                  <a:lumMod val="40000"/>
                  <a:lumOff val="60000"/>
                </a:schemeClr>
              </a:solidFill>
              <a:latin typeface="Century Gothic" pitchFamily="34" charset="0"/>
            </a:endParaRPr>
          </a:p>
          <a:p>
            <a:pPr marL="0" indent="0">
              <a:buNone/>
            </a:pPr>
            <a:endParaRPr lang="en-US" sz="4200" b="1" dirty="0" smtClean="0">
              <a:solidFill>
                <a:schemeClr val="accent3">
                  <a:lumMod val="40000"/>
                  <a:lumOff val="60000"/>
                </a:schemeClr>
              </a:solidFill>
              <a:latin typeface="Century Gothic" pitchFamily="34" charset="0"/>
            </a:endParaRPr>
          </a:p>
          <a:p>
            <a:pPr marL="0" indent="0">
              <a:buNone/>
            </a:pPr>
            <a:endParaRPr lang="en-US" sz="4200" b="1" dirty="0" smtClean="0">
              <a:solidFill>
                <a:schemeClr val="accent3">
                  <a:lumMod val="40000"/>
                  <a:lumOff val="60000"/>
                </a:schemeClr>
              </a:solidFill>
              <a:latin typeface="Century Gothic" pitchFamily="34" charset="0"/>
            </a:endParaRPr>
          </a:p>
          <a:p>
            <a:pPr marL="0" indent="0">
              <a:buNone/>
            </a:pPr>
            <a:r>
              <a:rPr lang="ru-RU" sz="4200" b="1" i="1" dirty="0" smtClean="0">
                <a:solidFill>
                  <a:schemeClr val="accent3">
                    <a:lumMod val="20000"/>
                    <a:lumOff val="80000"/>
                  </a:schemeClr>
                </a:solidFill>
                <a:latin typeface="Century Gothic" pitchFamily="34" charset="0"/>
              </a:rPr>
              <a:t> Тёмная материя</a:t>
            </a:r>
            <a:r>
              <a:rPr lang="ru-RU" sz="4200" dirty="0" smtClean="0">
                <a:solidFill>
                  <a:schemeClr val="accent3">
                    <a:lumMod val="40000"/>
                    <a:lumOff val="60000"/>
                  </a:schemeClr>
                </a:solidFill>
                <a:latin typeface="Century Gothic" pitchFamily="34" charset="0"/>
              </a:rPr>
              <a:t> в астрономии и космологии, а также в теоретической физике — гипотетическая форма материи, которая не испускает электромагнитного излучения и не взаимодействует с ним. </a:t>
            </a:r>
            <a:r>
              <a:rPr lang="ru-RU" sz="4200" b="1" i="1" dirty="0" smtClean="0">
                <a:solidFill>
                  <a:schemeClr val="accent3">
                    <a:lumMod val="20000"/>
                    <a:lumOff val="80000"/>
                  </a:schemeClr>
                </a:solidFill>
                <a:latin typeface="Century Gothic" pitchFamily="34" charset="0"/>
              </a:rPr>
              <a:t>Темная энергия</a:t>
            </a:r>
            <a:r>
              <a:rPr lang="ru-RU" sz="4200" dirty="0" smtClean="0">
                <a:solidFill>
                  <a:schemeClr val="accent3">
                    <a:lumMod val="40000"/>
                    <a:lumOff val="60000"/>
                  </a:schemeClr>
                </a:solidFill>
                <a:latin typeface="Century Gothic" pitchFamily="34" charset="0"/>
              </a:rPr>
              <a:t> же — математическая модель энергии, объясняющая расширение Вселенной.</a:t>
            </a:r>
          </a:p>
          <a:p>
            <a:endParaRPr lang="ru-RU" dirty="0">
              <a:latin typeface="Century Gothic" pitchFamily="34" charset="0"/>
            </a:endParaRPr>
          </a:p>
        </p:txBody>
      </p:sp>
      <p:sp>
        <p:nvSpPr>
          <p:cNvPr id="7" name="Управляющая кнопка: сведения 6">
            <a:hlinkClick r:id="" action="ppaction://hlinkshowjump?jump=lastslide" highlightClick="1"/>
          </p:cNvPr>
          <p:cNvSpPr/>
          <p:nvPr/>
        </p:nvSpPr>
        <p:spPr>
          <a:xfrm>
            <a:off x="2643174" y="6286520"/>
            <a:ext cx="285752" cy="285752"/>
          </a:xfrm>
          <a:prstGeom prst="actionButtonInform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8" name="Управляющая кнопка: далее 7">
            <a:hlinkClick r:id="" action="ppaction://hlinkshowjump?jump=nextslide" highlightClick="1"/>
          </p:cNvPr>
          <p:cNvSpPr/>
          <p:nvPr/>
        </p:nvSpPr>
        <p:spPr>
          <a:xfrm>
            <a:off x="1785918" y="6286520"/>
            <a:ext cx="285752" cy="285752"/>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9" name="Управляющая кнопка: назад 8">
            <a:hlinkClick r:id="" action="ppaction://hlinkshowjump?jump=previousslide" highlightClick="1"/>
          </p:cNvPr>
          <p:cNvSpPr/>
          <p:nvPr/>
        </p:nvSpPr>
        <p:spPr>
          <a:xfrm>
            <a:off x="1357290" y="6286520"/>
            <a:ext cx="285752" cy="285752"/>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0" name="Управляющая кнопка: домой 9">
            <a:hlinkClick r:id="rId3" action="ppaction://hlinksldjump" highlightClick="1"/>
          </p:cNvPr>
          <p:cNvSpPr/>
          <p:nvPr/>
        </p:nvSpPr>
        <p:spPr>
          <a:xfrm>
            <a:off x="2214546" y="6286520"/>
            <a:ext cx="285752" cy="28575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2" name="Управляющая кнопка: настраиваемая 11">
            <a:hlinkClick r:id="" action="ppaction://hlinkshowjump?jump=endshow" highlightClick="1"/>
          </p:cNvPr>
          <p:cNvSpPr/>
          <p:nvPr/>
        </p:nvSpPr>
        <p:spPr>
          <a:xfrm>
            <a:off x="500034" y="6286520"/>
            <a:ext cx="714380" cy="285752"/>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b="1" dirty="0" smtClean="0">
                <a:solidFill>
                  <a:schemeClr val="tx2">
                    <a:lumMod val="75000"/>
                  </a:schemeClr>
                </a:solidFill>
                <a:latin typeface="Century Gothic" pitchFamily="34" charset="0"/>
                <a:cs typeface="Microsoft Sans Serif" pitchFamily="34" charset="0"/>
              </a:rPr>
              <a:t>ВЫХОД</a:t>
            </a:r>
            <a:endParaRPr lang="ru-RU" sz="1100" b="1" dirty="0">
              <a:solidFill>
                <a:schemeClr val="tx2">
                  <a:lumMod val="75000"/>
                </a:schemeClr>
              </a:solidFill>
              <a:latin typeface="Century Gothic" pitchFamily="34" charset="0"/>
              <a:cs typeface="Microsoft Sans Serif" pitchFamily="34" charset="0"/>
            </a:endParaRP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4" descr="E:\вселенная\5031058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p:txBody>
          <a:bodyPr>
            <a:normAutofit/>
          </a:bodyPr>
          <a:lstStyle/>
          <a:p>
            <a:r>
              <a:rPr lang="ru-RU" sz="400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Century Gothic" pitchFamily="34" charset="0"/>
              </a:rPr>
              <a:t>Из чего состоит Вселенная</a:t>
            </a:r>
            <a:endParaRPr lang="ru-RU" sz="4000" dirty="0">
              <a:ln w="10160">
                <a:solidFill>
                  <a:schemeClr val="accent1"/>
                </a:solidFill>
                <a:prstDash val="solid"/>
              </a:ln>
              <a:solidFill>
                <a:srgbClr val="FFFFFF"/>
              </a:solidFill>
              <a:effectLst>
                <a:outerShdw blurRad="38100" dist="32000" dir="5400000" algn="tl">
                  <a:srgbClr val="000000">
                    <a:alpha val="30000"/>
                  </a:srgbClr>
                </a:outerShdw>
              </a:effectLst>
              <a:latin typeface="Century Gothic" pitchFamily="34" charset="0"/>
            </a:endParaRPr>
          </a:p>
        </p:txBody>
      </p:sp>
      <p:sp>
        <p:nvSpPr>
          <p:cNvPr id="7" name="Управляющая кнопка: сведения 6">
            <a:hlinkClick r:id="" action="ppaction://hlinkshowjump?jump=lastslide" highlightClick="1"/>
          </p:cNvPr>
          <p:cNvSpPr/>
          <p:nvPr/>
        </p:nvSpPr>
        <p:spPr>
          <a:xfrm>
            <a:off x="2643174" y="6286520"/>
            <a:ext cx="285752" cy="285752"/>
          </a:xfrm>
          <a:prstGeom prst="actionButtonInform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8" name="Управляющая кнопка: далее 7">
            <a:hlinkClick r:id="" action="ppaction://hlinkshowjump?jump=nextslide" highlightClick="1"/>
          </p:cNvPr>
          <p:cNvSpPr/>
          <p:nvPr/>
        </p:nvSpPr>
        <p:spPr>
          <a:xfrm>
            <a:off x="1785918" y="6286520"/>
            <a:ext cx="285752" cy="285752"/>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9" name="Управляющая кнопка: назад 8">
            <a:hlinkClick r:id="" action="ppaction://hlinkshowjump?jump=previousslide" highlightClick="1"/>
          </p:cNvPr>
          <p:cNvSpPr/>
          <p:nvPr/>
        </p:nvSpPr>
        <p:spPr>
          <a:xfrm>
            <a:off x="1357290" y="6286520"/>
            <a:ext cx="285752" cy="285752"/>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0" name="Управляющая кнопка: домой 9">
            <a:hlinkClick r:id="rId3" action="ppaction://hlinksldjump" highlightClick="1"/>
          </p:cNvPr>
          <p:cNvSpPr/>
          <p:nvPr/>
        </p:nvSpPr>
        <p:spPr>
          <a:xfrm>
            <a:off x="2214546" y="6286520"/>
            <a:ext cx="285752" cy="28575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2" name="Управляющая кнопка: настраиваемая 11">
            <a:hlinkClick r:id="" action="ppaction://hlinkshowjump?jump=endshow" highlightClick="1"/>
          </p:cNvPr>
          <p:cNvSpPr/>
          <p:nvPr/>
        </p:nvSpPr>
        <p:spPr>
          <a:xfrm>
            <a:off x="500034" y="6286520"/>
            <a:ext cx="714380" cy="285752"/>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b="1" dirty="0" smtClean="0">
                <a:solidFill>
                  <a:schemeClr val="tx2">
                    <a:lumMod val="75000"/>
                  </a:schemeClr>
                </a:solidFill>
                <a:latin typeface="Century Gothic" pitchFamily="34" charset="0"/>
                <a:cs typeface="Microsoft Sans Serif" pitchFamily="34" charset="0"/>
              </a:rPr>
              <a:t>ВЫХОД</a:t>
            </a:r>
            <a:endParaRPr lang="ru-RU" sz="1100" b="1" dirty="0">
              <a:solidFill>
                <a:schemeClr val="tx2">
                  <a:lumMod val="75000"/>
                </a:schemeClr>
              </a:solidFill>
              <a:latin typeface="Century Gothic" pitchFamily="34" charset="0"/>
              <a:cs typeface="Microsoft Sans Serif" pitchFamily="34"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510668138"/>
              </p:ext>
            </p:extLst>
          </p:nvPr>
        </p:nvGraphicFramePr>
        <p:xfrm>
          <a:off x="179512" y="1600200"/>
          <a:ext cx="8712968" cy="4525963"/>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descr="E:\вселенная\5031058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p:txBody>
          <a:bodyPr>
            <a:noAutofit/>
          </a:bodyPr>
          <a:lstStyle/>
          <a:p>
            <a:r>
              <a:rPr lang="ru-RU" sz="360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Century Gothic" pitchFamily="34" charset="0"/>
              </a:rPr>
              <a:t>Краткие сведения о составе пространства Вселенной</a:t>
            </a:r>
            <a:endParaRPr lang="ru-RU" sz="3600" dirty="0">
              <a:ln w="10160">
                <a:solidFill>
                  <a:schemeClr val="accent1"/>
                </a:solidFill>
                <a:prstDash val="solid"/>
              </a:ln>
              <a:solidFill>
                <a:srgbClr val="FFFFFF"/>
              </a:solidFill>
              <a:effectLst>
                <a:outerShdw blurRad="38100" dist="32000" dir="5400000" algn="tl">
                  <a:srgbClr val="000000">
                    <a:alpha val="30000"/>
                  </a:srgbClr>
                </a:outerShdw>
              </a:effectLst>
              <a:latin typeface="Century Gothic" pitchFamily="34" charset="0"/>
            </a:endParaRPr>
          </a:p>
        </p:txBody>
      </p:sp>
      <p:sp>
        <p:nvSpPr>
          <p:cNvPr id="7" name="Управляющая кнопка: сведения 6">
            <a:hlinkClick r:id="" action="ppaction://hlinkshowjump?jump=lastslide" highlightClick="1"/>
          </p:cNvPr>
          <p:cNvSpPr/>
          <p:nvPr/>
        </p:nvSpPr>
        <p:spPr>
          <a:xfrm>
            <a:off x="2643174" y="6286520"/>
            <a:ext cx="285752" cy="285752"/>
          </a:xfrm>
          <a:prstGeom prst="actionButtonInform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8" name="Управляющая кнопка: далее 7">
            <a:hlinkClick r:id="" action="ppaction://hlinkshowjump?jump=nextslide" highlightClick="1"/>
          </p:cNvPr>
          <p:cNvSpPr/>
          <p:nvPr/>
        </p:nvSpPr>
        <p:spPr>
          <a:xfrm>
            <a:off x="1785918" y="6286520"/>
            <a:ext cx="285752" cy="285752"/>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9" name="Управляющая кнопка: назад 8">
            <a:hlinkClick r:id="" action="ppaction://hlinkshowjump?jump=previousslide" highlightClick="1"/>
          </p:cNvPr>
          <p:cNvSpPr/>
          <p:nvPr/>
        </p:nvSpPr>
        <p:spPr>
          <a:xfrm>
            <a:off x="1357290" y="6286520"/>
            <a:ext cx="285752" cy="285752"/>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0" name="Управляющая кнопка: домой 9">
            <a:hlinkClick r:id="rId3" action="ppaction://hlinksldjump" highlightClick="1"/>
          </p:cNvPr>
          <p:cNvSpPr/>
          <p:nvPr/>
        </p:nvSpPr>
        <p:spPr>
          <a:xfrm>
            <a:off x="2214546" y="6286520"/>
            <a:ext cx="285752" cy="28575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2" name="Управляющая кнопка: настраиваемая 11">
            <a:hlinkClick r:id="" action="ppaction://hlinkshowjump?jump=endshow" highlightClick="1"/>
          </p:cNvPr>
          <p:cNvSpPr/>
          <p:nvPr/>
        </p:nvSpPr>
        <p:spPr>
          <a:xfrm>
            <a:off x="500034" y="6286520"/>
            <a:ext cx="714380" cy="285752"/>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b="1" dirty="0" smtClean="0">
                <a:solidFill>
                  <a:schemeClr val="tx2">
                    <a:lumMod val="75000"/>
                  </a:schemeClr>
                </a:solidFill>
                <a:latin typeface="Century Gothic" pitchFamily="34" charset="0"/>
                <a:cs typeface="Microsoft Sans Serif" pitchFamily="34" charset="0"/>
              </a:rPr>
              <a:t>ВЫХОД</a:t>
            </a:r>
            <a:endParaRPr lang="ru-RU" sz="1100" b="1" dirty="0">
              <a:solidFill>
                <a:schemeClr val="tx2">
                  <a:lumMod val="75000"/>
                </a:schemeClr>
              </a:solidFill>
              <a:latin typeface="Century Gothic" pitchFamily="34" charset="0"/>
              <a:cs typeface="Microsoft Sans Serif" pitchFamily="34" charset="0"/>
            </a:endParaRPr>
          </a:p>
        </p:txBody>
      </p:sp>
      <p:sp>
        <p:nvSpPr>
          <p:cNvPr id="3" name="Содержимое 2"/>
          <p:cNvSpPr>
            <a:spLocks noGrp="1"/>
          </p:cNvSpPr>
          <p:nvPr>
            <p:ph idx="1"/>
          </p:nvPr>
        </p:nvSpPr>
        <p:spPr>
          <a:xfrm>
            <a:off x="465613" y="1628800"/>
            <a:ext cx="8229600" cy="4525963"/>
          </a:xfrm>
        </p:spPr>
        <p:txBody>
          <a:bodyPr>
            <a:normAutofit/>
          </a:bodyPr>
          <a:lstStyle/>
          <a:p>
            <a:pPr>
              <a:buNone/>
            </a:pPr>
            <a:r>
              <a:rPr lang="ru-RU" sz="2400" b="1" i="1" dirty="0" smtClean="0">
                <a:solidFill>
                  <a:schemeClr val="tx2">
                    <a:lumMod val="40000"/>
                    <a:lumOff val="60000"/>
                  </a:schemeClr>
                </a:solidFill>
                <a:latin typeface="Century Gothic" pitchFamily="34" charset="0"/>
              </a:rPr>
              <a:t>Химический состав:</a:t>
            </a:r>
          </a:p>
          <a:p>
            <a:pPr>
              <a:buNone/>
            </a:pPr>
            <a:endParaRPr lang="ru-RU" sz="2400" b="1" i="1" dirty="0" smtClean="0">
              <a:solidFill>
                <a:schemeClr val="tx2">
                  <a:lumMod val="40000"/>
                  <a:lumOff val="60000"/>
                </a:schemeClr>
              </a:solidFill>
              <a:latin typeface="Century Gothic" pitchFamily="34" charset="0"/>
            </a:endParaRPr>
          </a:p>
          <a:p>
            <a:pPr>
              <a:buNone/>
            </a:pPr>
            <a:endParaRPr lang="ru-RU" sz="2400" b="1" i="1" dirty="0">
              <a:solidFill>
                <a:schemeClr val="tx2">
                  <a:lumMod val="40000"/>
                  <a:lumOff val="60000"/>
                </a:schemeClr>
              </a:solidFill>
              <a:latin typeface="Century Gothic" pitchFamily="34" charset="0"/>
            </a:endParaRPr>
          </a:p>
          <a:p>
            <a:pPr>
              <a:buNone/>
            </a:pPr>
            <a:endParaRPr lang="ru-RU" sz="2400" b="1" i="1" dirty="0" smtClean="0">
              <a:solidFill>
                <a:schemeClr val="tx2">
                  <a:lumMod val="40000"/>
                  <a:lumOff val="60000"/>
                </a:schemeClr>
              </a:solidFill>
              <a:latin typeface="Century Gothic" pitchFamily="34" charset="0"/>
            </a:endParaRPr>
          </a:p>
          <a:p>
            <a:pPr>
              <a:buNone/>
            </a:pPr>
            <a:endParaRPr lang="ru-RU" sz="2400" b="1" i="1" dirty="0">
              <a:solidFill>
                <a:schemeClr val="tx2">
                  <a:lumMod val="40000"/>
                  <a:lumOff val="60000"/>
                </a:schemeClr>
              </a:solidFill>
              <a:latin typeface="Century Gothic" pitchFamily="34" charset="0"/>
            </a:endParaRPr>
          </a:p>
          <a:p>
            <a:pPr>
              <a:buNone/>
            </a:pPr>
            <a:endParaRPr lang="ru-RU" sz="2400" b="1" i="1" dirty="0" smtClean="0">
              <a:solidFill>
                <a:schemeClr val="tx2">
                  <a:lumMod val="40000"/>
                  <a:lumOff val="60000"/>
                </a:schemeClr>
              </a:solidFill>
              <a:latin typeface="Century Gothic" pitchFamily="34" charset="0"/>
            </a:endParaRPr>
          </a:p>
          <a:p>
            <a:pPr>
              <a:buNone/>
            </a:pPr>
            <a:r>
              <a:rPr lang="ru-RU" sz="2400" b="1" i="1" dirty="0" smtClean="0">
                <a:solidFill>
                  <a:schemeClr val="tx2">
                    <a:lumMod val="40000"/>
                    <a:lumOff val="60000"/>
                  </a:schemeClr>
                </a:solidFill>
                <a:latin typeface="Century Gothic" pitchFamily="34" charset="0"/>
              </a:rPr>
              <a:t>Средняя температура:</a:t>
            </a:r>
          </a:p>
          <a:p>
            <a:pPr>
              <a:buNone/>
            </a:pPr>
            <a:r>
              <a:rPr lang="ru-RU" sz="2400" dirty="0" smtClean="0">
                <a:solidFill>
                  <a:schemeClr val="tx2">
                    <a:lumMod val="40000"/>
                    <a:lumOff val="60000"/>
                  </a:schemeClr>
                </a:solidFill>
              </a:rPr>
              <a:t>     </a:t>
            </a:r>
            <a:r>
              <a:rPr lang="ru-RU" sz="2400" dirty="0" smtClean="0">
                <a:solidFill>
                  <a:schemeClr val="bg1"/>
                </a:solidFill>
              </a:rPr>
              <a:t>2,725 К</a:t>
            </a:r>
            <a:endParaRPr lang="ru-RU" sz="2400" dirty="0" smtClean="0">
              <a:solidFill>
                <a:schemeClr val="bg1"/>
              </a:solidFill>
              <a:latin typeface="Century Gothic" pitchFamily="34" charset="0"/>
            </a:endParaRPr>
          </a:p>
          <a:p>
            <a:pPr>
              <a:buNone/>
            </a:pPr>
            <a:r>
              <a:rPr lang="ru-RU" sz="2400" b="1" i="1" dirty="0" smtClean="0">
                <a:solidFill>
                  <a:schemeClr val="tx2">
                    <a:lumMod val="40000"/>
                    <a:lumOff val="60000"/>
                  </a:schemeClr>
                </a:solidFill>
                <a:latin typeface="Century Gothic" pitchFamily="34" charset="0"/>
              </a:rPr>
              <a:t>Плотность материи:</a:t>
            </a:r>
          </a:p>
          <a:p>
            <a:pPr>
              <a:buNone/>
            </a:pPr>
            <a:r>
              <a:rPr lang="ru-RU" sz="2400" b="1" i="1" dirty="0" smtClean="0">
                <a:solidFill>
                  <a:schemeClr val="tx2">
                    <a:lumMod val="40000"/>
                    <a:lumOff val="60000"/>
                  </a:schemeClr>
                </a:solidFill>
              </a:rPr>
              <a:t>     </a:t>
            </a:r>
            <a:r>
              <a:rPr lang="ru-RU" sz="2400" dirty="0" smtClean="0">
                <a:solidFill>
                  <a:schemeClr val="bg1"/>
                </a:solidFill>
              </a:rPr>
              <a:t>0</a:t>
            </a:r>
            <a:r>
              <a:rPr lang="ru-RU" sz="2400" baseline="30000" dirty="0" smtClean="0">
                <a:solidFill>
                  <a:schemeClr val="bg1"/>
                </a:solidFill>
              </a:rPr>
              <a:t>−29</a:t>
            </a:r>
            <a:r>
              <a:rPr lang="ru-RU" sz="2400" dirty="0" smtClean="0">
                <a:solidFill>
                  <a:schemeClr val="bg1"/>
                </a:solidFill>
              </a:rPr>
              <a:t>г/см</a:t>
            </a:r>
            <a:r>
              <a:rPr lang="ru-RU" sz="2400" baseline="30000" dirty="0" smtClean="0">
                <a:solidFill>
                  <a:schemeClr val="bg1"/>
                </a:solidFill>
              </a:rPr>
              <a:t>3</a:t>
            </a:r>
            <a:endParaRPr lang="ru-RU" sz="2400" dirty="0" smtClean="0">
              <a:solidFill>
                <a:schemeClr val="bg1"/>
              </a:solidFill>
              <a:latin typeface="Century Gothic" pitchFamily="34" charset="0"/>
            </a:endParaRPr>
          </a:p>
          <a:p>
            <a:endParaRPr lang="ru-RU" dirty="0" smtClean="0">
              <a:latin typeface="Century Gothic" pitchFamily="34" charset="0"/>
            </a:endParaRPr>
          </a:p>
          <a:p>
            <a:endParaRPr lang="ru-RU" dirty="0">
              <a:latin typeface="Century Gothic" pitchFamily="34" charset="0"/>
            </a:endParaRPr>
          </a:p>
        </p:txBody>
      </p:sp>
      <p:graphicFrame>
        <p:nvGraphicFramePr>
          <p:cNvPr id="4" name="Диаграмма 3"/>
          <p:cNvGraphicFramePr/>
          <p:nvPr>
            <p:extLst>
              <p:ext uri="{D42A27DB-BD31-4B8C-83A1-F6EECF244321}">
                <p14:modId xmlns:p14="http://schemas.microsoft.com/office/powerpoint/2010/main" val="3061551453"/>
              </p:ext>
            </p:extLst>
          </p:nvPr>
        </p:nvGraphicFramePr>
        <p:xfrm>
          <a:off x="683568" y="1340768"/>
          <a:ext cx="7488832" cy="4464496"/>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descr="E:\вселенная\5031058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p:txBody>
          <a:bodyPr>
            <a:normAutofit/>
          </a:bodyPr>
          <a:lstStyle/>
          <a:p>
            <a:r>
              <a:rPr lang="ru-RU" sz="400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Century Gothic" pitchFamily="34" charset="0"/>
              </a:rPr>
              <a:t>Строение Вселенной</a:t>
            </a:r>
            <a:endParaRPr lang="ru-RU" sz="4000" dirty="0">
              <a:ln w="10160">
                <a:solidFill>
                  <a:schemeClr val="accent1"/>
                </a:solidFill>
                <a:prstDash val="solid"/>
              </a:ln>
              <a:solidFill>
                <a:srgbClr val="FFFFFF"/>
              </a:solidFill>
              <a:effectLst>
                <a:outerShdw blurRad="38100" dist="32000" dir="5400000" algn="tl">
                  <a:srgbClr val="000000">
                    <a:alpha val="30000"/>
                  </a:srgbClr>
                </a:outerShdw>
              </a:effectLst>
              <a:latin typeface="Century Gothic" pitchFamily="34" charset="0"/>
            </a:endParaRPr>
          </a:p>
        </p:txBody>
      </p:sp>
      <p:sp>
        <p:nvSpPr>
          <p:cNvPr id="3" name="Содержимое 2"/>
          <p:cNvSpPr>
            <a:spLocks noGrp="1"/>
          </p:cNvSpPr>
          <p:nvPr>
            <p:ph idx="1"/>
          </p:nvPr>
        </p:nvSpPr>
        <p:spPr>
          <a:xfrm>
            <a:off x="428596" y="1357298"/>
            <a:ext cx="8229600" cy="4525963"/>
          </a:xfrm>
        </p:spPr>
        <p:txBody>
          <a:bodyPr>
            <a:noAutofit/>
          </a:bodyPr>
          <a:lstStyle/>
          <a:p>
            <a:pPr marL="0" indent="0">
              <a:buNone/>
            </a:pPr>
            <a:r>
              <a:rPr lang="ru-RU" sz="2000" dirty="0" smtClean="0">
                <a:solidFill>
                  <a:schemeClr val="tx2">
                    <a:lumMod val="40000"/>
                    <a:lumOff val="60000"/>
                  </a:schemeClr>
                </a:solidFill>
                <a:latin typeface="Century Gothic" pitchFamily="34" charset="0"/>
              </a:rPr>
              <a:t> При переходе к масштабам меньше 100</a:t>
            </a:r>
            <a:r>
              <a:rPr lang="ru-RU" sz="2000" dirty="0">
                <a:solidFill>
                  <a:schemeClr val="tx2">
                    <a:lumMod val="40000"/>
                    <a:lumOff val="60000"/>
                  </a:schemeClr>
                </a:solidFill>
                <a:latin typeface="Century Gothic" pitchFamily="34" charset="0"/>
              </a:rPr>
              <a:t> </a:t>
            </a:r>
            <a:r>
              <a:rPr lang="ru-RU" sz="2000" dirty="0" err="1" smtClean="0">
                <a:solidFill>
                  <a:schemeClr val="tx2">
                    <a:lumMod val="40000"/>
                    <a:lumOff val="60000"/>
                  </a:schemeClr>
                </a:solidFill>
                <a:latin typeface="Century Gothic" pitchFamily="34" charset="0"/>
              </a:rPr>
              <a:t>Мпк</a:t>
            </a:r>
            <a:r>
              <a:rPr lang="ru-RU" sz="2000" dirty="0" smtClean="0">
                <a:solidFill>
                  <a:schemeClr val="tx2">
                    <a:lumMod val="40000"/>
                    <a:lumOff val="60000"/>
                  </a:schemeClr>
                </a:solidFill>
                <a:latin typeface="Century Gothic" pitchFamily="34" charset="0"/>
              </a:rPr>
              <a:t> </a:t>
            </a:r>
            <a:r>
              <a:rPr lang="ru-RU" sz="2000" dirty="0">
                <a:solidFill>
                  <a:schemeClr val="tx2">
                    <a:lumMod val="40000"/>
                    <a:lumOff val="60000"/>
                  </a:schemeClr>
                </a:solidFill>
                <a:latin typeface="Century Gothic" pitchFamily="34" charset="0"/>
              </a:rPr>
              <a:t> </a:t>
            </a:r>
            <a:r>
              <a:rPr lang="ru-RU" sz="2000" dirty="0" smtClean="0">
                <a:solidFill>
                  <a:schemeClr val="tx2">
                    <a:lumMod val="40000"/>
                    <a:lumOff val="60000"/>
                  </a:schemeClr>
                </a:solidFill>
                <a:latin typeface="Century Gothic" pitchFamily="34" charset="0"/>
              </a:rPr>
              <a:t>обнаруживается чёткая ячеистая структура. Внутри ячеек пустота — </a:t>
            </a:r>
            <a:r>
              <a:rPr lang="ru-RU" sz="2000" i="1" dirty="0" err="1" smtClean="0">
                <a:solidFill>
                  <a:schemeClr val="tx2">
                    <a:lumMod val="20000"/>
                    <a:lumOff val="80000"/>
                  </a:schemeClr>
                </a:solidFill>
                <a:latin typeface="Century Gothic" pitchFamily="34" charset="0"/>
              </a:rPr>
              <a:t>войды</a:t>
            </a:r>
            <a:r>
              <a:rPr lang="ru-RU" sz="2000" dirty="0" smtClean="0">
                <a:solidFill>
                  <a:schemeClr val="tx2">
                    <a:lumMod val="40000"/>
                    <a:lumOff val="60000"/>
                  </a:schemeClr>
                </a:solidFill>
                <a:latin typeface="Century Gothic" pitchFamily="34" charset="0"/>
              </a:rPr>
              <a:t>. А стенки образованы из </a:t>
            </a:r>
            <a:r>
              <a:rPr lang="ru-RU" sz="2000" b="1" i="1" dirty="0" smtClean="0">
                <a:solidFill>
                  <a:schemeClr val="tx2">
                    <a:lumMod val="20000"/>
                    <a:lumOff val="80000"/>
                  </a:schemeClr>
                </a:solidFill>
                <a:latin typeface="Century Gothic" pitchFamily="34" charset="0"/>
              </a:rPr>
              <a:t>сверхскоплений галактик</a:t>
            </a:r>
            <a:r>
              <a:rPr lang="ru-RU" sz="2000" dirty="0" smtClean="0">
                <a:solidFill>
                  <a:schemeClr val="tx2">
                    <a:lumMod val="40000"/>
                    <a:lumOff val="60000"/>
                  </a:schemeClr>
                </a:solidFill>
                <a:latin typeface="Century Gothic" pitchFamily="34" charset="0"/>
              </a:rPr>
              <a:t>. Эти сверхскопления — верхний уровень целой иерархии, затем идут </a:t>
            </a:r>
            <a:r>
              <a:rPr lang="ru-RU" sz="2000" b="1" i="1" dirty="0" smtClean="0">
                <a:solidFill>
                  <a:schemeClr val="tx2">
                    <a:lumMod val="20000"/>
                    <a:lumOff val="80000"/>
                  </a:schemeClr>
                </a:solidFill>
                <a:latin typeface="Century Gothic" pitchFamily="34" charset="0"/>
              </a:rPr>
              <a:t>скопления галактик</a:t>
            </a:r>
            <a:r>
              <a:rPr lang="ru-RU" sz="2000" dirty="0" smtClean="0">
                <a:solidFill>
                  <a:schemeClr val="tx2">
                    <a:lumMod val="40000"/>
                    <a:lumOff val="60000"/>
                  </a:schemeClr>
                </a:solidFill>
                <a:latin typeface="Century Gothic" pitchFamily="34" charset="0"/>
              </a:rPr>
              <a:t>, потом </a:t>
            </a:r>
            <a:r>
              <a:rPr lang="ru-RU" sz="2000" b="1" i="1" dirty="0" smtClean="0">
                <a:solidFill>
                  <a:schemeClr val="tx2">
                    <a:lumMod val="20000"/>
                    <a:lumOff val="80000"/>
                  </a:schemeClr>
                </a:solidFill>
                <a:latin typeface="Century Gothic" pitchFamily="34" charset="0"/>
              </a:rPr>
              <a:t>локальные группы</a:t>
            </a:r>
            <a:r>
              <a:rPr lang="ru-RU" sz="2000" b="1" i="1" dirty="0" smtClean="0">
                <a:solidFill>
                  <a:schemeClr val="tx2">
                    <a:lumMod val="40000"/>
                    <a:lumOff val="60000"/>
                  </a:schemeClr>
                </a:solidFill>
                <a:latin typeface="Century Gothic" pitchFamily="34" charset="0"/>
              </a:rPr>
              <a:t> </a:t>
            </a:r>
            <a:r>
              <a:rPr lang="ru-RU" sz="2000" dirty="0" smtClean="0">
                <a:solidFill>
                  <a:schemeClr val="tx2">
                    <a:lumMod val="40000"/>
                    <a:lumOff val="60000"/>
                  </a:schemeClr>
                </a:solidFill>
                <a:latin typeface="Century Gothic" pitchFamily="34" charset="0"/>
              </a:rPr>
              <a:t>галактик, а самый нижний уровень (масштаб 5-200 </a:t>
            </a:r>
            <a:r>
              <a:rPr lang="ru-RU" sz="2000" dirty="0" err="1" smtClean="0">
                <a:solidFill>
                  <a:schemeClr val="tx2">
                    <a:lumMod val="40000"/>
                    <a:lumOff val="60000"/>
                  </a:schemeClr>
                </a:solidFill>
                <a:latin typeface="Century Gothic" pitchFamily="34" charset="0"/>
              </a:rPr>
              <a:t>кпк</a:t>
            </a:r>
            <a:r>
              <a:rPr lang="ru-RU" sz="2000" dirty="0" smtClean="0">
                <a:solidFill>
                  <a:schemeClr val="tx2">
                    <a:lumMod val="40000"/>
                    <a:lumOff val="60000"/>
                  </a:schemeClr>
                </a:solidFill>
                <a:latin typeface="Century Gothic" pitchFamily="34" charset="0"/>
              </a:rPr>
              <a:t>) — это огромное многообразие самых различных объектов. Конечно, все они — </a:t>
            </a:r>
            <a:r>
              <a:rPr lang="ru-RU" sz="2000" b="1" i="1" dirty="0" smtClean="0">
                <a:solidFill>
                  <a:schemeClr val="tx2">
                    <a:lumMod val="20000"/>
                    <a:lumOff val="80000"/>
                  </a:schemeClr>
                </a:solidFill>
                <a:latin typeface="Century Gothic" pitchFamily="34" charset="0"/>
              </a:rPr>
              <a:t>галактики</a:t>
            </a:r>
            <a:r>
              <a:rPr lang="ru-RU" sz="2000" dirty="0" smtClean="0">
                <a:solidFill>
                  <a:schemeClr val="tx2">
                    <a:lumMod val="40000"/>
                    <a:lumOff val="60000"/>
                  </a:schemeClr>
                </a:solidFill>
                <a:latin typeface="Century Gothic" pitchFamily="34" charset="0"/>
              </a:rPr>
              <a:t>, но все они различны: это и линзовидные, неправильные, эллиптические, спиральные, с полярным кольцами, с активными ядрами и т. д.</a:t>
            </a:r>
          </a:p>
          <a:p>
            <a:pPr marL="0" indent="0">
              <a:buNone/>
            </a:pPr>
            <a:endParaRPr lang="ru-RU" sz="2000" dirty="0" smtClean="0">
              <a:solidFill>
                <a:schemeClr val="tx2">
                  <a:lumMod val="40000"/>
                  <a:lumOff val="60000"/>
                </a:schemeClr>
              </a:solidFill>
              <a:latin typeface="Century Gothic" pitchFamily="34" charset="0"/>
            </a:endParaRPr>
          </a:p>
          <a:p>
            <a:pPr marL="0" indent="0">
              <a:buNone/>
            </a:pPr>
            <a:endParaRPr lang="ru-RU" sz="2000" dirty="0" smtClean="0">
              <a:solidFill>
                <a:schemeClr val="tx2">
                  <a:lumMod val="40000"/>
                  <a:lumOff val="60000"/>
                </a:schemeClr>
              </a:solidFill>
              <a:latin typeface="Century Gothic" pitchFamily="34" charset="0"/>
            </a:endParaRPr>
          </a:p>
          <a:p>
            <a:pPr marL="0" indent="0">
              <a:buNone/>
            </a:pPr>
            <a:r>
              <a:rPr lang="ru-RU" sz="2000" b="1" i="1" dirty="0" smtClean="0">
                <a:solidFill>
                  <a:schemeClr val="tx2">
                    <a:lumMod val="20000"/>
                    <a:lumOff val="80000"/>
                  </a:schemeClr>
                </a:solidFill>
                <a:latin typeface="Century Gothic" pitchFamily="34" charset="0"/>
              </a:rPr>
              <a:t>1 </a:t>
            </a:r>
            <a:r>
              <a:rPr lang="ru-RU" sz="2000" b="1" i="1" dirty="0" err="1" smtClean="0">
                <a:solidFill>
                  <a:schemeClr val="tx2">
                    <a:lumMod val="20000"/>
                    <a:lumOff val="80000"/>
                  </a:schemeClr>
                </a:solidFill>
                <a:latin typeface="Century Gothic" pitchFamily="34" charset="0"/>
              </a:rPr>
              <a:t>пк</a:t>
            </a:r>
            <a:r>
              <a:rPr lang="ru-RU" sz="2000" b="1" i="1" dirty="0" smtClean="0">
                <a:solidFill>
                  <a:schemeClr val="tx2">
                    <a:lumMod val="20000"/>
                    <a:lumOff val="80000"/>
                  </a:schemeClr>
                </a:solidFill>
                <a:latin typeface="Century Gothic" pitchFamily="34" charset="0"/>
              </a:rPr>
              <a:t>(парсек) = 30,8568 </a:t>
            </a:r>
            <a:r>
              <a:rPr lang="ru-RU" sz="2000" b="1" i="1" dirty="0" err="1" smtClean="0">
                <a:solidFill>
                  <a:schemeClr val="tx2">
                    <a:lumMod val="20000"/>
                    <a:lumOff val="80000"/>
                  </a:schemeClr>
                </a:solidFill>
                <a:latin typeface="Century Gothic" pitchFamily="34" charset="0"/>
              </a:rPr>
              <a:t>трлн</a:t>
            </a:r>
            <a:r>
              <a:rPr lang="ru-RU" sz="2000" b="1" i="1" dirty="0" smtClean="0">
                <a:solidFill>
                  <a:schemeClr val="tx2">
                    <a:lumMod val="20000"/>
                    <a:lumOff val="80000"/>
                  </a:schemeClr>
                </a:solidFill>
                <a:latin typeface="Century Gothic" pitchFamily="34" charset="0"/>
              </a:rPr>
              <a:t> км</a:t>
            </a:r>
            <a:endParaRPr lang="ru-RU" sz="2000" b="1" i="1" dirty="0">
              <a:solidFill>
                <a:schemeClr val="tx2">
                  <a:lumMod val="20000"/>
                  <a:lumOff val="80000"/>
                </a:schemeClr>
              </a:solidFill>
              <a:latin typeface="Century Gothic" pitchFamily="34" charset="0"/>
            </a:endParaRPr>
          </a:p>
        </p:txBody>
      </p:sp>
      <p:sp>
        <p:nvSpPr>
          <p:cNvPr id="7" name="Управляющая кнопка: сведения 6">
            <a:hlinkClick r:id="" action="ppaction://hlinkshowjump?jump=lastslide" highlightClick="1"/>
          </p:cNvPr>
          <p:cNvSpPr/>
          <p:nvPr/>
        </p:nvSpPr>
        <p:spPr>
          <a:xfrm>
            <a:off x="2643174" y="6286520"/>
            <a:ext cx="285752" cy="285752"/>
          </a:xfrm>
          <a:prstGeom prst="actionButtonInform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Управляющая кнопка: далее 7">
            <a:hlinkClick r:id="" action="ppaction://hlinkshowjump?jump=nextslide" highlightClick="1"/>
          </p:cNvPr>
          <p:cNvSpPr/>
          <p:nvPr/>
        </p:nvSpPr>
        <p:spPr>
          <a:xfrm>
            <a:off x="1785918" y="6286520"/>
            <a:ext cx="285752" cy="285752"/>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Управляющая кнопка: назад 8">
            <a:hlinkClick r:id="" action="ppaction://hlinkshowjump?jump=previousslide" highlightClick="1"/>
          </p:cNvPr>
          <p:cNvSpPr/>
          <p:nvPr/>
        </p:nvSpPr>
        <p:spPr>
          <a:xfrm>
            <a:off x="1357290" y="6286520"/>
            <a:ext cx="285752" cy="285752"/>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Управляющая кнопка: домой 9">
            <a:hlinkClick r:id="rId3" action="ppaction://hlinksldjump" highlightClick="1"/>
          </p:cNvPr>
          <p:cNvSpPr/>
          <p:nvPr/>
        </p:nvSpPr>
        <p:spPr>
          <a:xfrm>
            <a:off x="2214546" y="6286520"/>
            <a:ext cx="285752" cy="28575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Управляющая кнопка: настраиваемая 11">
            <a:hlinkClick r:id="" action="ppaction://hlinkshowjump?jump=endshow" highlightClick="1"/>
          </p:cNvPr>
          <p:cNvSpPr/>
          <p:nvPr/>
        </p:nvSpPr>
        <p:spPr>
          <a:xfrm>
            <a:off x="500034" y="6286520"/>
            <a:ext cx="714380" cy="285752"/>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b="1" dirty="0" smtClean="0">
                <a:solidFill>
                  <a:schemeClr val="tx2">
                    <a:lumMod val="75000"/>
                  </a:schemeClr>
                </a:solidFill>
                <a:latin typeface="Century Gothic" pitchFamily="34" charset="0"/>
                <a:cs typeface="Microsoft Sans Serif" pitchFamily="34" charset="0"/>
              </a:rPr>
              <a:t>ВЫХОД</a:t>
            </a:r>
            <a:endParaRPr lang="ru-RU" sz="1100" b="1" dirty="0">
              <a:solidFill>
                <a:schemeClr val="tx2">
                  <a:lumMod val="75000"/>
                </a:schemeClr>
              </a:solidFill>
              <a:latin typeface="Century Gothic" pitchFamily="34" charset="0"/>
              <a:cs typeface="Microsoft Sans Serif" pitchFamily="34" charset="0"/>
            </a:endParaRP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descr="E:\вселенная\5031058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214282" y="274638"/>
            <a:ext cx="8715436" cy="1143000"/>
          </a:xfrm>
        </p:spPr>
        <p:txBody>
          <a:bodyPr>
            <a:noAutofit/>
          </a:bodyPr>
          <a:lstStyle/>
          <a:p>
            <a:r>
              <a:rPr lang="ru-RU" sz="360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Century Gothic" pitchFamily="34" charset="0"/>
              </a:rPr>
              <a:t>Иерархия масштабов во Вселенной</a:t>
            </a:r>
            <a:br>
              <a:rPr lang="ru-RU" sz="360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Century Gothic" pitchFamily="34" charset="0"/>
              </a:rPr>
            </a:br>
            <a:r>
              <a:rPr lang="ru-RU" sz="3200"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Century Gothic" pitchFamily="34" charset="0"/>
              </a:rPr>
              <a:t>Земля</a:t>
            </a:r>
            <a:r>
              <a:rPr lang="en-US" sz="3200"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Century Gothic" pitchFamily="34" charset="0"/>
              </a:rPr>
              <a:t/>
            </a:r>
            <a:br>
              <a:rPr lang="en-US" sz="3200"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Century Gothic" pitchFamily="34" charset="0"/>
              </a:rPr>
            </a:br>
            <a:r>
              <a:rPr lang="en-US" sz="3200"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Century Gothic" pitchFamily="34" charset="0"/>
              </a:rPr>
              <a:t>(Earth)</a:t>
            </a:r>
            <a:endParaRPr lang="ru-RU" sz="3600" dirty="0">
              <a:ln w="10160">
                <a:solidFill>
                  <a:schemeClr val="accent1"/>
                </a:solidFill>
                <a:prstDash val="solid"/>
              </a:ln>
              <a:solidFill>
                <a:srgbClr val="FFFFFF"/>
              </a:solidFill>
              <a:effectLst>
                <a:outerShdw blurRad="38100" dist="32000" dir="5400000" algn="tl">
                  <a:srgbClr val="000000">
                    <a:alpha val="30000"/>
                  </a:srgbClr>
                </a:outerShdw>
              </a:effectLst>
              <a:latin typeface="Century Gothic" pitchFamily="34" charset="0"/>
            </a:endParaRPr>
          </a:p>
        </p:txBody>
      </p:sp>
      <p:sp>
        <p:nvSpPr>
          <p:cNvPr id="7" name="Управляющая кнопка: сведения 6">
            <a:hlinkClick r:id="" action="ppaction://hlinkshowjump?jump=lastslide" highlightClick="1"/>
          </p:cNvPr>
          <p:cNvSpPr/>
          <p:nvPr/>
        </p:nvSpPr>
        <p:spPr>
          <a:xfrm>
            <a:off x="2643174" y="6286520"/>
            <a:ext cx="285752" cy="285752"/>
          </a:xfrm>
          <a:prstGeom prst="actionButtonInform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Управляющая кнопка: далее 7">
            <a:hlinkClick r:id="" action="ppaction://hlinkshowjump?jump=nextslide" highlightClick="1"/>
          </p:cNvPr>
          <p:cNvSpPr/>
          <p:nvPr/>
        </p:nvSpPr>
        <p:spPr>
          <a:xfrm>
            <a:off x="1785918" y="6286520"/>
            <a:ext cx="285752" cy="285752"/>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Управляющая кнопка: назад 8">
            <a:hlinkClick r:id="" action="ppaction://hlinkshowjump?jump=previousslide" highlightClick="1"/>
          </p:cNvPr>
          <p:cNvSpPr/>
          <p:nvPr/>
        </p:nvSpPr>
        <p:spPr>
          <a:xfrm>
            <a:off x="1357290" y="6286520"/>
            <a:ext cx="285752" cy="285752"/>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Управляющая кнопка: домой 9">
            <a:hlinkClick r:id="rId3" action="ppaction://hlinksldjump" highlightClick="1"/>
          </p:cNvPr>
          <p:cNvSpPr/>
          <p:nvPr/>
        </p:nvSpPr>
        <p:spPr>
          <a:xfrm>
            <a:off x="2214546" y="6286520"/>
            <a:ext cx="285752" cy="28575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Управляющая кнопка: настраиваемая 11">
            <a:hlinkClick r:id="" action="ppaction://hlinkshowjump?jump=endshow" highlightClick="1"/>
          </p:cNvPr>
          <p:cNvSpPr/>
          <p:nvPr/>
        </p:nvSpPr>
        <p:spPr>
          <a:xfrm>
            <a:off x="500034" y="6286520"/>
            <a:ext cx="714380" cy="285752"/>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b="1" dirty="0" smtClean="0">
                <a:solidFill>
                  <a:schemeClr val="tx2">
                    <a:lumMod val="75000"/>
                  </a:schemeClr>
                </a:solidFill>
                <a:latin typeface="Century Gothic" pitchFamily="34" charset="0"/>
                <a:cs typeface="Microsoft Sans Serif" pitchFamily="34" charset="0"/>
              </a:rPr>
              <a:t>ВЫХОД</a:t>
            </a:r>
            <a:endParaRPr lang="ru-RU" sz="1100" b="1" dirty="0">
              <a:solidFill>
                <a:schemeClr val="tx2">
                  <a:lumMod val="75000"/>
                </a:schemeClr>
              </a:solidFill>
              <a:latin typeface="Century Gothic" pitchFamily="34" charset="0"/>
              <a:cs typeface="Microsoft Sans Serif" pitchFamily="34" charset="0"/>
            </a:endParaRPr>
          </a:p>
        </p:txBody>
      </p:sp>
      <p:pic>
        <p:nvPicPr>
          <p:cNvPr id="1027" name="Picture 3" descr="F:\вселенная\zemlya-02.pn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1714480" y="1573803"/>
            <a:ext cx="5715040" cy="50513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2739533"/>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926</TotalTime>
  <Words>814</Words>
  <Application>Microsoft Office PowerPoint</Application>
  <PresentationFormat>Экран (4:3)</PresentationFormat>
  <Paragraphs>161</Paragraphs>
  <Slides>29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29</vt:i4>
      </vt:variant>
    </vt:vector>
  </HeadingPairs>
  <TitlesOfParts>
    <vt:vector size="30" baseType="lpstr">
      <vt:lpstr>Тема Office</vt:lpstr>
      <vt:lpstr>Из чего состоит  Вселенная?</vt:lpstr>
      <vt:lpstr>Содержание:</vt:lpstr>
      <vt:lpstr>Понятие вселенной</vt:lpstr>
      <vt:lpstr>Облик Вселенной</vt:lpstr>
      <vt:lpstr>Презентация PowerPoint</vt:lpstr>
      <vt:lpstr>Из чего состоит Вселенная</vt:lpstr>
      <vt:lpstr>Краткие сведения о составе пространства Вселенной</vt:lpstr>
      <vt:lpstr>Строение Вселенной</vt:lpstr>
      <vt:lpstr>Иерархия масштабов во Вселенной Земля (Earth)</vt:lpstr>
      <vt:lpstr>Иерархия масштабов во Вселенной Солнечная система (Solar system)</vt:lpstr>
      <vt:lpstr>Иерархия масштабов во Вселенной Солнечное межзвездное окружение (solar interstellar neighborhood)</vt:lpstr>
      <vt:lpstr>Иерархия масштабов во Вселенной Галактика млечного пути  (Milky Way Galaxy)</vt:lpstr>
      <vt:lpstr>Иерархия масштабов во Вселенной Местная группа галактик (Local Galactic group)</vt:lpstr>
      <vt:lpstr>Иерархия масштабов во Вселенной Сверхскопление Девы (Virgo supercluster)</vt:lpstr>
      <vt:lpstr>Иерархия масштабов во Вселенной Местные сверхскопления (Local superclusters)</vt:lpstr>
      <vt:lpstr>Иерархия масштабов во Вселенной Наблюдаемая Вселенная (Observable Universe)</vt:lpstr>
      <vt:lpstr>Темная энергия</vt:lpstr>
      <vt:lpstr>Темная материя</vt:lpstr>
      <vt:lpstr>Обнаружение темной материи</vt:lpstr>
      <vt:lpstr>Обнаружение темной материи</vt:lpstr>
      <vt:lpstr>Обнаружение темной материи</vt:lpstr>
      <vt:lpstr>Альтернативные теории</vt:lpstr>
      <vt:lpstr>Плазменная космология  (космология плазмы)</vt:lpstr>
      <vt:lpstr>Плазменная космология  (космология плазмы)</vt:lpstr>
      <vt:lpstr>Модифицированная ньютоновская динамика</vt:lpstr>
      <vt:lpstr>Модифицированная ньютоновская динамика</vt:lpstr>
      <vt:lpstr>Материя из других измерений (параллельных Вселенных)</vt:lpstr>
      <vt:lpstr>Материя, как дефект пространства</vt:lpstr>
      <vt:lpstr>Источники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Из чего состоит космос?</dc:title>
  <dc:creator>Ученик</dc:creator>
  <cp:lastModifiedBy>Home</cp:lastModifiedBy>
  <cp:revision>49</cp:revision>
  <dcterms:created xsi:type="dcterms:W3CDTF">2015-04-27T08:29:40Z</dcterms:created>
  <dcterms:modified xsi:type="dcterms:W3CDTF">2015-07-08T18:45:37Z</dcterms:modified>
</cp:coreProperties>
</file>