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7" r:id="rId22"/>
    <p:sldId id="278" r:id="rId23"/>
    <p:sldId id="279" r:id="rId24"/>
    <p:sldId id="280" r:id="rId25"/>
    <p:sldId id="281" r:id="rId26"/>
    <p:sldId id="282" r:id="rId27"/>
    <p:sldId id="283" r:id="rId28"/>
    <p:sldId id="284" r:id="rId29"/>
    <p:sldId id="286"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51B6B-C18C-4372-A63B-CE83671C949C}" type="datetimeFigureOut">
              <a:rPr lang="ru-RU" smtClean="0"/>
              <a:t>09.07.2015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FF323B-9144-4CC0-84CF-9C56615EE4CE}" type="slidenum">
              <a:rPr lang="ru-RU" smtClean="0"/>
              <a:t>‹#›</a:t>
            </a:fld>
            <a:endParaRPr lang="ru-RU"/>
          </a:p>
        </p:txBody>
      </p:sp>
    </p:spTree>
    <p:extLst>
      <p:ext uri="{BB962C8B-B14F-4D97-AF65-F5344CB8AC3E}">
        <p14:creationId xmlns:p14="http://schemas.microsoft.com/office/powerpoint/2010/main" val="3577672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035541-0E3E-4464-8BBD-1380CA1476C5}" type="datetime1">
              <a:rPr lang="ru-RU" smtClean="0"/>
              <a:t>09.07.2015</a:t>
            </a:fld>
            <a:endParaRPr lang="ru-RU"/>
          </a:p>
        </p:txBody>
      </p:sp>
      <p:sp>
        <p:nvSpPr>
          <p:cNvPr id="5" name="Нижний колонтитул 4"/>
          <p:cNvSpPr>
            <a:spLocks noGrp="1"/>
          </p:cNvSpPr>
          <p:nvPr>
            <p:ph type="ftr" sz="quarter" idx="11"/>
          </p:nvPr>
        </p:nvSpPr>
        <p:spPr/>
        <p:txBody>
          <a:bodyPr/>
          <a:lstStyle/>
          <a:p>
            <a:r>
              <a:rPr lang="ru-RU" smtClean="0"/>
              <a:t>Попов А.А.</a:t>
            </a: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346CB088-A2E2-4B9E-BE89-CDD99B2A1681}" type="slidenum">
              <a:rPr lang="ru-RU" smtClean="0"/>
              <a:t>‹#›</a:t>
            </a:fld>
            <a:endParaRPr lang="ru-RU"/>
          </a:p>
        </p:txBody>
      </p:sp>
    </p:spTree>
    <p:extLst>
      <p:ext uri="{BB962C8B-B14F-4D97-AF65-F5344CB8AC3E}">
        <p14:creationId xmlns:p14="http://schemas.microsoft.com/office/powerpoint/2010/main" val="403505687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DF086D-EEDB-4865-9E7D-96D5DEB8A1C9}" type="datetime1">
              <a:rPr lang="ru-RU" smtClean="0"/>
              <a:t>09.07.2015</a:t>
            </a:fld>
            <a:endParaRPr lang="ru-RU"/>
          </a:p>
        </p:txBody>
      </p:sp>
      <p:sp>
        <p:nvSpPr>
          <p:cNvPr id="5" name="Нижний колонтитул 4"/>
          <p:cNvSpPr>
            <a:spLocks noGrp="1"/>
          </p:cNvSpPr>
          <p:nvPr>
            <p:ph type="ftr" sz="quarter" idx="11"/>
          </p:nvPr>
        </p:nvSpPr>
        <p:spPr/>
        <p:txBody>
          <a:bodyPr/>
          <a:lstStyle/>
          <a:p>
            <a:r>
              <a:rPr lang="ru-RU" smtClean="0"/>
              <a:t>Попов А.А.</a:t>
            </a: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346CB088-A2E2-4B9E-BE89-CDD99B2A1681}" type="slidenum">
              <a:rPr lang="ru-RU" smtClean="0"/>
              <a:t>‹#›</a:t>
            </a:fld>
            <a:endParaRPr lang="ru-RU"/>
          </a:p>
        </p:txBody>
      </p:sp>
    </p:spTree>
    <p:extLst>
      <p:ext uri="{BB962C8B-B14F-4D97-AF65-F5344CB8AC3E}">
        <p14:creationId xmlns:p14="http://schemas.microsoft.com/office/powerpoint/2010/main" val="109696029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B7E16C-6945-4B5C-8C60-27A0924D2485}" type="datetime1">
              <a:rPr lang="ru-RU" smtClean="0"/>
              <a:t>09.07.2015</a:t>
            </a:fld>
            <a:endParaRPr lang="ru-RU"/>
          </a:p>
        </p:txBody>
      </p:sp>
      <p:sp>
        <p:nvSpPr>
          <p:cNvPr id="5" name="Нижний колонтитул 4"/>
          <p:cNvSpPr>
            <a:spLocks noGrp="1"/>
          </p:cNvSpPr>
          <p:nvPr>
            <p:ph type="ftr" sz="quarter" idx="11"/>
          </p:nvPr>
        </p:nvSpPr>
        <p:spPr/>
        <p:txBody>
          <a:bodyPr/>
          <a:lstStyle/>
          <a:p>
            <a:r>
              <a:rPr lang="ru-RU" smtClean="0"/>
              <a:t>Попов А.А.</a:t>
            </a: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346CB088-A2E2-4B9E-BE89-CDD99B2A1681}" type="slidenum">
              <a:rPr lang="ru-RU" smtClean="0"/>
              <a:t>‹#›</a:t>
            </a:fld>
            <a:endParaRPr lang="ru-RU"/>
          </a:p>
        </p:txBody>
      </p:sp>
    </p:spTree>
    <p:extLst>
      <p:ext uri="{BB962C8B-B14F-4D97-AF65-F5344CB8AC3E}">
        <p14:creationId xmlns:p14="http://schemas.microsoft.com/office/powerpoint/2010/main" val="366825812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E7062A-CD7F-45FE-A596-F4D8E3C92B87}" type="datetime1">
              <a:rPr lang="ru-RU" smtClean="0"/>
              <a:t>09.07.2015</a:t>
            </a:fld>
            <a:endParaRPr lang="ru-RU"/>
          </a:p>
        </p:txBody>
      </p:sp>
      <p:sp>
        <p:nvSpPr>
          <p:cNvPr id="5" name="Нижний колонтитул 4"/>
          <p:cNvSpPr>
            <a:spLocks noGrp="1"/>
          </p:cNvSpPr>
          <p:nvPr>
            <p:ph type="ftr" sz="quarter" idx="11"/>
          </p:nvPr>
        </p:nvSpPr>
        <p:spPr/>
        <p:txBody>
          <a:bodyPr/>
          <a:lstStyle/>
          <a:p>
            <a:r>
              <a:rPr lang="ru-RU" smtClean="0"/>
              <a:t>Попов А.А.</a:t>
            </a: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346CB088-A2E2-4B9E-BE89-CDD99B2A1681}" type="slidenum">
              <a:rPr lang="ru-RU" smtClean="0"/>
              <a:t>‹#›</a:t>
            </a:fld>
            <a:endParaRPr lang="ru-RU"/>
          </a:p>
        </p:txBody>
      </p:sp>
    </p:spTree>
    <p:extLst>
      <p:ext uri="{BB962C8B-B14F-4D97-AF65-F5344CB8AC3E}">
        <p14:creationId xmlns:p14="http://schemas.microsoft.com/office/powerpoint/2010/main" val="142419352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1C98B1C-D367-4A5E-BBC3-B16AC287195F}" type="datetime1">
              <a:rPr lang="ru-RU" smtClean="0"/>
              <a:t>09.07.2015</a:t>
            </a:fld>
            <a:endParaRPr lang="ru-RU"/>
          </a:p>
        </p:txBody>
      </p:sp>
      <p:sp>
        <p:nvSpPr>
          <p:cNvPr id="5" name="Нижний колонтитул 4"/>
          <p:cNvSpPr>
            <a:spLocks noGrp="1"/>
          </p:cNvSpPr>
          <p:nvPr>
            <p:ph type="ftr" sz="quarter" idx="11"/>
          </p:nvPr>
        </p:nvSpPr>
        <p:spPr/>
        <p:txBody>
          <a:bodyPr/>
          <a:lstStyle/>
          <a:p>
            <a:r>
              <a:rPr lang="ru-RU" smtClean="0"/>
              <a:t>Попов А.А.</a:t>
            </a: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346CB088-A2E2-4B9E-BE89-CDD99B2A1681}" type="slidenum">
              <a:rPr lang="ru-RU" smtClean="0"/>
              <a:t>‹#›</a:t>
            </a:fld>
            <a:endParaRPr lang="ru-RU"/>
          </a:p>
        </p:txBody>
      </p:sp>
    </p:spTree>
    <p:extLst>
      <p:ext uri="{BB962C8B-B14F-4D97-AF65-F5344CB8AC3E}">
        <p14:creationId xmlns:p14="http://schemas.microsoft.com/office/powerpoint/2010/main" val="185085972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FE03387-2880-4C44-AEFD-BF666164AD0A}" type="datetime1">
              <a:rPr lang="ru-RU" smtClean="0"/>
              <a:t>09.07.2015</a:t>
            </a:fld>
            <a:endParaRPr lang="ru-RU"/>
          </a:p>
        </p:txBody>
      </p:sp>
      <p:sp>
        <p:nvSpPr>
          <p:cNvPr id="6" name="Нижний колонтитул 5"/>
          <p:cNvSpPr>
            <a:spLocks noGrp="1"/>
          </p:cNvSpPr>
          <p:nvPr>
            <p:ph type="ftr" sz="quarter" idx="11"/>
          </p:nvPr>
        </p:nvSpPr>
        <p:spPr/>
        <p:txBody>
          <a:bodyPr/>
          <a:lstStyle/>
          <a:p>
            <a:r>
              <a:rPr lang="ru-RU" smtClean="0"/>
              <a:t>Попов А.А.</a:t>
            </a: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346CB088-A2E2-4B9E-BE89-CDD99B2A1681}" type="slidenum">
              <a:rPr lang="ru-RU" smtClean="0"/>
              <a:t>‹#›</a:t>
            </a:fld>
            <a:endParaRPr lang="ru-RU"/>
          </a:p>
        </p:txBody>
      </p:sp>
    </p:spTree>
    <p:extLst>
      <p:ext uri="{BB962C8B-B14F-4D97-AF65-F5344CB8AC3E}">
        <p14:creationId xmlns:p14="http://schemas.microsoft.com/office/powerpoint/2010/main" val="106740663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F106BB-233B-4E50-9223-38944A7D3403}" type="datetime1">
              <a:rPr lang="ru-RU" smtClean="0"/>
              <a:t>09.07.2015</a:t>
            </a:fld>
            <a:endParaRPr lang="ru-RU"/>
          </a:p>
        </p:txBody>
      </p:sp>
      <p:sp>
        <p:nvSpPr>
          <p:cNvPr id="8" name="Нижний колонтитул 7"/>
          <p:cNvSpPr>
            <a:spLocks noGrp="1"/>
          </p:cNvSpPr>
          <p:nvPr>
            <p:ph type="ftr" sz="quarter" idx="11"/>
          </p:nvPr>
        </p:nvSpPr>
        <p:spPr/>
        <p:txBody>
          <a:bodyPr/>
          <a:lstStyle/>
          <a:p>
            <a:r>
              <a:rPr lang="ru-RU" smtClean="0"/>
              <a:t>Попов А.А.</a:t>
            </a:r>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346CB088-A2E2-4B9E-BE89-CDD99B2A1681}" type="slidenum">
              <a:rPr lang="ru-RU" smtClean="0"/>
              <a:t>‹#›</a:t>
            </a:fld>
            <a:endParaRPr lang="ru-RU"/>
          </a:p>
        </p:txBody>
      </p:sp>
    </p:spTree>
    <p:extLst>
      <p:ext uri="{BB962C8B-B14F-4D97-AF65-F5344CB8AC3E}">
        <p14:creationId xmlns:p14="http://schemas.microsoft.com/office/powerpoint/2010/main" val="66338299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ABDCD34-ACA9-4BD2-81D2-36E9C6CC43E4}" type="datetime1">
              <a:rPr lang="ru-RU" smtClean="0"/>
              <a:t>09.07.2015</a:t>
            </a:fld>
            <a:endParaRPr lang="ru-RU"/>
          </a:p>
        </p:txBody>
      </p:sp>
      <p:sp>
        <p:nvSpPr>
          <p:cNvPr id="4" name="Нижний колонтитул 3"/>
          <p:cNvSpPr>
            <a:spLocks noGrp="1"/>
          </p:cNvSpPr>
          <p:nvPr>
            <p:ph type="ftr" sz="quarter" idx="11"/>
          </p:nvPr>
        </p:nvSpPr>
        <p:spPr/>
        <p:txBody>
          <a:bodyPr/>
          <a:lstStyle/>
          <a:p>
            <a:r>
              <a:rPr lang="ru-RU" smtClean="0"/>
              <a:t>Попов А.А.</a:t>
            </a:r>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346CB088-A2E2-4B9E-BE89-CDD99B2A1681}" type="slidenum">
              <a:rPr lang="ru-RU" smtClean="0"/>
              <a:t>‹#›</a:t>
            </a:fld>
            <a:endParaRPr lang="ru-RU"/>
          </a:p>
        </p:txBody>
      </p:sp>
    </p:spTree>
    <p:extLst>
      <p:ext uri="{BB962C8B-B14F-4D97-AF65-F5344CB8AC3E}">
        <p14:creationId xmlns:p14="http://schemas.microsoft.com/office/powerpoint/2010/main" val="226299396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7D388F-4566-4E32-B4BF-FAEFA46F84DC}" type="datetime1">
              <a:rPr lang="ru-RU" smtClean="0"/>
              <a:t>09.07.2015</a:t>
            </a:fld>
            <a:endParaRPr lang="ru-RU"/>
          </a:p>
        </p:txBody>
      </p:sp>
      <p:sp>
        <p:nvSpPr>
          <p:cNvPr id="3" name="Нижний колонтитул 2"/>
          <p:cNvSpPr>
            <a:spLocks noGrp="1"/>
          </p:cNvSpPr>
          <p:nvPr>
            <p:ph type="ftr" sz="quarter" idx="11"/>
          </p:nvPr>
        </p:nvSpPr>
        <p:spPr/>
        <p:txBody>
          <a:bodyPr/>
          <a:lstStyle/>
          <a:p>
            <a:r>
              <a:rPr lang="ru-RU" smtClean="0"/>
              <a:t>Попов А.А.</a:t>
            </a:r>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346CB088-A2E2-4B9E-BE89-CDD99B2A1681}" type="slidenum">
              <a:rPr lang="ru-RU" smtClean="0"/>
              <a:t>‹#›</a:t>
            </a:fld>
            <a:endParaRPr lang="ru-RU"/>
          </a:p>
        </p:txBody>
      </p:sp>
    </p:spTree>
    <p:extLst>
      <p:ext uri="{BB962C8B-B14F-4D97-AF65-F5344CB8AC3E}">
        <p14:creationId xmlns:p14="http://schemas.microsoft.com/office/powerpoint/2010/main" val="243086344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8AB9BC-DC53-4A8F-B076-3A158BD863F6}" type="datetime1">
              <a:rPr lang="ru-RU" smtClean="0"/>
              <a:t>09.07.2015</a:t>
            </a:fld>
            <a:endParaRPr lang="ru-RU"/>
          </a:p>
        </p:txBody>
      </p:sp>
      <p:sp>
        <p:nvSpPr>
          <p:cNvPr id="6" name="Нижний колонтитул 5"/>
          <p:cNvSpPr>
            <a:spLocks noGrp="1"/>
          </p:cNvSpPr>
          <p:nvPr>
            <p:ph type="ftr" sz="quarter" idx="11"/>
          </p:nvPr>
        </p:nvSpPr>
        <p:spPr/>
        <p:txBody>
          <a:bodyPr/>
          <a:lstStyle/>
          <a:p>
            <a:r>
              <a:rPr lang="ru-RU" smtClean="0"/>
              <a:t>Попов А.А.</a:t>
            </a: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346CB088-A2E2-4B9E-BE89-CDD99B2A1681}" type="slidenum">
              <a:rPr lang="ru-RU" smtClean="0"/>
              <a:t>‹#›</a:t>
            </a:fld>
            <a:endParaRPr lang="ru-RU"/>
          </a:p>
        </p:txBody>
      </p:sp>
    </p:spTree>
    <p:extLst>
      <p:ext uri="{BB962C8B-B14F-4D97-AF65-F5344CB8AC3E}">
        <p14:creationId xmlns:p14="http://schemas.microsoft.com/office/powerpoint/2010/main" val="346739093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757836-22E4-4DFD-A010-776DD4EE8E6F}" type="datetime1">
              <a:rPr lang="ru-RU" smtClean="0"/>
              <a:t>09.07.2015</a:t>
            </a:fld>
            <a:endParaRPr lang="ru-RU"/>
          </a:p>
        </p:txBody>
      </p:sp>
      <p:sp>
        <p:nvSpPr>
          <p:cNvPr id="6" name="Нижний колонтитул 5"/>
          <p:cNvSpPr>
            <a:spLocks noGrp="1"/>
          </p:cNvSpPr>
          <p:nvPr>
            <p:ph type="ftr" sz="quarter" idx="11"/>
          </p:nvPr>
        </p:nvSpPr>
        <p:spPr/>
        <p:txBody>
          <a:bodyPr/>
          <a:lstStyle/>
          <a:p>
            <a:r>
              <a:rPr lang="ru-RU" smtClean="0"/>
              <a:t>Попов А.А.</a:t>
            </a: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346CB088-A2E2-4B9E-BE89-CDD99B2A1681}" type="slidenum">
              <a:rPr lang="ru-RU" smtClean="0"/>
              <a:t>‹#›</a:t>
            </a:fld>
            <a:endParaRPr lang="ru-RU"/>
          </a:p>
        </p:txBody>
      </p:sp>
    </p:spTree>
    <p:extLst>
      <p:ext uri="{BB962C8B-B14F-4D97-AF65-F5344CB8AC3E}">
        <p14:creationId xmlns:p14="http://schemas.microsoft.com/office/powerpoint/2010/main" val="214510948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5C9A1-760B-4FCD-A7E9-E10191969069}" type="datetime1">
              <a:rPr lang="ru-RU" smtClean="0"/>
              <a:t>09.07.2015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Попов А.А.</a:t>
            </a:r>
            <a:endParaRPr lang="ru-RU"/>
          </a:p>
        </p:txBody>
      </p:sp>
    </p:spTree>
    <p:extLst>
      <p:ext uri="{BB962C8B-B14F-4D97-AF65-F5344CB8AC3E}">
        <p14:creationId xmlns:p14="http://schemas.microsoft.com/office/powerpoint/2010/main" val="265672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7.xml"/><Relationship Id="rId3" Type="http://schemas.openxmlformats.org/officeDocument/2006/relationships/slide" Target="slide4.xml"/><Relationship Id="rId21" Type="http://schemas.openxmlformats.org/officeDocument/2006/relationships/slide" Target="slide22.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3.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1.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 Id="rId27"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www.101hotels.ru/main/cities/Nizhnevartovsk/points/monuments" TargetMode="External"/><Relationship Id="rId2" Type="http://schemas.openxmlformats.org/officeDocument/2006/relationships/hyperlink" Target="http://oldversion.n-vartovsk.ru/city/?s=15"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07504" y="836712"/>
            <a:ext cx="8928992" cy="2763739"/>
          </a:xfrm>
        </p:spPr>
        <p:txBody>
          <a:bodyPr>
            <a:prstTxWarp prst="textTriangleInverted">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rPr>
              <a:t>Достопримечательности Нижневартовска</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endParaRPr>
          </a:p>
        </p:txBody>
      </p:sp>
      <p:sp>
        <p:nvSpPr>
          <p:cNvPr id="2" name="Подзаголовок 1"/>
          <p:cNvSpPr>
            <a:spLocks noGrp="1"/>
          </p:cNvSpPr>
          <p:nvPr>
            <p:ph type="subTitle" idx="1"/>
          </p:nvPr>
        </p:nvSpPr>
        <p:spPr>
          <a:xfrm>
            <a:off x="0" y="5105400"/>
            <a:ext cx="9144000" cy="1752600"/>
          </a:xfrm>
        </p:spPr>
        <p:txBody>
          <a:bodyPr/>
          <a:lstStyle/>
          <a:p>
            <a:r>
              <a:rPr lang="ru-RU" b="1" dirty="0" smtClean="0">
                <a:solidFill>
                  <a:schemeClr val="bg2"/>
                </a:solidFill>
                <a:effectLst>
                  <a:outerShdw blurRad="38100" dist="38100" dir="2700000" algn="tl">
                    <a:srgbClr val="000000">
                      <a:alpha val="43137"/>
                    </a:srgbClr>
                  </a:outerShdw>
                </a:effectLst>
              </a:rPr>
              <a:t>Автор</a:t>
            </a:r>
            <a:r>
              <a:rPr lang="en-US" b="1" dirty="0">
                <a:solidFill>
                  <a:schemeClr val="bg2"/>
                </a:solidFill>
                <a:effectLst>
                  <a:outerShdw blurRad="38100" dist="38100" dir="2700000" algn="tl">
                    <a:srgbClr val="000000">
                      <a:alpha val="43137"/>
                    </a:srgbClr>
                  </a:outerShdw>
                </a:effectLst>
              </a:rPr>
              <a:t>:</a:t>
            </a:r>
            <a:r>
              <a:rPr lang="ru-RU" b="1" dirty="0" smtClean="0">
                <a:solidFill>
                  <a:schemeClr val="bg2"/>
                </a:solidFill>
                <a:effectLst>
                  <a:outerShdw blurRad="38100" dist="38100" dir="2700000" algn="tl">
                    <a:srgbClr val="000000">
                      <a:alpha val="43137"/>
                    </a:srgbClr>
                  </a:outerShdw>
                </a:effectLst>
              </a:rPr>
              <a:t> Попов </a:t>
            </a:r>
            <a:r>
              <a:rPr lang="ru-RU" b="1" dirty="0" smtClean="0">
                <a:solidFill>
                  <a:schemeClr val="bg2"/>
                </a:solidFill>
                <a:effectLst>
                  <a:outerShdw blurRad="38100" dist="38100" dir="2700000" algn="tl">
                    <a:srgbClr val="000000">
                      <a:alpha val="43137"/>
                    </a:srgbClr>
                  </a:outerShdw>
                </a:effectLst>
              </a:rPr>
              <a:t>Александр, 11А класс,</a:t>
            </a:r>
          </a:p>
          <a:p>
            <a:r>
              <a:rPr lang="ru-RU" b="1" dirty="0" smtClean="0">
                <a:solidFill>
                  <a:schemeClr val="bg2"/>
                </a:solidFill>
                <a:effectLst>
                  <a:outerShdw blurRad="38100" dist="38100" dir="2700000" algn="tl">
                    <a:srgbClr val="000000">
                      <a:alpha val="43137"/>
                    </a:srgbClr>
                  </a:outerShdw>
                </a:effectLst>
              </a:rPr>
              <a:t>МБОУ «</a:t>
            </a:r>
            <a:r>
              <a:rPr lang="ru-RU" b="1" dirty="0" smtClean="0">
                <a:solidFill>
                  <a:schemeClr val="bg2"/>
                </a:solidFill>
                <a:effectLst>
                  <a:outerShdw blurRad="38100" dist="38100" dir="2700000" algn="tl">
                    <a:srgbClr val="000000">
                      <a:alpha val="43137"/>
                    </a:srgbClr>
                  </a:outerShdw>
                </a:effectLst>
              </a:rPr>
              <a:t>Лицей </a:t>
            </a:r>
            <a:r>
              <a:rPr lang="ru-RU" b="1" dirty="0" smtClean="0">
                <a:solidFill>
                  <a:schemeClr val="bg2"/>
                </a:solidFill>
                <a:effectLst>
                  <a:outerShdw blurRad="38100" dist="38100" dir="2700000" algn="tl">
                    <a:srgbClr val="000000">
                      <a:alpha val="43137"/>
                    </a:srgbClr>
                  </a:outerShdw>
                </a:effectLst>
              </a:rPr>
              <a:t>№ </a:t>
            </a:r>
            <a:r>
              <a:rPr lang="ru-RU" b="1" dirty="0" smtClean="0">
                <a:solidFill>
                  <a:schemeClr val="bg2"/>
                </a:solidFill>
                <a:effectLst>
                  <a:outerShdw blurRad="38100" dist="38100" dir="2700000" algn="tl">
                    <a:srgbClr val="000000">
                      <a:alpha val="43137"/>
                    </a:srgbClr>
                  </a:outerShdw>
                </a:effectLst>
              </a:rPr>
              <a:t>2», г. Нижневартовск</a:t>
            </a:r>
          </a:p>
          <a:p>
            <a:r>
              <a:rPr lang="ru-RU" b="1" dirty="0" smtClean="0">
                <a:solidFill>
                  <a:schemeClr val="bg2"/>
                </a:solidFill>
                <a:effectLst>
                  <a:outerShdw blurRad="38100" dist="38100" dir="2700000" algn="tl">
                    <a:srgbClr val="000000">
                      <a:alpha val="43137"/>
                    </a:srgbClr>
                  </a:outerShdw>
                </a:effectLst>
              </a:rPr>
              <a:t>май 2015 г.</a:t>
            </a:r>
            <a:endParaRPr lang="ru-RU"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845695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СКУЛЬПТУРА «СОЛДАТ-МИРОТВОРЕЦ»</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600200"/>
            <a:ext cx="5184576" cy="4525963"/>
          </a:xfrm>
        </p:spPr>
        <p:txBody>
          <a:bodyPr>
            <a:noAutofit/>
          </a:bodyPr>
          <a:lstStyle/>
          <a:p>
            <a:pPr marL="0" indent="0">
              <a:buNone/>
            </a:pPr>
            <a:r>
              <a:rPr lang="ru-RU" sz="1600" dirty="0" smtClean="0">
                <a:solidFill>
                  <a:schemeClr val="bg1">
                    <a:lumMod val="95000"/>
                  </a:schemeClr>
                </a:solidFill>
              </a:rPr>
              <a:t>Открытие скульптуры состоялось 8 ноября 2002 года в рамках празднования 5-летнего юбилея </a:t>
            </a:r>
            <a:r>
              <a:rPr lang="ru-RU" sz="1600" dirty="0" err="1" smtClean="0">
                <a:solidFill>
                  <a:schemeClr val="bg1">
                    <a:lumMod val="95000"/>
                  </a:schemeClr>
                </a:solidFill>
              </a:rPr>
              <a:t>Нижневартовской</a:t>
            </a:r>
            <a:r>
              <a:rPr lang="ru-RU" sz="1600" dirty="0" smtClean="0">
                <a:solidFill>
                  <a:schemeClr val="bg1">
                    <a:lumMod val="95000"/>
                  </a:schemeClr>
                </a:solidFill>
              </a:rPr>
              <a:t> общественной организации «Арарат». Сначала памятник был установлен в сквере возле нефтяного техникума. Национальной общественной организации хотелось сделать какой-то символический подарок к 30-летию города.</a:t>
            </a:r>
          </a:p>
          <a:p>
            <a:pPr marL="0" indent="0">
              <a:buNone/>
            </a:pPr>
            <a:r>
              <a:rPr lang="ru-RU" sz="1600" dirty="0" smtClean="0">
                <a:solidFill>
                  <a:schemeClr val="bg1">
                    <a:lumMod val="95000"/>
                  </a:schemeClr>
                </a:solidFill>
              </a:rPr>
              <a:t>У солдата, стоящего на постаменте, нет оружия: война закончилась. «Служи, солдат, не ради войны, а во имя мира и любви». О чем может думать воин после сражений? Конечно, о мире, и о том, как его сохранить.</a:t>
            </a:r>
          </a:p>
          <a:p>
            <a:pPr marL="0" indent="0">
              <a:buNone/>
            </a:pPr>
            <a:r>
              <a:rPr lang="ru-RU" sz="1600" dirty="0" smtClean="0">
                <a:solidFill>
                  <a:schemeClr val="bg1">
                    <a:lumMod val="95000"/>
                  </a:schemeClr>
                </a:solidFill>
              </a:rPr>
              <a:t> Сейчас «Солдат-миротворец» находится в сквере на территории 13-ой школы. Возле скульптуры в памятные военным даты проходят линейки, призванные не дать молодому поколению забыть о подвигах их дедов и прадедов в тяжёлые военные годы.</a:t>
            </a:r>
          </a:p>
          <a:p>
            <a:pPr marL="0" indent="0">
              <a:buNone/>
            </a:pPr>
            <a:r>
              <a:rPr lang="ru-RU" sz="1300" dirty="0" smtClean="0">
                <a:solidFill>
                  <a:schemeClr val="bg1">
                    <a:lumMod val="95000"/>
                  </a:schemeClr>
                </a:solidFill>
              </a:rPr>
              <a:t> </a:t>
            </a:r>
            <a:endParaRPr lang="ru-RU" sz="1300" dirty="0">
              <a:solidFill>
                <a:schemeClr val="bg1">
                  <a:lumMod val="95000"/>
                </a:schemeClr>
              </a:solidFill>
            </a:endParaRPr>
          </a:p>
        </p:txBody>
      </p:sp>
      <p:pic>
        <p:nvPicPr>
          <p:cNvPr id="7" name="Объект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940432" y="1916832"/>
            <a:ext cx="2520000" cy="3616198"/>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080415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ПАМЯТНИК Ф.Э. ДЗЕРЖИНСКОМУ</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700808"/>
            <a:ext cx="5112568" cy="4281339"/>
          </a:xfrm>
        </p:spPr>
        <p:txBody>
          <a:bodyPr>
            <a:noAutofit/>
          </a:bodyPr>
          <a:lstStyle/>
          <a:p>
            <a:pPr marL="0" indent="0">
              <a:buNone/>
            </a:pPr>
            <a:r>
              <a:rPr lang="ru-RU" sz="1600" dirty="0" smtClean="0">
                <a:solidFill>
                  <a:schemeClr val="bg1">
                    <a:lumMod val="95000"/>
                  </a:schemeClr>
                </a:solidFill>
              </a:rPr>
              <a:t>На пересечении улиц 60 лет Октября и Мусы </a:t>
            </a:r>
            <a:r>
              <a:rPr lang="ru-RU" sz="1600" dirty="0" err="1" smtClean="0">
                <a:solidFill>
                  <a:schemeClr val="bg1">
                    <a:lumMod val="95000"/>
                  </a:schemeClr>
                </a:solidFill>
              </a:rPr>
              <a:t>Джалиля</a:t>
            </a:r>
            <a:r>
              <a:rPr lang="ru-RU" sz="1600" dirty="0" smtClean="0">
                <a:solidFill>
                  <a:schemeClr val="bg1">
                    <a:lumMod val="95000"/>
                  </a:schemeClr>
                </a:solidFill>
              </a:rPr>
              <a:t> находится здание Управления Министерства внутренних дел по городу Нижневартовску, перед фасадом которого располагается памятник Ф.Э. Дзержинскому. Эскизы памятника создал художник А. Троянский. Скульптура выполнена пенсионером МВД Александром Игнатьевичем </a:t>
            </a:r>
            <a:r>
              <a:rPr lang="ru-RU" sz="1600" dirty="0" err="1" smtClean="0">
                <a:solidFill>
                  <a:schemeClr val="bg1">
                    <a:lumMod val="95000"/>
                  </a:schemeClr>
                </a:solidFill>
              </a:rPr>
              <a:t>Леоновичем</a:t>
            </a:r>
            <a:r>
              <a:rPr lang="ru-RU" sz="1600" dirty="0" smtClean="0">
                <a:solidFill>
                  <a:schemeClr val="bg1">
                    <a:lumMod val="95000"/>
                  </a:schemeClr>
                </a:solidFill>
              </a:rPr>
              <a:t>, проживавшим в селе Голышманово Тюменской области. Бывший следователь, настоящий самородок, он неоднократно выставлял свои художественные творения на всевозможных выставках.</a:t>
            </a:r>
          </a:p>
          <a:p>
            <a:pPr marL="0" indent="0">
              <a:buNone/>
            </a:pPr>
            <a:r>
              <a:rPr lang="ru-RU" sz="1600" dirty="0" smtClean="0">
                <a:solidFill>
                  <a:schemeClr val="bg1">
                    <a:lumMod val="95000"/>
                  </a:schemeClr>
                </a:solidFill>
              </a:rPr>
              <a:t>Установлен памятник 22 июня в 1988 году на личные деньги сотрудников правоохранительных органов.</a:t>
            </a:r>
            <a:endParaRPr lang="ru-RU" sz="1600" dirty="0">
              <a:solidFill>
                <a:schemeClr val="bg1">
                  <a:lumMod val="95000"/>
                </a:schemeClr>
              </a:solidFill>
            </a:endParaRPr>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868424" y="1988840"/>
            <a:ext cx="2520000" cy="3356426"/>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7353217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СТЕЛА АВИАТОРОВ</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844824"/>
            <a:ext cx="5112568" cy="4281339"/>
          </a:xfrm>
        </p:spPr>
        <p:txBody>
          <a:bodyPr>
            <a:normAutofit/>
          </a:bodyPr>
          <a:lstStyle/>
          <a:p>
            <a:pPr marL="0" indent="0">
              <a:buNone/>
            </a:pPr>
            <a:r>
              <a:rPr lang="ru-RU" sz="2000" dirty="0" smtClean="0">
                <a:solidFill>
                  <a:schemeClr val="bg1">
                    <a:lumMod val="95000"/>
                  </a:schemeClr>
                </a:solidFill>
              </a:rPr>
              <a:t>Установлена стела к 35-летию </a:t>
            </a:r>
            <a:r>
              <a:rPr lang="ru-RU" sz="2000" dirty="0" err="1" smtClean="0">
                <a:solidFill>
                  <a:schemeClr val="bg1">
                    <a:lumMod val="95000"/>
                  </a:schemeClr>
                </a:solidFill>
              </a:rPr>
              <a:t>Нижневартовского</a:t>
            </a:r>
            <a:r>
              <a:rPr lang="ru-RU" sz="2000" dirty="0" smtClean="0">
                <a:solidFill>
                  <a:schemeClr val="bg1">
                    <a:lumMod val="95000"/>
                  </a:schemeClr>
                </a:solidFill>
              </a:rPr>
              <a:t> авиапредприятия 20 июля 2000 года. Памятник представляет собой стелу, устремляющую в высь, в синее небо </a:t>
            </a:r>
            <a:r>
              <a:rPr lang="ru-RU" sz="2000" dirty="0" err="1" smtClean="0">
                <a:solidFill>
                  <a:schemeClr val="bg1">
                    <a:lumMod val="95000"/>
                  </a:schemeClr>
                </a:solidFill>
              </a:rPr>
              <a:t>Самотлора</a:t>
            </a:r>
            <a:r>
              <a:rPr lang="ru-RU" sz="2000" dirty="0" smtClean="0">
                <a:solidFill>
                  <a:schemeClr val="bg1">
                    <a:lumMod val="95000"/>
                  </a:schemeClr>
                </a:solidFill>
              </a:rPr>
              <a:t>. В верхней части с трёх сторон находится герб города Нижневартовска.</a:t>
            </a:r>
          </a:p>
          <a:p>
            <a:pPr marL="0" indent="0">
              <a:buNone/>
            </a:pPr>
            <a:r>
              <a:rPr lang="ru-RU" sz="2000" dirty="0" smtClean="0">
                <a:solidFill>
                  <a:schemeClr val="bg1">
                    <a:lumMod val="95000"/>
                  </a:schemeClr>
                </a:solidFill>
              </a:rPr>
              <a:t>В жизнь проект был воплощен силами работников </a:t>
            </a:r>
            <a:r>
              <a:rPr lang="ru-RU" sz="2000" dirty="0" err="1" smtClean="0">
                <a:solidFill>
                  <a:schemeClr val="bg1">
                    <a:lumMod val="95000"/>
                  </a:schemeClr>
                </a:solidFill>
              </a:rPr>
              <a:t>Нижневартовского</a:t>
            </a:r>
            <a:r>
              <a:rPr lang="ru-RU" sz="2000" dirty="0" smtClean="0">
                <a:solidFill>
                  <a:schemeClr val="bg1">
                    <a:lumMod val="95000"/>
                  </a:schemeClr>
                </a:solidFill>
              </a:rPr>
              <a:t> авиапредприятия. Особенно эффектно стела выглядит ночью, когда она освещена подсветкой.</a:t>
            </a:r>
            <a:endParaRPr lang="ru-RU" sz="2000" dirty="0">
              <a:solidFill>
                <a:schemeClr val="bg1">
                  <a:lumMod val="95000"/>
                </a:schemeClr>
              </a:solidFill>
            </a:endParaRPr>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940432" y="2097272"/>
            <a:ext cx="2520000" cy="3780000"/>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9397978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АЛЛЕЯ ПОЧЕТА АВИАЦИИ</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988840"/>
            <a:ext cx="4244280" cy="4137323"/>
          </a:xfrm>
        </p:spPr>
        <p:txBody>
          <a:bodyPr>
            <a:normAutofit/>
          </a:bodyPr>
          <a:lstStyle/>
          <a:p>
            <a:pPr marL="0" indent="0">
              <a:buNone/>
            </a:pPr>
            <a:r>
              <a:rPr lang="ru-RU" sz="1800" dirty="0" smtClean="0">
                <a:solidFill>
                  <a:schemeClr val="bg1">
                    <a:lumMod val="95000"/>
                  </a:schemeClr>
                </a:solidFill>
              </a:rPr>
              <a:t>На въезде из города в аэропорт создана Аллея почета авиации. Ее открытие приурочено к 35-летию авиапредприятия, которое отмечалось 20 июля 2000 года.</a:t>
            </a:r>
          </a:p>
          <a:p>
            <a:pPr marL="0" indent="0">
              <a:buNone/>
            </a:pPr>
            <a:r>
              <a:rPr lang="ru-RU" sz="1800" dirty="0" smtClean="0">
                <a:solidFill>
                  <a:schemeClr val="bg1">
                    <a:lumMod val="95000"/>
                  </a:schemeClr>
                </a:solidFill>
              </a:rPr>
              <a:t>Воздушные первопроходцы и первооткрыватели </a:t>
            </a:r>
            <a:r>
              <a:rPr lang="ru-RU" sz="1800" dirty="0" err="1" smtClean="0">
                <a:solidFill>
                  <a:schemeClr val="bg1">
                    <a:lumMod val="95000"/>
                  </a:schemeClr>
                </a:solidFill>
              </a:rPr>
              <a:t>самотлорского</a:t>
            </a:r>
            <a:r>
              <a:rPr lang="ru-RU" sz="1800" dirty="0" smtClean="0">
                <a:solidFill>
                  <a:schemeClr val="bg1">
                    <a:lumMod val="95000"/>
                  </a:schemeClr>
                </a:solidFill>
              </a:rPr>
              <a:t> неба середины 60-х: вертолеты серии МИ-1, -2, -4, -6, -8 и самолет «АН-2» величественно стоят на пьедесталах.</a:t>
            </a:r>
            <a:endParaRPr lang="ru-RU" sz="1800" dirty="0">
              <a:solidFill>
                <a:schemeClr val="bg1">
                  <a:lumMod val="95000"/>
                </a:schemeClr>
              </a:solidFill>
            </a:endParaRPr>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60432" y="2239830"/>
            <a:ext cx="3600000" cy="2341298"/>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7273968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prstTxWarp prst="textTriangleInverted">
              <a:avLst/>
            </a:prstTxWarp>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ПАМЯТНЫЙ ЗНАК В ЧЕСТЬ ОТКРЫТИЯ ЖЕЛЕЗНОДОРОЖНОГО СООБЩЕНИЯ В НИЖНЕВАРТОВСКЕ</a:t>
            </a:r>
            <a:br>
              <a:rPr lang="ru-RU"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br>
            <a:r>
              <a:rPr lang="ru-RU"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 (МАКЕТ ТЕПЛОВОЗА)</a:t>
            </a:r>
            <a:endParaRPr lang="ru-RU"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600200"/>
            <a:ext cx="5184576" cy="4525963"/>
          </a:xfrm>
        </p:spPr>
        <p:txBody>
          <a:bodyPr>
            <a:noAutofit/>
          </a:bodyPr>
          <a:lstStyle/>
          <a:p>
            <a:pPr marL="0" indent="0">
              <a:buNone/>
            </a:pPr>
            <a:r>
              <a:rPr lang="ru-RU" sz="1500" dirty="0" smtClean="0">
                <a:solidFill>
                  <a:schemeClr val="bg1">
                    <a:lumMod val="95000"/>
                  </a:schemeClr>
                </a:solidFill>
              </a:rPr>
              <a:t>Развитию транспорта в районах освоения новых нефтяных месторождений придавалось огромное значение. Ускоренное развитие </a:t>
            </a:r>
            <a:r>
              <a:rPr lang="ru-RU" sz="1500" dirty="0" err="1" smtClean="0">
                <a:solidFill>
                  <a:schemeClr val="bg1">
                    <a:lumMod val="95000"/>
                  </a:schemeClr>
                </a:solidFill>
              </a:rPr>
              <a:t>Самотлора</a:t>
            </a:r>
            <a:r>
              <a:rPr lang="ru-RU" sz="1500" dirty="0" smtClean="0">
                <a:solidFill>
                  <a:schemeClr val="bg1">
                    <a:lumMod val="95000"/>
                  </a:schemeClr>
                </a:solidFill>
              </a:rPr>
              <a:t> было бы невозможно без железных нитей, ведущих поезда по огромной стране.</a:t>
            </a:r>
          </a:p>
          <a:p>
            <a:pPr marL="0" indent="0">
              <a:buNone/>
            </a:pPr>
            <a:r>
              <a:rPr lang="ru-RU" sz="1500" dirty="0" smtClean="0">
                <a:solidFill>
                  <a:schemeClr val="bg1">
                    <a:lumMod val="95000"/>
                  </a:schemeClr>
                </a:solidFill>
              </a:rPr>
              <a:t>Проект сооружения железной дороги Сургут-Нижневартовск-Стрежевой был разработан Новосибирским проектно-изыскательским институтом «</a:t>
            </a:r>
            <a:r>
              <a:rPr lang="ru-RU" sz="1500" dirty="0" err="1" smtClean="0">
                <a:solidFill>
                  <a:schemeClr val="bg1">
                    <a:lumMod val="95000"/>
                  </a:schemeClr>
                </a:solidFill>
              </a:rPr>
              <a:t>Сибгипротранс</a:t>
            </a:r>
            <a:r>
              <a:rPr lang="ru-RU" sz="1500" dirty="0" smtClean="0">
                <a:solidFill>
                  <a:schemeClr val="bg1">
                    <a:lumMod val="95000"/>
                  </a:schemeClr>
                </a:solidFill>
              </a:rPr>
              <a:t>». Укладку главного пути навстречу друг другу вели коллективы СМП-330 и СМП-227 объединения ордена Трудового Красного Знамени «</a:t>
            </a:r>
            <a:r>
              <a:rPr lang="ru-RU" sz="1500" dirty="0" err="1" smtClean="0">
                <a:solidFill>
                  <a:schemeClr val="bg1">
                    <a:lumMod val="95000"/>
                  </a:schemeClr>
                </a:solidFill>
              </a:rPr>
              <a:t>Тюменьстройпуть</a:t>
            </a:r>
            <a:r>
              <a:rPr lang="ru-RU" sz="1500" dirty="0" smtClean="0">
                <a:solidFill>
                  <a:schemeClr val="bg1">
                    <a:lumMod val="95000"/>
                  </a:schemeClr>
                </a:solidFill>
              </a:rPr>
              <a:t>». К 7 ноября 1975 года СМП-227 уложено 24 километра главного полотна в сторону Сургута.</a:t>
            </a:r>
          </a:p>
          <a:p>
            <a:pPr marL="0" indent="0">
              <a:buNone/>
            </a:pPr>
            <a:r>
              <a:rPr lang="ru-RU" sz="1500" dirty="0" smtClean="0">
                <a:solidFill>
                  <a:schemeClr val="bg1">
                    <a:lumMod val="95000"/>
                  </a:schemeClr>
                </a:solidFill>
              </a:rPr>
              <a:t>В ноябре 2006 года на привокзальной площади установлены мемориальная доска и макет паровоза в честь 30-летия эксплуатации железной дороги Сургут-Нижневартовск и прихода первого поезда в город Нижневартовск 14 ноября 1976 года.</a:t>
            </a:r>
            <a:endParaRPr lang="ru-RU" sz="1500" dirty="0">
              <a:solidFill>
                <a:schemeClr val="bg1">
                  <a:lumMod val="95000"/>
                </a:schemeClr>
              </a:solidFill>
            </a:endParaRPr>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868144" y="1916832"/>
            <a:ext cx="2520000" cy="3360000"/>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3316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МОНУМЕНТАЛЬНО-ДЕКОРАТИВНЫЙ ЗНАК НА ПЕРЕСЕЧЕНИИ УЛИЦ ХАНТЫ-МАНСИЙСКАЯ И 60 ЛЕТ </a:t>
            </a: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ОКТЯБРЯ</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700808"/>
            <a:ext cx="5328592" cy="4425355"/>
          </a:xfrm>
        </p:spPr>
        <p:txBody>
          <a:bodyPr>
            <a:normAutofit fontScale="55000" lnSpcReduction="20000"/>
          </a:bodyPr>
          <a:lstStyle/>
          <a:p>
            <a:pPr marL="0" indent="0">
              <a:buNone/>
            </a:pPr>
            <a:r>
              <a:rPr lang="ru-RU" dirty="0" smtClean="0">
                <a:solidFill>
                  <a:schemeClr val="bg1">
                    <a:lumMod val="95000"/>
                  </a:schemeClr>
                </a:solidFill>
              </a:rPr>
              <a:t>Архитектурно-художественное и монументально-прикладное обустройство городского пространства предусмотрено генеральным планом города.</a:t>
            </a:r>
          </a:p>
          <a:p>
            <a:pPr marL="0" indent="0">
              <a:buNone/>
            </a:pPr>
            <a:r>
              <a:rPr lang="ru-RU" dirty="0" smtClean="0">
                <a:solidFill>
                  <a:schemeClr val="bg1">
                    <a:lumMod val="95000"/>
                  </a:schemeClr>
                </a:solidFill>
              </a:rPr>
              <a:t>По итогам открытого конкурса на проектирование монументально-декоративного знака на перекрестке улиц Ханты-Мансийской и 60 лет Октября, проведенного 2001 году, первую премию получила молодой архитектор общества с ограниченной ответственностью «</a:t>
            </a:r>
            <a:r>
              <a:rPr lang="ru-RU" dirty="0" err="1" smtClean="0">
                <a:solidFill>
                  <a:schemeClr val="bg1">
                    <a:lumMod val="95000"/>
                  </a:schemeClr>
                </a:solidFill>
              </a:rPr>
              <a:t>ОргТехСтрой</a:t>
            </a:r>
            <a:r>
              <a:rPr lang="ru-RU" dirty="0" smtClean="0">
                <a:solidFill>
                  <a:schemeClr val="bg1">
                    <a:lumMod val="95000"/>
                  </a:schemeClr>
                </a:solidFill>
              </a:rPr>
              <a:t>» Наталья </a:t>
            </a:r>
            <a:r>
              <a:rPr lang="ru-RU" dirty="0" err="1" smtClean="0">
                <a:solidFill>
                  <a:schemeClr val="bg1">
                    <a:lumMod val="95000"/>
                  </a:schemeClr>
                </a:solidFill>
              </a:rPr>
              <a:t>Будаева</a:t>
            </a:r>
            <a:r>
              <a:rPr lang="ru-RU" dirty="0" smtClean="0">
                <a:solidFill>
                  <a:schemeClr val="bg1">
                    <a:lumMod val="95000"/>
                  </a:schemeClr>
                </a:solidFill>
              </a:rPr>
              <a:t>. Работы по проектированию и строительству выполнены ООО «Творческое объединение Екатеринбургский художественный фонд».</a:t>
            </a:r>
          </a:p>
          <a:p>
            <a:pPr marL="0" indent="0">
              <a:buNone/>
            </a:pPr>
            <a:r>
              <a:rPr lang="ru-RU" dirty="0" smtClean="0">
                <a:solidFill>
                  <a:schemeClr val="bg1">
                    <a:lumMod val="95000"/>
                  </a:schemeClr>
                </a:solidFill>
              </a:rPr>
              <a:t>Знак выполнен в стиле </a:t>
            </a:r>
            <a:r>
              <a:rPr lang="ru-RU" dirty="0" err="1" smtClean="0">
                <a:solidFill>
                  <a:schemeClr val="bg1">
                    <a:lumMod val="95000"/>
                  </a:schemeClr>
                </a:solidFill>
              </a:rPr>
              <a:t>hi-tech</a:t>
            </a:r>
            <a:r>
              <a:rPr lang="ru-RU" dirty="0" smtClean="0">
                <a:solidFill>
                  <a:schemeClr val="bg1">
                    <a:lumMod val="95000"/>
                  </a:schemeClr>
                </a:solidFill>
              </a:rPr>
              <a:t>. Масштаб композиции гармонирует с многоэтажной застройкой и подбирался для визуального завершения улиц Ханты-Мансийской и 60 лет Октября.</a:t>
            </a:r>
          </a:p>
          <a:p>
            <a:pPr marL="0" indent="0">
              <a:buNone/>
            </a:pPr>
            <a:r>
              <a:rPr lang="ru-RU" dirty="0" smtClean="0">
                <a:solidFill>
                  <a:schemeClr val="bg1">
                    <a:lumMod val="95000"/>
                  </a:schemeClr>
                </a:solidFill>
              </a:rPr>
              <a:t> Художественной доминантой композиции является центральный элемент в виде перевернутой четырехгранной пирамиды, символизирующей буровую установку. Пирамида облицована сотовым поликарбонатом с наружной подсветкой в ночное время.</a:t>
            </a:r>
            <a:endParaRPr lang="ru-RU" dirty="0">
              <a:solidFill>
                <a:schemeClr val="bg1">
                  <a:lumMod val="95000"/>
                </a:schemeClr>
              </a:solidFill>
            </a:endParaRPr>
          </a:p>
        </p:txBody>
      </p:sp>
      <p:pic>
        <p:nvPicPr>
          <p:cNvPr id="7" name="Объект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6084448" y="1977867"/>
            <a:ext cx="2375984" cy="3179325"/>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0305068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ПАМЯТНИК ПОЭТУ - ГЕРОЮ СОВЕТСКОГО СОЮЗА МУСЕ ДЖАЛИЛЮ</a:t>
            </a:r>
            <a:endParaRPr lang="ru-RU"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667941"/>
            <a:ext cx="5328592" cy="4353347"/>
          </a:xfrm>
        </p:spPr>
        <p:txBody>
          <a:bodyPr>
            <a:noAutofit/>
          </a:bodyPr>
          <a:lstStyle/>
          <a:p>
            <a:pPr marL="0" indent="0">
              <a:buNone/>
            </a:pPr>
            <a:r>
              <a:rPr lang="ru-RU" sz="2000" dirty="0" smtClean="0">
                <a:solidFill>
                  <a:schemeClr val="bg1">
                    <a:lumMod val="95000"/>
                  </a:schemeClr>
                </a:solidFill>
              </a:rPr>
              <a:t>Одну из первых улиц Нижневартовска нефтяники и строители, приехавшие из Татарии, назвали именем своего поэта-героя. В год 35-летия 25 сентября 2007 года в городе увековечили память Мусы </a:t>
            </a:r>
            <a:r>
              <a:rPr lang="ru-RU" sz="2000" dirty="0" err="1" smtClean="0">
                <a:solidFill>
                  <a:schemeClr val="bg1">
                    <a:lumMod val="95000"/>
                  </a:schemeClr>
                </a:solidFill>
              </a:rPr>
              <a:t>Джалиля</a:t>
            </a:r>
            <a:r>
              <a:rPr lang="ru-RU" sz="2000" dirty="0" smtClean="0">
                <a:solidFill>
                  <a:schemeClr val="bg1">
                    <a:lumMod val="95000"/>
                  </a:schemeClr>
                </a:solidFill>
              </a:rPr>
              <a:t>. </a:t>
            </a:r>
          </a:p>
          <a:p>
            <a:pPr marL="0" indent="0">
              <a:buNone/>
            </a:pPr>
            <a:r>
              <a:rPr lang="ru-RU" sz="2000" dirty="0" smtClean="0">
                <a:solidFill>
                  <a:schemeClr val="bg1">
                    <a:lumMod val="95000"/>
                  </a:schemeClr>
                </a:solidFill>
              </a:rPr>
              <a:t> Инициатором возведения бюста из бронзы известному татарскому поэту стала общественная организация Центр «</a:t>
            </a:r>
            <a:r>
              <a:rPr lang="ru-RU" sz="2000" dirty="0" err="1" smtClean="0">
                <a:solidFill>
                  <a:schemeClr val="bg1">
                    <a:lumMod val="95000"/>
                  </a:schemeClr>
                </a:solidFill>
              </a:rPr>
              <a:t>Мирас</a:t>
            </a:r>
            <a:r>
              <a:rPr lang="ru-RU" sz="2000" dirty="0" smtClean="0">
                <a:solidFill>
                  <a:schemeClr val="bg1">
                    <a:lumMod val="95000"/>
                  </a:schemeClr>
                </a:solidFill>
              </a:rPr>
              <a:t>», а автором монумента - член союза художников России Махмуд </a:t>
            </a:r>
            <a:r>
              <a:rPr lang="ru-RU" sz="2000" dirty="0" err="1" smtClean="0">
                <a:solidFill>
                  <a:schemeClr val="bg1">
                    <a:lumMod val="95000"/>
                  </a:schemeClr>
                </a:solidFill>
              </a:rPr>
              <a:t>Гасимов</a:t>
            </a:r>
            <a:r>
              <a:rPr lang="ru-RU" sz="2000" dirty="0" smtClean="0">
                <a:solidFill>
                  <a:schemeClr val="bg1">
                    <a:lumMod val="95000"/>
                  </a:schemeClr>
                </a:solidFill>
              </a:rPr>
              <a:t>. Воздвигнутый памятник - это не только дань уважения поэту, но еще и символ таких человеческих ценностей, как великий талант, любовь и верность Родине.</a:t>
            </a:r>
            <a:endParaRPr lang="ru-RU" sz="2000" dirty="0">
              <a:solidFill>
                <a:schemeClr val="bg1">
                  <a:lumMod val="95000"/>
                </a:schemeClr>
              </a:solidFill>
            </a:endParaRPr>
          </a:p>
        </p:txBody>
      </p:sp>
      <p:pic>
        <p:nvPicPr>
          <p:cNvPr id="7" name="Объект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6237789" y="1989240"/>
            <a:ext cx="2222643" cy="3600000"/>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3977658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МОНУМЕНТ «ФЛАГ ГОРОДА»</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600200"/>
            <a:ext cx="5256584" cy="4525963"/>
          </a:xfrm>
        </p:spPr>
        <p:txBody>
          <a:bodyPr>
            <a:normAutofit/>
          </a:bodyPr>
          <a:lstStyle/>
          <a:p>
            <a:pPr marL="0" indent="0">
              <a:buNone/>
            </a:pPr>
            <a:r>
              <a:rPr lang="ru-RU" sz="2400" dirty="0" smtClean="0">
                <a:solidFill>
                  <a:schemeClr val="bg1">
                    <a:lumMod val="95000"/>
                  </a:schemeClr>
                </a:solidFill>
              </a:rPr>
              <a:t>Высота монумента 48 метров. Металлоконструкция увенчана официальным флагом города Нижневартовска. Цвета </a:t>
            </a:r>
            <a:r>
              <a:rPr lang="ru-RU" sz="2400" dirty="0" err="1" smtClean="0">
                <a:solidFill>
                  <a:schemeClr val="bg1">
                    <a:lumMod val="95000"/>
                  </a:schemeClr>
                </a:solidFill>
              </a:rPr>
              <a:t>триколора</a:t>
            </a:r>
            <a:r>
              <a:rPr lang="ru-RU" sz="2400" dirty="0" smtClean="0">
                <a:solidFill>
                  <a:schemeClr val="bg1">
                    <a:lumMod val="95000"/>
                  </a:schemeClr>
                </a:solidFill>
              </a:rPr>
              <a:t> символизируют: синий - ярко-синее небо, и богатые водные ресурсы, белый - снежные просторы, чистоту и мир,  золотой - богатства </a:t>
            </a:r>
            <a:r>
              <a:rPr lang="ru-RU" sz="2400" dirty="0" err="1" smtClean="0">
                <a:solidFill>
                  <a:schemeClr val="bg1">
                    <a:lumMod val="95000"/>
                  </a:schemeClr>
                </a:solidFill>
              </a:rPr>
              <a:t>Самотлора</a:t>
            </a:r>
            <a:r>
              <a:rPr lang="ru-RU" sz="2400" dirty="0" smtClean="0">
                <a:solidFill>
                  <a:schemeClr val="bg1">
                    <a:lumMod val="95000"/>
                  </a:schemeClr>
                </a:solidFill>
              </a:rPr>
              <a:t>, к которым относятся нефтяные месторождения, а также великодушные и открытые жители города Нижневартовска.</a:t>
            </a:r>
            <a:endParaRPr lang="ru-RU" sz="2400" dirty="0">
              <a:solidFill>
                <a:schemeClr val="bg1">
                  <a:lumMod val="95000"/>
                </a:schemeClr>
              </a:solidFill>
            </a:endParaRPr>
          </a:p>
        </p:txBody>
      </p:sp>
      <p:pic>
        <p:nvPicPr>
          <p:cNvPr id="5" name="Объект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940432" y="1867732"/>
            <a:ext cx="2520000" cy="3649500"/>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7" name="Управляющая кнопка: домой 6">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3120110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СКУЛЬПТУРА «ДВОРНИК»</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772816"/>
            <a:ext cx="5184576" cy="4353347"/>
          </a:xfrm>
        </p:spPr>
        <p:txBody>
          <a:bodyPr>
            <a:noAutofit/>
          </a:bodyPr>
          <a:lstStyle/>
          <a:p>
            <a:pPr marL="0" indent="0">
              <a:buNone/>
            </a:pPr>
            <a:r>
              <a:rPr lang="ru-RU" sz="2000" dirty="0" smtClean="0">
                <a:solidFill>
                  <a:schemeClr val="bg1">
                    <a:lumMod val="95000"/>
                  </a:schemeClr>
                </a:solidFill>
              </a:rPr>
              <a:t>Дворник с метлой, сидящий на лавочке, «прописался» на  одной из центральных улиц города. Чугунное изваяние весит около 300 килограммов. Отливали его в Челябинске под руководством скульптора В. </a:t>
            </a:r>
            <a:r>
              <a:rPr lang="ru-RU" sz="2000" dirty="0" err="1" smtClean="0">
                <a:solidFill>
                  <a:schemeClr val="bg1">
                    <a:lumMod val="95000"/>
                  </a:schemeClr>
                </a:solidFill>
              </a:rPr>
              <a:t>Тюсяева</a:t>
            </a:r>
            <a:r>
              <a:rPr lang="ru-RU" sz="2000" dirty="0" smtClean="0">
                <a:solidFill>
                  <a:schemeClr val="bg1">
                    <a:lumMod val="95000"/>
                  </a:schemeClr>
                </a:solidFill>
              </a:rPr>
              <a:t>.</a:t>
            </a:r>
          </a:p>
          <a:p>
            <a:pPr marL="0" indent="0">
              <a:buNone/>
            </a:pPr>
            <a:r>
              <a:rPr lang="ru-RU" sz="2000" dirty="0" smtClean="0">
                <a:solidFill>
                  <a:schemeClr val="bg1">
                    <a:lumMod val="95000"/>
                  </a:schemeClr>
                </a:solidFill>
              </a:rPr>
              <a:t>Это - собирательный образ, как дань уважения всем тем, кто содержит город в чистоте и создает уют на улицах. Дядя Миша, так прозвали усталого дворника, по мнению авторов проекта, должен быть незаметным, как его коллеги, и в тоже время стать украшением одной из самых широких улиц Нижневартовска.</a:t>
            </a:r>
            <a:endParaRPr lang="ru-RU" sz="2000" dirty="0">
              <a:solidFill>
                <a:schemeClr val="bg1">
                  <a:lumMod val="95000"/>
                </a:schemeClr>
              </a:solidFill>
            </a:endParaRPr>
          </a:p>
        </p:txBody>
      </p:sp>
      <p:pic>
        <p:nvPicPr>
          <p:cNvPr id="7" name="Объект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940432" y="2035075"/>
            <a:ext cx="2520000" cy="3338141"/>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0382329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СКУЛЬПТУРЫ ХУДОЖНИКА И МУЗЫКАНТА</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4797152"/>
            <a:ext cx="8568952" cy="1184995"/>
          </a:xfrm>
        </p:spPr>
        <p:txBody>
          <a:bodyPr>
            <a:noAutofit/>
          </a:bodyPr>
          <a:lstStyle/>
          <a:p>
            <a:pPr marL="0" indent="0">
              <a:buNone/>
            </a:pPr>
            <a:r>
              <a:rPr lang="ru-RU" sz="1600" dirty="0" smtClean="0">
                <a:solidFill>
                  <a:schemeClr val="bg1">
                    <a:lumMod val="95000"/>
                  </a:schemeClr>
                </a:solidFill>
              </a:rPr>
              <a:t>В 2007 году на площади возле Дворца искусств установлены бронзовые фигуры художника и музыканта. С тех пор полюбившиеся горожанами композиции стали неотъемлемой частью центра города.</a:t>
            </a:r>
          </a:p>
          <a:p>
            <a:pPr marL="0" indent="0">
              <a:buNone/>
            </a:pPr>
            <a:r>
              <a:rPr lang="ru-RU" sz="1600" dirty="0" smtClean="0">
                <a:solidFill>
                  <a:schemeClr val="bg1">
                    <a:lumMod val="95000"/>
                  </a:schemeClr>
                </a:solidFill>
              </a:rPr>
              <a:t>Бронзовые фигуры родом из Ижевска: там они были отлиты. А вот, их авторы Дмитрий Постников и Александр Суворов проживают в Перми.</a:t>
            </a:r>
            <a:endParaRPr lang="ru-RU" sz="1600" dirty="0">
              <a:solidFill>
                <a:schemeClr val="bg1">
                  <a:lumMod val="95000"/>
                </a:schemeClr>
              </a:solidFill>
            </a:endParaRPr>
          </a:p>
        </p:txBody>
      </p:sp>
      <p:pic>
        <p:nvPicPr>
          <p:cNvPr id="7" name="Объект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1115617" y="1790297"/>
            <a:ext cx="2160000" cy="2598602"/>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pic>
        <p:nvPicPr>
          <p:cNvPr id="1026" name="Picture 2" descr="F:\Рисунок17.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06472" y="1772816"/>
            <a:ext cx="2160000" cy="2653510"/>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a:extLst/>
        </p:spPr>
      </p:pic>
      <p:sp>
        <p:nvSpPr>
          <p:cNvPr id="8" name="Управляющая кнопка: домой 7">
            <a:hlinkClick r:id="rId4"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6222702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484784"/>
            <a:ext cx="9144000" cy="4752528"/>
          </a:xfrm>
          <a:prstGeom prst="rect">
            <a:avLst/>
          </a:prstGeom>
          <a:solidFill>
            <a:srgbClr val="FFFF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Меню</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idx="1"/>
          </p:nvPr>
        </p:nvSpPr>
        <p:spPr/>
        <p:txBody>
          <a:bodyPr numCol="2">
            <a:normAutofit fontScale="92500" lnSpcReduction="10000"/>
          </a:bodyPr>
          <a:lstStyle/>
          <a:p>
            <a:r>
              <a:rPr lang="ru-RU" sz="1400" dirty="0" smtClean="0">
                <a:hlinkClick r:id="rId2" action="ppaction://hlinksldjump"/>
              </a:rPr>
              <a:t>МОНУМЕНТ </a:t>
            </a:r>
            <a:r>
              <a:rPr lang="ru-RU" sz="1400" dirty="0">
                <a:hlinkClick r:id="rId2" action="ppaction://hlinksldjump"/>
              </a:rPr>
              <a:t>«ПОКОРИТЕЛЯМ САМОТЛОРА</a:t>
            </a:r>
            <a:r>
              <a:rPr lang="ru-RU" sz="1400" dirty="0" smtClean="0">
                <a:hlinkClick r:id="rId2" action="ppaction://hlinksldjump"/>
              </a:rPr>
              <a:t>»</a:t>
            </a:r>
            <a:endParaRPr lang="ru-RU" sz="1400" dirty="0" smtClean="0"/>
          </a:p>
          <a:p>
            <a:r>
              <a:rPr lang="ru-RU" sz="1400" dirty="0">
                <a:hlinkClick r:id="rId3" action="ppaction://hlinksldjump"/>
              </a:rPr>
              <a:t>СТЕЛА  «ПЕРВАЯ СКВАЖИНА НА САМОТЛОРЕ</a:t>
            </a:r>
            <a:r>
              <a:rPr lang="ru-RU" sz="1400" dirty="0" smtClean="0">
                <a:hlinkClick r:id="rId3" action="ppaction://hlinksldjump"/>
              </a:rPr>
              <a:t>»</a:t>
            </a:r>
            <a:endParaRPr lang="ru-RU" sz="1400" dirty="0" smtClean="0"/>
          </a:p>
          <a:p>
            <a:r>
              <a:rPr lang="ru-RU" sz="1400" dirty="0">
                <a:hlinkClick r:id="rId4" action="ppaction://hlinksldjump"/>
              </a:rPr>
              <a:t>МОНУМЕНТ «ЗВЁЗДЫ НИЖНЕВАРТОВСКОГО СПОРТА</a:t>
            </a:r>
            <a:r>
              <a:rPr lang="ru-RU" sz="1400" dirty="0" smtClean="0">
                <a:hlinkClick r:id="rId4" action="ppaction://hlinksldjump"/>
              </a:rPr>
              <a:t>»</a:t>
            </a:r>
            <a:endParaRPr lang="ru-RU" sz="1400" dirty="0" smtClean="0"/>
          </a:p>
          <a:p>
            <a:r>
              <a:rPr lang="ru-RU" sz="1400" dirty="0">
                <a:hlinkClick r:id="rId5" action="ppaction://hlinksldjump"/>
              </a:rPr>
              <a:t>МЕМОРИАЛ «ВОИНАМ-ЗЕМЛЯКАМ, ПОГИБШИМ В ГОДЫ ВЕЛИКОЙ ОТЕЧЕСТВЕННОЙ ВОЙНЫ В 1941-1945 Г.Г</a:t>
            </a:r>
            <a:r>
              <a:rPr lang="ru-RU" sz="1400" dirty="0" smtClean="0">
                <a:hlinkClick r:id="rId5" action="ppaction://hlinksldjump"/>
              </a:rPr>
              <a:t>.»</a:t>
            </a:r>
            <a:endParaRPr lang="ru-RU" sz="1400" dirty="0" smtClean="0"/>
          </a:p>
          <a:p>
            <a:r>
              <a:rPr lang="ru-RU" sz="1400" dirty="0" smtClean="0">
                <a:hlinkClick r:id="rId6" action="ppaction://hlinksldjump"/>
              </a:rPr>
              <a:t>СКУЛЬПТУРА «ПИОНЕРЫ»</a:t>
            </a:r>
            <a:endParaRPr lang="ru-RU" sz="1400" dirty="0" smtClean="0"/>
          </a:p>
          <a:p>
            <a:r>
              <a:rPr lang="ru-RU" sz="1400" dirty="0">
                <a:hlinkClick r:id="rId7" action="ppaction://hlinksldjump"/>
              </a:rPr>
              <a:t>МОНУМЕНТАЛЬНО-ДЕКОРАТИВНАЯ КОМПОЗИЦИЯ «ВОЙНА И МИР»</a:t>
            </a:r>
            <a:endParaRPr lang="ru-RU" sz="1400" dirty="0" smtClean="0"/>
          </a:p>
          <a:p>
            <a:r>
              <a:rPr lang="ru-RU" sz="1400" dirty="0">
                <a:hlinkClick r:id="rId8" action="ppaction://hlinksldjump"/>
              </a:rPr>
              <a:t>МЕМОРИАЛ «ВОИНАМ-ИНТЕРНАЦИОНАЛИСТАМ</a:t>
            </a:r>
            <a:r>
              <a:rPr lang="ru-RU" sz="1400" dirty="0" smtClean="0">
                <a:hlinkClick r:id="rId8" action="ppaction://hlinksldjump"/>
              </a:rPr>
              <a:t>»</a:t>
            </a:r>
            <a:endParaRPr lang="ru-RU" sz="1400" dirty="0" smtClean="0"/>
          </a:p>
          <a:p>
            <a:r>
              <a:rPr lang="ru-RU" sz="1400" dirty="0">
                <a:hlinkClick r:id="rId9" action="ppaction://hlinksldjump"/>
              </a:rPr>
              <a:t>СКУЛЬПТУРА «СОЛДАТ-МИРОТВОРЕЦ</a:t>
            </a:r>
            <a:r>
              <a:rPr lang="ru-RU" sz="1400" dirty="0" smtClean="0">
                <a:hlinkClick r:id="rId9" action="ppaction://hlinksldjump"/>
              </a:rPr>
              <a:t>»</a:t>
            </a:r>
            <a:endParaRPr lang="ru-RU" sz="1400" dirty="0" smtClean="0"/>
          </a:p>
          <a:p>
            <a:r>
              <a:rPr lang="ru-RU" sz="1400" dirty="0">
                <a:hlinkClick r:id="rId10" action="ppaction://hlinksldjump"/>
              </a:rPr>
              <a:t>ПАМЯТНИК Ф.Э. </a:t>
            </a:r>
            <a:r>
              <a:rPr lang="ru-RU" sz="1400" dirty="0" smtClean="0">
                <a:hlinkClick r:id="rId10" action="ppaction://hlinksldjump"/>
              </a:rPr>
              <a:t>ДЗЕРЖИНСКОМУ</a:t>
            </a:r>
            <a:endParaRPr lang="ru-RU" sz="1400" dirty="0" smtClean="0"/>
          </a:p>
          <a:p>
            <a:r>
              <a:rPr lang="ru-RU" sz="1400" dirty="0">
                <a:hlinkClick r:id="rId11" action="ppaction://hlinksldjump"/>
              </a:rPr>
              <a:t>СТЕЛА АВИАТОРОВ</a:t>
            </a:r>
            <a:endParaRPr lang="ru-RU" sz="1400" dirty="0" smtClean="0"/>
          </a:p>
          <a:p>
            <a:r>
              <a:rPr lang="ru-RU" sz="1400" dirty="0" smtClean="0">
                <a:hlinkClick r:id="rId12" action="ppaction://hlinksldjump"/>
              </a:rPr>
              <a:t>АЛЛЕЯ </a:t>
            </a:r>
            <a:r>
              <a:rPr lang="ru-RU" sz="1400" dirty="0">
                <a:hlinkClick r:id="rId12" action="ppaction://hlinksldjump"/>
              </a:rPr>
              <a:t>ПОЧЕТА </a:t>
            </a:r>
            <a:r>
              <a:rPr lang="ru-RU" sz="1400" dirty="0" smtClean="0">
                <a:hlinkClick r:id="rId12" action="ppaction://hlinksldjump"/>
              </a:rPr>
              <a:t>АВИАЦИИ</a:t>
            </a:r>
            <a:endParaRPr lang="ru-RU" sz="1400" dirty="0" smtClean="0"/>
          </a:p>
          <a:p>
            <a:r>
              <a:rPr lang="ru-RU" sz="1400" dirty="0">
                <a:hlinkClick r:id="rId13" action="ppaction://hlinksldjump"/>
              </a:rPr>
              <a:t>ПАМЯТНЫЙ ЗНАК В ЧЕСТЬ ОТКРЫТИЯ ЖЕЛЕЗНОДОРОЖНОГО СООБЩЕНИЯ В НИЖНЕВАРТОВСКЕ</a:t>
            </a:r>
            <a:br>
              <a:rPr lang="ru-RU" sz="1400" dirty="0">
                <a:hlinkClick r:id="rId13" action="ppaction://hlinksldjump"/>
              </a:rPr>
            </a:br>
            <a:r>
              <a:rPr lang="ru-RU" sz="1400" dirty="0">
                <a:hlinkClick r:id="rId13" action="ppaction://hlinksldjump"/>
              </a:rPr>
              <a:t> (МАКЕТ ТЕПЛОВОЗА</a:t>
            </a:r>
            <a:r>
              <a:rPr lang="ru-RU" sz="1400" dirty="0" smtClean="0">
                <a:hlinkClick r:id="rId13" action="ppaction://hlinksldjump"/>
              </a:rPr>
              <a:t>)</a:t>
            </a:r>
            <a:endParaRPr lang="ru-RU" sz="1400" dirty="0" smtClean="0"/>
          </a:p>
          <a:p>
            <a:r>
              <a:rPr lang="ru-RU" sz="1400" dirty="0">
                <a:hlinkClick r:id="rId14" action="ppaction://hlinksldjump"/>
              </a:rPr>
              <a:t>МОНУМЕНТАЛЬНО-ДЕКОРАТИВНЫЙ ЗНАК НА ПЕРЕСЕЧЕНИИ УЛИЦ ХАНТЫ-МАНСИЙСКАЯ И 60 ЛЕТ </a:t>
            </a:r>
            <a:r>
              <a:rPr lang="ru-RU" sz="1400" dirty="0" smtClean="0">
                <a:hlinkClick r:id="rId14" action="ppaction://hlinksldjump"/>
              </a:rPr>
              <a:t>ОКТЯБРЯ</a:t>
            </a:r>
            <a:endParaRPr lang="ru-RU" sz="1400" dirty="0" smtClean="0"/>
          </a:p>
          <a:p>
            <a:r>
              <a:rPr lang="ru-RU" sz="1400" dirty="0">
                <a:hlinkClick r:id="rId15" action="ppaction://hlinksldjump"/>
              </a:rPr>
              <a:t>ПАМЯТНИК ПОЭТУ - ГЕРОЮ СОВЕТСКОГО СОЮЗА МУСЕ </a:t>
            </a:r>
            <a:r>
              <a:rPr lang="ru-RU" sz="1400" dirty="0" smtClean="0">
                <a:hlinkClick r:id="rId15" action="ppaction://hlinksldjump"/>
              </a:rPr>
              <a:t>ДЖАЛИЛЮ</a:t>
            </a:r>
            <a:endParaRPr lang="ru-RU" sz="1400" dirty="0" smtClean="0"/>
          </a:p>
          <a:p>
            <a:r>
              <a:rPr lang="ru-RU" sz="1400" dirty="0">
                <a:hlinkClick r:id="rId16" action="ppaction://hlinksldjump"/>
              </a:rPr>
              <a:t>МОНУМЕНТ «ФЛАГ ГОРОДА»</a:t>
            </a:r>
            <a:endParaRPr lang="ru-RU" sz="1400" dirty="0" smtClean="0"/>
          </a:p>
          <a:p>
            <a:r>
              <a:rPr lang="ru-RU" sz="1400" dirty="0">
                <a:hlinkClick r:id="rId17" action="ppaction://hlinksldjump"/>
              </a:rPr>
              <a:t>СКУЛЬПТУРА «ДВОРНИК</a:t>
            </a:r>
            <a:r>
              <a:rPr lang="ru-RU" sz="1400" dirty="0" smtClean="0">
                <a:hlinkClick r:id="rId17" action="ppaction://hlinksldjump"/>
              </a:rPr>
              <a:t>»</a:t>
            </a:r>
            <a:endParaRPr lang="ru-RU" sz="1400" dirty="0" smtClean="0"/>
          </a:p>
          <a:p>
            <a:r>
              <a:rPr lang="ru-RU" sz="1400" dirty="0">
                <a:hlinkClick r:id="rId18" action="ppaction://hlinksldjump"/>
              </a:rPr>
              <a:t>СКУЛЬПТУРЫ ХУДОЖНИКА И </a:t>
            </a:r>
            <a:r>
              <a:rPr lang="ru-RU" sz="1400" dirty="0" smtClean="0">
                <a:hlinkClick r:id="rId18" action="ppaction://hlinksldjump"/>
              </a:rPr>
              <a:t>МУЗЫКАНТА</a:t>
            </a:r>
            <a:endParaRPr lang="ru-RU" sz="1400" dirty="0" smtClean="0"/>
          </a:p>
          <a:p>
            <a:r>
              <a:rPr lang="ru-RU" sz="1400" dirty="0">
                <a:hlinkClick r:id="rId19" action="ppaction://hlinksldjump"/>
              </a:rPr>
              <a:t>СКУЛЬПТУРЫ </a:t>
            </a:r>
            <a:r>
              <a:rPr lang="ru-RU" sz="1400" dirty="0" smtClean="0">
                <a:hlinkClick r:id="rId19" action="ppaction://hlinksldjump"/>
              </a:rPr>
              <a:t>«</a:t>
            </a:r>
            <a:r>
              <a:rPr lang="ru-RU" sz="1400" dirty="0" smtClean="0">
                <a:hlinkClick r:id="rId19" action="ppaction://hlinksldjump"/>
              </a:rPr>
              <a:t>ШКОЛЬНИК</a:t>
            </a:r>
            <a:r>
              <a:rPr lang="ru-RU" sz="1400" dirty="0">
                <a:hlinkClick r:id="rId19" action="ppaction://hlinksldjump"/>
              </a:rPr>
              <a:t> И ШКОЛЬНИЦА</a:t>
            </a:r>
            <a:r>
              <a:rPr lang="ru-RU" sz="1400" dirty="0" smtClean="0">
                <a:hlinkClick r:id="rId19" action="ppaction://hlinksldjump"/>
              </a:rPr>
              <a:t>»</a:t>
            </a:r>
            <a:endParaRPr lang="ru-RU" sz="1400" dirty="0" smtClean="0"/>
          </a:p>
          <a:p>
            <a:r>
              <a:rPr lang="ru-RU" sz="1400" dirty="0">
                <a:hlinkClick r:id="rId20" action="ppaction://hlinksldjump"/>
              </a:rPr>
              <a:t>ПАМЯТНИК УЧАСТНИКАМ ЛИКВИДАЦИИ РАДИАЦИОННЫХ И ТЕХНОГЕННЫХ </a:t>
            </a:r>
            <a:r>
              <a:rPr lang="ru-RU" sz="1400" dirty="0" smtClean="0">
                <a:hlinkClick r:id="rId20" action="ppaction://hlinksldjump"/>
              </a:rPr>
              <a:t>КАТАСТРОФ</a:t>
            </a:r>
            <a:endParaRPr lang="ru-RU" sz="1400" dirty="0" smtClean="0"/>
          </a:p>
          <a:p>
            <a:r>
              <a:rPr lang="ru-RU" sz="1400" dirty="0">
                <a:hlinkClick r:id="rId21" action="ppaction://hlinksldjump"/>
              </a:rPr>
              <a:t>ПАМЯТНЫЙ МОНУМЕНТ ПО ПРОЕЗДУ </a:t>
            </a:r>
            <a:r>
              <a:rPr lang="ru-RU" sz="1400" dirty="0" smtClean="0">
                <a:hlinkClick r:id="rId21" action="ppaction://hlinksldjump"/>
              </a:rPr>
              <a:t>КУРОПАТКИНУ</a:t>
            </a:r>
            <a:endParaRPr lang="ru-RU" sz="1400" dirty="0" smtClean="0"/>
          </a:p>
          <a:p>
            <a:r>
              <a:rPr lang="ru-RU" sz="1400" dirty="0">
                <a:hlinkClick r:id="rId22" action="ppaction://hlinksldjump"/>
              </a:rPr>
              <a:t>СКУЛЬПТУРА «ЗАМОК</a:t>
            </a:r>
            <a:r>
              <a:rPr lang="ru-RU" sz="1400" dirty="0" smtClean="0">
                <a:hlinkClick r:id="rId22" action="ppaction://hlinksldjump"/>
              </a:rPr>
              <a:t>»</a:t>
            </a:r>
            <a:endParaRPr lang="ru-RU" sz="1400" dirty="0" smtClean="0"/>
          </a:p>
          <a:p>
            <a:r>
              <a:rPr lang="ru-RU" sz="1400" dirty="0">
                <a:hlinkClick r:id="rId23" action="ppaction://hlinksldjump"/>
              </a:rPr>
              <a:t>СКУЛЬПТУРА «ДЕВОЧКА СО СКЕЙТОМ</a:t>
            </a:r>
            <a:r>
              <a:rPr lang="ru-RU" sz="1400" dirty="0" smtClean="0">
                <a:hlinkClick r:id="rId23" action="ppaction://hlinksldjump"/>
              </a:rPr>
              <a:t>»</a:t>
            </a:r>
            <a:endParaRPr lang="ru-RU" sz="1400" dirty="0" smtClean="0"/>
          </a:p>
          <a:p>
            <a:r>
              <a:rPr lang="ru-RU" sz="1400" dirty="0">
                <a:hlinkClick r:id="rId24" action="ppaction://hlinksldjump"/>
              </a:rPr>
              <a:t>СКУЛЬПТУРА «СОБАКА</a:t>
            </a:r>
            <a:r>
              <a:rPr lang="ru-RU" sz="1400" dirty="0" smtClean="0">
                <a:hlinkClick r:id="rId24" action="ppaction://hlinksldjump"/>
              </a:rPr>
              <a:t>»</a:t>
            </a:r>
            <a:endParaRPr lang="ru-RU" sz="1400" dirty="0" smtClean="0"/>
          </a:p>
          <a:p>
            <a:r>
              <a:rPr lang="ru-RU" sz="1400" dirty="0">
                <a:hlinkClick r:id="rId25" action="ppaction://hlinksldjump"/>
              </a:rPr>
              <a:t>СКУЛЬПТУРА «ТУРНИКМЕН</a:t>
            </a:r>
            <a:r>
              <a:rPr lang="ru-RU" sz="1400" dirty="0" smtClean="0">
                <a:hlinkClick r:id="rId25" action="ppaction://hlinksldjump"/>
              </a:rPr>
              <a:t>»</a:t>
            </a:r>
            <a:endParaRPr lang="ru-RU" sz="1400" dirty="0" smtClean="0"/>
          </a:p>
          <a:p>
            <a:r>
              <a:rPr lang="ru-RU" sz="1400" dirty="0">
                <a:hlinkClick r:id="rId26" action="ppaction://hlinksldjump"/>
              </a:rPr>
              <a:t>АРХИТЕКТУРНО-ПАРКОВЫЙ КОМПЛЕКС «ДОБРЫЙ АНГЕЛ МИРА</a:t>
            </a:r>
            <a:r>
              <a:rPr lang="ru-RU" sz="1400" dirty="0" smtClean="0">
                <a:hlinkClick r:id="rId26" action="ppaction://hlinksldjump"/>
              </a:rPr>
              <a:t>»</a:t>
            </a:r>
            <a:endParaRPr lang="ru-RU" sz="1400" dirty="0" smtClean="0"/>
          </a:p>
          <a:p>
            <a:r>
              <a:rPr lang="ru-RU" sz="1400" dirty="0" smtClean="0">
                <a:hlinkClick r:id="rId27" action="ppaction://hlinksldjump"/>
              </a:rPr>
              <a:t>ФОНТАН</a:t>
            </a:r>
            <a:endParaRPr lang="ru-RU" sz="1400" dirty="0"/>
          </a:p>
        </p:txBody>
      </p:sp>
      <p:sp>
        <p:nvSpPr>
          <p:cNvPr id="6" name="Управляющая кнопка: настраиваемая 5">
            <a:hlinkClick r:id="" action="ppaction://hlinkshowjump?jump=endshow" highlightClick="1"/>
          </p:cNvPr>
          <p:cNvSpPr/>
          <p:nvPr/>
        </p:nvSpPr>
        <p:spPr>
          <a:xfrm>
            <a:off x="7596336" y="6381328"/>
            <a:ext cx="1296144" cy="36004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выход</a:t>
            </a:r>
            <a:endParaRPr lang="ru-RU" dirty="0"/>
          </a:p>
        </p:txBody>
      </p:sp>
    </p:spTree>
    <p:extLst>
      <p:ext uri="{BB962C8B-B14F-4D97-AF65-F5344CB8AC3E}">
        <p14:creationId xmlns:p14="http://schemas.microsoft.com/office/powerpoint/2010/main" val="134922176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СКУЛЬПТУРЫ   «</a:t>
            </a:r>
            <a:r>
              <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ШКОЛЬНИКИ ШКОЛЬНИЦА» </a:t>
            </a:r>
          </a:p>
        </p:txBody>
      </p:sp>
      <p:sp>
        <p:nvSpPr>
          <p:cNvPr id="3" name="Объект 2"/>
          <p:cNvSpPr>
            <a:spLocks noGrp="1"/>
          </p:cNvSpPr>
          <p:nvPr>
            <p:ph sz="half" idx="1"/>
          </p:nvPr>
        </p:nvSpPr>
        <p:spPr>
          <a:xfrm>
            <a:off x="251520" y="5085184"/>
            <a:ext cx="7973996" cy="1257003"/>
          </a:xfrm>
        </p:spPr>
        <p:txBody>
          <a:bodyPr>
            <a:normAutofit lnSpcReduction="10000"/>
          </a:bodyPr>
          <a:lstStyle/>
          <a:p>
            <a:pPr marL="0" indent="0">
              <a:buNone/>
            </a:pPr>
            <a:r>
              <a:rPr lang="ru-RU" sz="1600" dirty="0" smtClean="0">
                <a:solidFill>
                  <a:schemeClr val="bg1">
                    <a:lumMod val="95000"/>
                  </a:schemeClr>
                </a:solidFill>
              </a:rPr>
              <a:t>В 2008 году в Нижневартовске у входа в городской парк Победы установили две скульптуры школьников. Такой подарок к учебному году подготовили местной детворе городские власти. Разработкой проекта памятника занимались сотрудники САТУ. Скульптуру изготовили в Челябинской области (автор А. Давидович). На все приготовления ушло 3 месяца.</a:t>
            </a:r>
          </a:p>
          <a:p>
            <a:pPr marL="0" indent="0">
              <a:buNone/>
            </a:pPr>
            <a:endParaRPr lang="ru-RU" sz="1300" dirty="0">
              <a:solidFill>
                <a:schemeClr val="bg1">
                  <a:lumMod val="95000"/>
                </a:schemeClr>
              </a:solidFill>
            </a:endParaRPr>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436096" y="2050511"/>
            <a:ext cx="2232249" cy="2729095"/>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Объект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7664" y="2050511"/>
            <a:ext cx="2160000" cy="2733539"/>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1220372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ПАМЯТНИК УЧАСТНИКАМ ЛИКВИДАЦИИ РАДИАЦИОННЫХ И ТЕХНОГЕННЫХ КАТАСТРОФ</a:t>
            </a:r>
            <a:endParaRPr lang="ru-RU"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600200"/>
            <a:ext cx="5112568" cy="4525963"/>
          </a:xfrm>
        </p:spPr>
        <p:txBody>
          <a:bodyPr>
            <a:noAutofit/>
          </a:bodyPr>
          <a:lstStyle/>
          <a:p>
            <a:pPr marL="0" indent="0">
              <a:buNone/>
            </a:pPr>
            <a:r>
              <a:rPr lang="ru-RU" sz="1800" dirty="0" smtClean="0">
                <a:solidFill>
                  <a:schemeClr val="bg1">
                    <a:lumMod val="95000"/>
                  </a:schemeClr>
                </a:solidFill>
              </a:rPr>
              <a:t>Это </a:t>
            </a:r>
            <a:r>
              <a:rPr lang="ru-RU" sz="1800" dirty="0" smtClean="0">
                <a:solidFill>
                  <a:schemeClr val="bg1">
                    <a:lumMod val="95000"/>
                  </a:schemeClr>
                </a:solidFill>
              </a:rPr>
              <a:t>молчаливое напоминание о силе человеческого духа и дань памяти участникам ликвидации аварии на Чернобыльской АЭС.</a:t>
            </a:r>
          </a:p>
          <a:p>
            <a:pPr marL="0" indent="0">
              <a:buNone/>
            </a:pPr>
            <a:r>
              <a:rPr lang="ru-RU" sz="1800" dirty="0" smtClean="0">
                <a:solidFill>
                  <a:schemeClr val="bg1">
                    <a:lumMod val="95000"/>
                  </a:schemeClr>
                </a:solidFill>
              </a:rPr>
              <a:t>В ноябре 2011 года памятник был установлен на специальной площадке возле здания 5 ОФПС по ХМАО - Югре по улице Интернациональной. Монумент, высота которой более семи метров, был изготовлен в Екатеринбурге. В Нижневартовск его доставили в разобранном виде. Каждый фрагмент весит более тонны, а их почти десяток. Автор памятника - тюменский скульптор Геннадий </a:t>
            </a:r>
            <a:r>
              <a:rPr lang="ru-RU" sz="1800" dirty="0" err="1" smtClean="0">
                <a:solidFill>
                  <a:schemeClr val="bg1">
                    <a:lumMod val="95000"/>
                  </a:schemeClr>
                </a:solidFill>
              </a:rPr>
              <a:t>Вострецов</a:t>
            </a:r>
            <a:r>
              <a:rPr lang="ru-RU" sz="1800" dirty="0" smtClean="0">
                <a:solidFill>
                  <a:schemeClr val="bg1">
                    <a:lumMod val="95000"/>
                  </a:schemeClr>
                </a:solidFill>
              </a:rPr>
              <a:t>. </a:t>
            </a:r>
            <a:endParaRPr lang="ru-RU" sz="1800" dirty="0">
              <a:solidFill>
                <a:schemeClr val="bg1">
                  <a:lumMod val="95000"/>
                </a:schemeClr>
              </a:solidFill>
            </a:endParaRPr>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868424" y="1941208"/>
            <a:ext cx="2520000" cy="3360000"/>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8140683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ПАМЯТНЫЙ МОНУМЕНТ ПО ПРОЕЗДУ КУРОПАТКИНУ</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4509120"/>
            <a:ext cx="8424936" cy="1800200"/>
          </a:xfrm>
        </p:spPr>
        <p:txBody>
          <a:bodyPr>
            <a:noAutofit/>
          </a:bodyPr>
          <a:lstStyle/>
          <a:p>
            <a:pPr marL="0" indent="0">
              <a:buNone/>
            </a:pPr>
            <a:r>
              <a:rPr lang="ru-RU" sz="1300" dirty="0" smtClean="0">
                <a:solidFill>
                  <a:schemeClr val="bg1">
                    <a:lumMod val="95000"/>
                  </a:schemeClr>
                </a:solidFill>
              </a:rPr>
              <a:t>Торжественное открытие состоялось 12 августа 2011 года. Трехметровая гранитная конструкция установлена на пересечении улицы 60 лет Октября и проезда Куропаткина.</a:t>
            </a:r>
          </a:p>
          <a:p>
            <a:pPr marL="0" indent="0">
              <a:buNone/>
            </a:pPr>
            <a:r>
              <a:rPr lang="ru-RU" sz="1300" dirty="0" smtClean="0">
                <a:solidFill>
                  <a:schemeClr val="bg1">
                    <a:lumMod val="95000"/>
                  </a:schemeClr>
                </a:solidFill>
              </a:rPr>
              <a:t>Евгений Иванович Куропаткин - заслуженный строитель России и почетный гражданин Нижневартовска. Городу он посвятил более 40 лет и прошел путь от прицепщика на тракторе до руководителя крупной строительной компании. Благодаря ему тысячи горожан обрели долгожданное жилье. </a:t>
            </a:r>
          </a:p>
          <a:p>
            <a:pPr marL="0" indent="0">
              <a:buNone/>
            </a:pPr>
            <a:r>
              <a:rPr lang="ru-RU" sz="1300" dirty="0" smtClean="0">
                <a:solidFill>
                  <a:schemeClr val="bg1">
                    <a:lumMod val="95000"/>
                  </a:schemeClr>
                </a:solidFill>
              </a:rPr>
              <a:t>Увековечить память Евгения Ивановича в гранитном монументе, созданном новосибирскими и екатеринбургскими архитекторами, предложил трудовой коллектив ЗАО «</a:t>
            </a:r>
            <a:r>
              <a:rPr lang="ru-RU" sz="1300" dirty="0" err="1" smtClean="0">
                <a:solidFill>
                  <a:schemeClr val="bg1">
                    <a:lumMod val="95000"/>
                  </a:schemeClr>
                </a:solidFill>
              </a:rPr>
              <a:t>Нижневартовскстройдеталь</a:t>
            </a:r>
            <a:r>
              <a:rPr lang="ru-RU" sz="1300" dirty="0" smtClean="0">
                <a:solidFill>
                  <a:schemeClr val="bg1">
                    <a:lumMod val="95000"/>
                  </a:schemeClr>
                </a:solidFill>
              </a:rPr>
              <a:t>».</a:t>
            </a:r>
            <a:endParaRPr lang="ru-RU" sz="1300" dirty="0">
              <a:solidFill>
                <a:schemeClr val="bg1">
                  <a:lumMod val="95000"/>
                </a:schemeClr>
              </a:solidFill>
            </a:endParaRPr>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2772000" y="1844824"/>
            <a:ext cx="3600000" cy="2396496"/>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81328"/>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4105992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СКУЛЬПТУРА «ЗАМОК»</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4797152"/>
            <a:ext cx="8640960" cy="1329011"/>
          </a:xfrm>
        </p:spPr>
        <p:txBody>
          <a:bodyPr>
            <a:normAutofit/>
          </a:bodyPr>
          <a:lstStyle/>
          <a:p>
            <a:pPr marL="0" indent="0">
              <a:buNone/>
            </a:pPr>
            <a:r>
              <a:rPr lang="ru-RU" sz="1600" dirty="0" smtClean="0">
                <a:solidFill>
                  <a:schemeClr val="bg1">
                    <a:lumMod val="95000"/>
                  </a:schemeClr>
                </a:solidFill>
              </a:rPr>
              <a:t>На набережной реки Обь в ноябре 2010 года появилась необычная скульптура. </a:t>
            </a:r>
            <a:r>
              <a:rPr lang="ru-RU" sz="1600" dirty="0" err="1" smtClean="0">
                <a:solidFill>
                  <a:schemeClr val="bg1">
                    <a:lumMod val="95000"/>
                  </a:schemeClr>
                </a:solidFill>
              </a:rPr>
              <a:t>Ёе</a:t>
            </a:r>
            <a:r>
              <a:rPr lang="ru-RU" sz="1600" dirty="0" smtClean="0">
                <a:solidFill>
                  <a:schemeClr val="bg1">
                    <a:lumMod val="95000"/>
                  </a:schemeClr>
                </a:solidFill>
              </a:rPr>
              <a:t> вес – одна тонна, высота около двух метров. Такой подарок Нижневартовску сделали работники МУП «САТУ». Гигантский замок находится в окружении пяти «чугунных деревьев», предназначенных для замочков, которые молодожены вешают в День бракосочетания. Эта свадебная традиция символизирует любовь, верность и семейное долголетие.</a:t>
            </a:r>
            <a:endParaRPr lang="ru-RU" sz="1600" dirty="0">
              <a:solidFill>
                <a:schemeClr val="bg1">
                  <a:lumMod val="95000"/>
                </a:schemeClr>
              </a:solidFill>
            </a:endParaRPr>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2772000" y="1844824"/>
            <a:ext cx="3600000" cy="2401759"/>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0124200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СКУЛЬПТУРА «ДЕВОЧКА СО СКЕЙТОМ»</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772816"/>
            <a:ext cx="5040560" cy="4353347"/>
          </a:xfrm>
        </p:spPr>
        <p:txBody>
          <a:bodyPr>
            <a:normAutofit/>
          </a:bodyPr>
          <a:lstStyle/>
          <a:p>
            <a:pPr marL="0" indent="0">
              <a:buNone/>
            </a:pPr>
            <a:r>
              <a:rPr lang="ru-RU" sz="2400" dirty="0" smtClean="0">
                <a:solidFill>
                  <a:schemeClr val="bg1">
                    <a:lumMod val="95000"/>
                  </a:schemeClr>
                </a:solidFill>
              </a:rPr>
              <a:t>В июне 2010 года на площади Нефтяников появилась новая скульптура - подросток на </a:t>
            </a:r>
            <a:r>
              <a:rPr lang="ru-RU" sz="2400" dirty="0" err="1" smtClean="0">
                <a:solidFill>
                  <a:schemeClr val="bg1">
                    <a:lumMod val="95000"/>
                  </a:schemeClr>
                </a:solidFill>
              </a:rPr>
              <a:t>скейте</a:t>
            </a:r>
            <a:r>
              <a:rPr lang="ru-RU" sz="2400" dirty="0" smtClean="0">
                <a:solidFill>
                  <a:schemeClr val="bg1">
                    <a:lumMod val="95000"/>
                  </a:schemeClr>
                </a:solidFill>
              </a:rPr>
              <a:t>. Фигура отлита в Челябинской области. Вес - почти 300 килограммов. С помощью бронзовой конструкции сотрудники МУП «САТУ» решили привлечь внимание </a:t>
            </a:r>
            <a:r>
              <a:rPr lang="ru-RU" sz="2400" dirty="0" err="1" smtClean="0">
                <a:solidFill>
                  <a:schemeClr val="bg1">
                    <a:lumMod val="95000"/>
                  </a:schemeClr>
                </a:solidFill>
              </a:rPr>
              <a:t>вартовчан</a:t>
            </a:r>
            <a:r>
              <a:rPr lang="ru-RU" sz="2400" dirty="0" smtClean="0">
                <a:solidFill>
                  <a:schemeClr val="bg1">
                    <a:lumMod val="95000"/>
                  </a:schemeClr>
                </a:solidFill>
              </a:rPr>
              <a:t> к спорту и здоровому образу жизни.</a:t>
            </a:r>
            <a:endParaRPr lang="ru-RU" sz="2400" dirty="0">
              <a:solidFill>
                <a:schemeClr val="bg1">
                  <a:lumMod val="95000"/>
                </a:schemeClr>
              </a:solidFill>
            </a:endParaRPr>
          </a:p>
        </p:txBody>
      </p:sp>
      <p:pic>
        <p:nvPicPr>
          <p:cNvPr id="7" name="Объект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868424" y="1961984"/>
            <a:ext cx="2520000" cy="3267216"/>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8134072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СКУЛЬПТУРА «СОБАКА»</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600200"/>
            <a:ext cx="4968552" cy="4525963"/>
          </a:xfrm>
        </p:spPr>
        <p:txBody>
          <a:bodyPr>
            <a:normAutofit/>
          </a:bodyPr>
          <a:lstStyle/>
          <a:p>
            <a:pPr marL="0" indent="0">
              <a:buNone/>
            </a:pPr>
            <a:r>
              <a:rPr lang="ru-RU" sz="1800" dirty="0" smtClean="0">
                <a:solidFill>
                  <a:schemeClr val="bg1">
                    <a:lumMod val="95000"/>
                  </a:schemeClr>
                </a:solidFill>
              </a:rPr>
              <a:t>В августе 2012 года у Нижневартовска появился бронзовый четвероногий друг. Памятник бездомной дворняге был установлен на площади Нефтяников.</a:t>
            </a:r>
          </a:p>
          <a:p>
            <a:pPr marL="0" indent="0">
              <a:buNone/>
            </a:pPr>
            <a:r>
              <a:rPr lang="ru-RU" sz="1800" dirty="0" smtClean="0">
                <a:solidFill>
                  <a:schemeClr val="bg1">
                    <a:lumMod val="95000"/>
                  </a:schemeClr>
                </a:solidFill>
              </a:rPr>
              <a:t>Идея появления бронзовой собачки принадлежит городским защитникам животных, а воплотить в жизнь ее помогли сотрудники МУП «САТУ».</a:t>
            </a:r>
          </a:p>
          <a:p>
            <a:pPr marL="0" indent="0">
              <a:buNone/>
            </a:pPr>
            <a:r>
              <a:rPr lang="ru-RU" sz="1800" dirty="0" smtClean="0">
                <a:solidFill>
                  <a:schemeClr val="bg1">
                    <a:lumMod val="95000"/>
                  </a:schemeClr>
                </a:solidFill>
              </a:rPr>
              <a:t>Скульптура-копилка – первый шаг к созданию приюта для бездомных животных в Нижневартовске. Ключи от копилки хранятся в общественной организации «Четыре с хвостиком». Внести свою лепту и помочь в сборе средств могут все желающие.</a:t>
            </a:r>
            <a:endParaRPr lang="ru-RU" sz="1800" dirty="0">
              <a:solidFill>
                <a:schemeClr val="bg1">
                  <a:lumMod val="95000"/>
                </a:schemeClr>
              </a:solidFill>
            </a:endParaRPr>
          </a:p>
        </p:txBody>
      </p:sp>
      <p:sp>
        <p:nvSpPr>
          <p:cNvPr id="8" name="Управляющая кнопка: домой 7">
            <a:hlinkClick r:id="rId2"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Объект 4"/>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724128" y="1916832"/>
            <a:ext cx="2653076" cy="3600000"/>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5537455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СКУЛЬПТУРА «ТУРНИКМЕН»</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916832"/>
            <a:ext cx="5040560" cy="4209331"/>
          </a:xfrm>
        </p:spPr>
        <p:txBody>
          <a:bodyPr>
            <a:noAutofit/>
          </a:bodyPr>
          <a:lstStyle/>
          <a:p>
            <a:pPr marL="0" indent="0">
              <a:buNone/>
            </a:pPr>
            <a:r>
              <a:rPr lang="ru-RU" sz="1500" dirty="0" smtClean="0">
                <a:solidFill>
                  <a:schemeClr val="bg1">
                    <a:lumMod val="95000"/>
                  </a:schemeClr>
                </a:solidFill>
              </a:rPr>
              <a:t>7 июня 2013 года в рамках проведения фестиваля искусств, труда и спорта «</a:t>
            </a:r>
            <a:r>
              <a:rPr lang="ru-RU" sz="1500" dirty="0" err="1" smtClean="0">
                <a:solidFill>
                  <a:schemeClr val="bg1">
                    <a:lumMod val="95000"/>
                  </a:schemeClr>
                </a:solidFill>
              </a:rPr>
              <a:t>Самотлорские</a:t>
            </a:r>
            <a:r>
              <a:rPr lang="ru-RU" sz="1500" dirty="0" smtClean="0">
                <a:solidFill>
                  <a:schemeClr val="bg1">
                    <a:lumMod val="95000"/>
                  </a:schemeClr>
                </a:solidFill>
              </a:rPr>
              <a:t> ночи» на площадке перед спорткомплексом «Триумф» была открыта бронзовая скульптура.</a:t>
            </a:r>
          </a:p>
          <a:p>
            <a:pPr marL="0" indent="0">
              <a:buNone/>
            </a:pPr>
            <a:r>
              <a:rPr lang="ru-RU" sz="1500" dirty="0" err="1" smtClean="0">
                <a:solidFill>
                  <a:schemeClr val="bg1">
                    <a:lumMod val="95000"/>
                  </a:schemeClr>
                </a:solidFill>
              </a:rPr>
              <a:t>Нижневартовский</a:t>
            </a:r>
            <a:r>
              <a:rPr lang="ru-RU" sz="1500" dirty="0" smtClean="0">
                <a:solidFill>
                  <a:schemeClr val="bg1">
                    <a:lumMod val="95000"/>
                  </a:schemeClr>
                </a:solidFill>
              </a:rPr>
              <a:t> </a:t>
            </a:r>
            <a:r>
              <a:rPr lang="ru-RU" sz="1500" dirty="0" err="1" smtClean="0">
                <a:solidFill>
                  <a:schemeClr val="bg1">
                    <a:lumMod val="95000"/>
                  </a:schemeClr>
                </a:solidFill>
              </a:rPr>
              <a:t>турникмен</a:t>
            </a:r>
            <a:r>
              <a:rPr lang="ru-RU" sz="1500" dirty="0" smtClean="0">
                <a:solidFill>
                  <a:schemeClr val="bg1">
                    <a:lumMod val="95000"/>
                  </a:schemeClr>
                </a:solidFill>
              </a:rPr>
              <a:t> разрушает стереотипы: он изображен офисным работником в костюме, галстуке и с дипломатом. Но не стоит искать в скульптурном изображении конкретные черты. «Это обобщенный образ», - уверяют авторы произведения. Вылепил героя художник Касли Александр Рябов из </a:t>
            </a:r>
            <a:r>
              <a:rPr lang="ru-RU" sz="1500" dirty="0" err="1" smtClean="0">
                <a:solidFill>
                  <a:schemeClr val="bg1">
                    <a:lumMod val="95000"/>
                  </a:schemeClr>
                </a:solidFill>
              </a:rPr>
              <a:t>южноуральского</a:t>
            </a:r>
            <a:r>
              <a:rPr lang="ru-RU" sz="1500" dirty="0" smtClean="0">
                <a:solidFill>
                  <a:schemeClr val="bg1">
                    <a:lumMod val="95000"/>
                  </a:schemeClr>
                </a:solidFill>
              </a:rPr>
              <a:t> города. Мастер действовал в традициях знаменитого чугунного </a:t>
            </a:r>
            <a:r>
              <a:rPr lang="ru-RU" sz="1500" dirty="0" err="1" smtClean="0">
                <a:solidFill>
                  <a:schemeClr val="bg1">
                    <a:lumMod val="95000"/>
                  </a:schemeClr>
                </a:solidFill>
              </a:rPr>
              <a:t>каслинского</a:t>
            </a:r>
            <a:r>
              <a:rPr lang="ru-RU" sz="1500" dirty="0" smtClean="0">
                <a:solidFill>
                  <a:schemeClr val="bg1">
                    <a:lumMod val="95000"/>
                  </a:schemeClr>
                </a:solidFill>
              </a:rPr>
              <a:t> литья. Бронзовая фигура в натуральную величину весит целую тонну. </a:t>
            </a:r>
          </a:p>
          <a:p>
            <a:pPr marL="0" indent="0">
              <a:buNone/>
            </a:pPr>
            <a:r>
              <a:rPr lang="ru-RU" sz="1500" dirty="0" smtClean="0">
                <a:solidFill>
                  <a:schemeClr val="bg1">
                    <a:lumMod val="95000"/>
                  </a:schemeClr>
                </a:solidFill>
              </a:rPr>
              <a:t>Установили скульптуру работники </a:t>
            </a:r>
            <a:r>
              <a:rPr lang="ru-RU" sz="1500" dirty="0" err="1" smtClean="0">
                <a:solidFill>
                  <a:schemeClr val="bg1">
                    <a:lumMod val="95000"/>
                  </a:schemeClr>
                </a:solidFill>
              </a:rPr>
              <a:t>нижневартовского</a:t>
            </a:r>
            <a:r>
              <a:rPr lang="ru-RU" sz="1500" dirty="0" smtClean="0">
                <a:solidFill>
                  <a:schemeClr val="bg1">
                    <a:lumMod val="95000"/>
                  </a:schemeClr>
                </a:solidFill>
              </a:rPr>
              <a:t> МУП «Специализированного автотранспортного управления». </a:t>
            </a:r>
            <a:endParaRPr lang="ru-RU" sz="1500" dirty="0">
              <a:solidFill>
                <a:schemeClr val="bg1">
                  <a:lumMod val="95000"/>
                </a:schemeClr>
              </a:solidFill>
            </a:endParaRPr>
          </a:p>
        </p:txBody>
      </p:sp>
      <p:pic>
        <p:nvPicPr>
          <p:cNvPr id="1027" name="Picture 3"/>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5935217" y="2132856"/>
            <a:ext cx="2597223" cy="3167952"/>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Управляющая кнопка: домой 6">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8200464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АРХИТЕКТУРНО-ПАРКОВЫЙ КОМПЛЕКС «ДОБРЫЙ АНГЕЛ МИРА»</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600200"/>
            <a:ext cx="5184576" cy="4525963"/>
          </a:xfrm>
        </p:spPr>
        <p:txBody>
          <a:bodyPr>
            <a:normAutofit fontScale="55000" lnSpcReduction="20000"/>
          </a:bodyPr>
          <a:lstStyle/>
          <a:p>
            <a:pPr marL="0" indent="0">
              <a:buNone/>
            </a:pPr>
            <a:r>
              <a:rPr lang="ru-RU" dirty="0" smtClean="0">
                <a:solidFill>
                  <a:schemeClr val="bg1">
                    <a:lumMod val="95000"/>
                  </a:schemeClr>
                </a:solidFill>
              </a:rPr>
              <a:t>Идея создания композиции «Добрый ангел мира» зародилась еще в 2009 году. Именно тогда было выбрано место и подписано официальное соглашение с ЗАО «</a:t>
            </a:r>
            <a:r>
              <a:rPr lang="ru-RU" dirty="0" err="1" smtClean="0">
                <a:solidFill>
                  <a:schemeClr val="bg1">
                    <a:lumMod val="95000"/>
                  </a:schemeClr>
                </a:solidFill>
              </a:rPr>
              <a:t>Нижневартовскстройдеталь</a:t>
            </a:r>
            <a:r>
              <a:rPr lang="ru-RU" dirty="0" smtClean="0">
                <a:solidFill>
                  <a:schemeClr val="bg1">
                    <a:lumMod val="95000"/>
                  </a:schemeClr>
                </a:solidFill>
              </a:rPr>
              <a:t>» о начале строительства архитектурно-паркового комплекса в Нижневартовске. </a:t>
            </a:r>
          </a:p>
          <a:p>
            <a:pPr marL="0" indent="0">
              <a:buNone/>
            </a:pPr>
            <a:r>
              <a:rPr lang="ru-RU" dirty="0" smtClean="0">
                <a:solidFill>
                  <a:schemeClr val="bg1">
                    <a:lumMod val="95000"/>
                  </a:schemeClr>
                </a:solidFill>
              </a:rPr>
              <a:t>Торжественное открытие архитектурно-паркового комплекса «Добрый ангел мира» на Набережной реки Обь состоялось 12 июня 2013 года. По замыслу создателей архитектурного ансамбля такой символ призван объединять людей, живущих по законам добра и милосердия.</a:t>
            </a:r>
          </a:p>
          <a:p>
            <a:pPr marL="0" indent="0">
              <a:buNone/>
            </a:pPr>
            <a:r>
              <a:rPr lang="ru-RU" dirty="0" smtClean="0">
                <a:solidFill>
                  <a:schemeClr val="bg1">
                    <a:lumMod val="95000"/>
                  </a:schemeClr>
                </a:solidFill>
              </a:rPr>
              <a:t>Символическую красную ленту при открытии комплекса разрезали глава Нижневартовска М.В. </a:t>
            </a:r>
            <a:r>
              <a:rPr lang="ru-RU" dirty="0" err="1" smtClean="0">
                <a:solidFill>
                  <a:schemeClr val="bg1">
                    <a:lumMod val="95000"/>
                  </a:schemeClr>
                </a:solidFill>
              </a:rPr>
              <a:t>Клец</a:t>
            </a:r>
            <a:r>
              <a:rPr lang="ru-RU" dirty="0" smtClean="0">
                <a:solidFill>
                  <a:schemeClr val="bg1">
                    <a:lumMod val="95000"/>
                  </a:schemeClr>
                </a:solidFill>
              </a:rPr>
              <a:t>, заслуженный художник СССР и России, автор композиции П.Т. </a:t>
            </a:r>
            <a:r>
              <a:rPr lang="ru-RU" dirty="0" err="1" smtClean="0">
                <a:solidFill>
                  <a:schemeClr val="bg1">
                    <a:lumMod val="95000"/>
                  </a:schemeClr>
                </a:solidFill>
              </a:rPr>
              <a:t>Стронский</a:t>
            </a:r>
            <a:r>
              <a:rPr lang="ru-RU" dirty="0" smtClean="0">
                <a:solidFill>
                  <a:schemeClr val="bg1">
                    <a:lumMod val="95000"/>
                  </a:schemeClr>
                </a:solidFill>
              </a:rPr>
              <a:t>, вице-президент </a:t>
            </a:r>
            <a:r>
              <a:rPr lang="ru-RU" dirty="0" err="1" smtClean="0">
                <a:solidFill>
                  <a:schemeClr val="bg1">
                    <a:lumMod val="95000"/>
                  </a:schemeClr>
                </a:solidFill>
              </a:rPr>
              <a:t>Нижневартовского</a:t>
            </a:r>
            <a:r>
              <a:rPr lang="ru-RU" dirty="0" smtClean="0">
                <a:solidFill>
                  <a:schemeClr val="bg1">
                    <a:lumMod val="95000"/>
                  </a:schemeClr>
                </a:solidFill>
              </a:rPr>
              <a:t> благотворительного фонда по поддержке программ международного союза благотворительных организаций  «Мир добра» С.В. Блинов и главный меценат архитектурно-паркового комплекса генеральный директор ЗАО «</a:t>
            </a:r>
            <a:r>
              <a:rPr lang="ru-RU" dirty="0" err="1" smtClean="0">
                <a:solidFill>
                  <a:schemeClr val="bg1">
                    <a:lumMod val="95000"/>
                  </a:schemeClr>
                </a:solidFill>
              </a:rPr>
              <a:t>Нижневартовскстройдеталь</a:t>
            </a:r>
            <a:r>
              <a:rPr lang="ru-RU" dirty="0" smtClean="0">
                <a:solidFill>
                  <a:schemeClr val="bg1">
                    <a:lumMod val="95000"/>
                  </a:schemeClr>
                </a:solidFill>
              </a:rPr>
              <a:t>» А.Ф. </a:t>
            </a:r>
            <a:r>
              <a:rPr lang="ru-RU" dirty="0" err="1" smtClean="0">
                <a:solidFill>
                  <a:schemeClr val="bg1">
                    <a:lumMod val="95000"/>
                  </a:schemeClr>
                </a:solidFill>
              </a:rPr>
              <a:t>Литус</a:t>
            </a:r>
            <a:r>
              <a:rPr lang="ru-RU" dirty="0" smtClean="0">
                <a:solidFill>
                  <a:schemeClr val="bg1">
                    <a:lumMod val="95000"/>
                  </a:schemeClr>
                </a:solidFill>
              </a:rPr>
              <a:t>.</a:t>
            </a:r>
          </a:p>
          <a:p>
            <a:pPr marL="0" indent="0">
              <a:buNone/>
            </a:pPr>
            <a:r>
              <a:rPr lang="ru-RU" dirty="0" smtClean="0">
                <a:solidFill>
                  <a:schemeClr val="bg1">
                    <a:lumMod val="95000"/>
                  </a:schemeClr>
                </a:solidFill>
              </a:rPr>
              <a:t>Чтобы символ милосердия хранил город от всех невзгод, комплекс был освящён Епископом Ханты-Мансийским и </a:t>
            </a:r>
            <a:r>
              <a:rPr lang="ru-RU" dirty="0" err="1" smtClean="0">
                <a:solidFill>
                  <a:schemeClr val="bg1">
                    <a:lumMod val="95000"/>
                  </a:schemeClr>
                </a:solidFill>
              </a:rPr>
              <a:t>Сургутским</a:t>
            </a:r>
            <a:r>
              <a:rPr lang="ru-RU" dirty="0" smtClean="0">
                <a:solidFill>
                  <a:schemeClr val="bg1">
                    <a:lumMod val="95000"/>
                  </a:schemeClr>
                </a:solidFill>
              </a:rPr>
              <a:t>, Владыкой Павлом.</a:t>
            </a:r>
            <a:endParaRPr lang="ru-RU" dirty="0">
              <a:solidFill>
                <a:schemeClr val="bg1">
                  <a:lumMod val="95000"/>
                </a:schemeClr>
              </a:solidFill>
            </a:endParaRPr>
          </a:p>
        </p:txBody>
      </p:sp>
      <p:pic>
        <p:nvPicPr>
          <p:cNvPr id="5" name="Объект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012440" y="1916832"/>
            <a:ext cx="2520000" cy="3816424"/>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7" name="Управляющая кнопка: домой 6">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9336678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СКУЛЬПТУРА «СКОМОРОХ»</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600200"/>
            <a:ext cx="5112568" cy="4525963"/>
          </a:xfrm>
        </p:spPr>
        <p:txBody>
          <a:bodyPr>
            <a:normAutofit/>
          </a:bodyPr>
          <a:lstStyle/>
          <a:p>
            <a:pPr marL="0" indent="0">
              <a:buNone/>
            </a:pPr>
            <a:r>
              <a:rPr lang="ru-RU" sz="1800" dirty="0" smtClean="0">
                <a:solidFill>
                  <a:schemeClr val="bg1">
                    <a:lumMod val="95000"/>
                  </a:schemeClr>
                </a:solidFill>
              </a:rPr>
              <a:t>В сентябре 2014 года у входа в здание Дворца культуры «Октябрь» установили бронзовую скульптуру «Скоморох». Такой символический подарок, приуроченный к Году культуры, подготовило муниципальное унитарное предприятие города Нижневартовска "Специализированное автотранспортное управление".</a:t>
            </a:r>
          </a:p>
          <a:p>
            <a:pPr marL="0" indent="0">
              <a:buNone/>
            </a:pPr>
            <a:r>
              <a:rPr lang="ru-RU" sz="1800" dirty="0" smtClean="0">
                <a:solidFill>
                  <a:schemeClr val="bg1">
                    <a:lumMod val="95000"/>
                  </a:schemeClr>
                </a:solidFill>
              </a:rPr>
              <a:t>Скульптура олицетворяет народные гуляния, праздники и фестивали, которые так любят </a:t>
            </a:r>
            <a:r>
              <a:rPr lang="ru-RU" sz="1800" dirty="0" err="1" smtClean="0">
                <a:solidFill>
                  <a:schemeClr val="bg1">
                    <a:lumMod val="95000"/>
                  </a:schemeClr>
                </a:solidFill>
              </a:rPr>
              <a:t>вартовчане</a:t>
            </a:r>
            <a:r>
              <a:rPr lang="ru-RU" sz="1800" dirty="0" smtClean="0">
                <a:solidFill>
                  <a:schemeClr val="bg1">
                    <a:lumMod val="95000"/>
                  </a:schemeClr>
                </a:solidFill>
              </a:rPr>
              <a:t>.</a:t>
            </a:r>
          </a:p>
          <a:p>
            <a:pPr marL="0" indent="0">
              <a:buNone/>
            </a:pPr>
            <a:r>
              <a:rPr lang="ru-RU" sz="1800" dirty="0" smtClean="0">
                <a:solidFill>
                  <a:schemeClr val="bg1">
                    <a:lumMod val="95000"/>
                  </a:schemeClr>
                </a:solidFill>
              </a:rPr>
              <a:t>Бронзовый скоморох выполнен мастерами завода художественного литья города Касли Челябинской области. Вес скульптуры почти 700 килограммов.</a:t>
            </a:r>
            <a:endParaRPr lang="ru-RU" sz="1800" dirty="0">
              <a:solidFill>
                <a:schemeClr val="bg1">
                  <a:lumMod val="95000"/>
                </a:schemeClr>
              </a:solidFill>
            </a:endParaRPr>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940432" y="1936676"/>
            <a:ext cx="2520000" cy="3796580"/>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5161525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Фонтан</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772816"/>
            <a:ext cx="4244280" cy="4353347"/>
          </a:xfrm>
        </p:spPr>
        <p:txBody>
          <a:bodyPr>
            <a:normAutofit/>
          </a:bodyPr>
          <a:lstStyle/>
          <a:p>
            <a:pPr marL="0" indent="0">
              <a:buNone/>
            </a:pPr>
            <a:r>
              <a:rPr lang="ru-RU" sz="2000" dirty="0" smtClean="0">
                <a:solidFill>
                  <a:schemeClr val="bg1">
                    <a:lumMod val="95000"/>
                  </a:schemeClr>
                </a:solidFill>
              </a:rPr>
              <a:t>В мае 2006 года у Дворца Искусств забил поющий фонтан</a:t>
            </a:r>
            <a:r>
              <a:rPr lang="en-US" sz="2000" dirty="0" smtClean="0">
                <a:solidFill>
                  <a:schemeClr val="bg1">
                    <a:lumMod val="95000"/>
                  </a:schemeClr>
                </a:solidFill>
              </a:rPr>
              <a:t>.</a:t>
            </a:r>
            <a:r>
              <a:rPr lang="ru-RU" sz="2000" dirty="0">
                <a:solidFill>
                  <a:schemeClr val="bg1">
                    <a:lumMod val="95000"/>
                  </a:schemeClr>
                </a:solidFill>
              </a:rPr>
              <a:t> 80 тонн воды и 448 мелодий. После долгого зимнего перерыва просыпается светомузыкальный фонтан. Одна из достопримечательностей Нижневартовска. Всю зиму фонтан находился под деревянным каркасом.</a:t>
            </a:r>
          </a:p>
        </p:txBody>
      </p:sp>
      <p:sp>
        <p:nvSpPr>
          <p:cNvPr id="9" name="Управляющая кнопка: домой 8">
            <a:hlinkClick r:id="rId2" action="ppaction://hlinksldjump" highlightClick="1"/>
          </p:cNvPr>
          <p:cNvSpPr/>
          <p:nvPr/>
        </p:nvSpPr>
        <p:spPr>
          <a:xfrm>
            <a:off x="467544" y="6309320"/>
            <a:ext cx="648072" cy="360040"/>
          </a:xfrm>
          <a:prstGeom prst="actionButtonHome">
            <a:avLst/>
          </a:prstGeom>
          <a:gradFill>
            <a:gsLst>
              <a:gs pos="100000">
                <a:schemeClr val="accent4">
                  <a:lumMod val="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Объект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60432" y="2025318"/>
            <a:ext cx="3600000" cy="2411794"/>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0214020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accent4">
                      <a:lumMod val="75000"/>
                      <a:alpha val="60000"/>
                    </a:schemeClr>
                  </a:glow>
                  <a:outerShdw blurRad="88000" dist="50800" dir="5040000" algn="tl">
                    <a:schemeClr val="accent4">
                      <a:tint val="80000"/>
                      <a:satMod val="250000"/>
                      <a:alpha val="45000"/>
                    </a:schemeClr>
                  </a:outerShdw>
                </a:effectLst>
              </a:rPr>
              <a:t>МОНУМЕНТ «ПОКОРИТЕЛЯМ САМОТЛОРА»</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accent4">
                    <a:lumMod val="75000"/>
                    <a:alpha val="6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772816"/>
            <a:ext cx="5184576" cy="4353347"/>
          </a:xfrm>
        </p:spPr>
        <p:txBody>
          <a:bodyPr>
            <a:normAutofit fontScale="55000" lnSpcReduction="20000"/>
          </a:bodyPr>
          <a:lstStyle/>
          <a:p>
            <a:pPr marL="0" indent="0">
              <a:buNone/>
            </a:pPr>
            <a:r>
              <a:rPr lang="ru-RU" dirty="0" smtClean="0">
                <a:solidFill>
                  <a:schemeClr val="bg1">
                    <a:lumMod val="95000"/>
                  </a:schemeClr>
                </a:solidFill>
              </a:rPr>
              <a:t>Известный каждому горожанину монумент «Покорителям </a:t>
            </a:r>
            <a:r>
              <a:rPr lang="ru-RU" dirty="0" err="1" smtClean="0">
                <a:solidFill>
                  <a:schemeClr val="bg1">
                    <a:lumMod val="95000"/>
                  </a:schemeClr>
                </a:solidFill>
              </a:rPr>
              <a:t>Самотлора</a:t>
            </a:r>
            <a:r>
              <a:rPr lang="ru-RU" dirty="0" smtClean="0">
                <a:solidFill>
                  <a:schemeClr val="bg1">
                    <a:lumMod val="95000"/>
                  </a:schemeClr>
                </a:solidFill>
              </a:rPr>
              <a:t>» был установлен в год пятидесятилетнего юбилея </a:t>
            </a:r>
            <a:r>
              <a:rPr lang="ru-RU" dirty="0" err="1" smtClean="0">
                <a:solidFill>
                  <a:schemeClr val="bg1">
                    <a:lumMod val="95000"/>
                  </a:schemeClr>
                </a:solidFill>
              </a:rPr>
              <a:t>Нижневартовского</a:t>
            </a:r>
            <a:r>
              <a:rPr lang="ru-RU" dirty="0" smtClean="0">
                <a:solidFill>
                  <a:schemeClr val="bg1">
                    <a:lumMod val="95000"/>
                  </a:schemeClr>
                </a:solidFill>
              </a:rPr>
              <a:t> района. Его открытие состоялось 15 июля 1978 года.</a:t>
            </a:r>
          </a:p>
          <a:p>
            <a:pPr marL="0" indent="0">
              <a:buNone/>
            </a:pPr>
            <a:r>
              <a:rPr lang="ru-RU" dirty="0" smtClean="0">
                <a:solidFill>
                  <a:schemeClr val="bg1">
                    <a:lumMod val="95000"/>
                  </a:schemeClr>
                </a:solidFill>
              </a:rPr>
              <a:t>Работа над монументом длилась девять лет. В творческую группу по созданию монумента вошли скульптор И. </a:t>
            </a:r>
            <a:r>
              <a:rPr lang="ru-RU" dirty="0" err="1" smtClean="0">
                <a:solidFill>
                  <a:schemeClr val="bg1">
                    <a:lumMod val="95000"/>
                  </a:schemeClr>
                </a:solidFill>
              </a:rPr>
              <a:t>Костюхин</a:t>
            </a:r>
            <a:r>
              <a:rPr lang="ru-RU" dirty="0" smtClean="0">
                <a:solidFill>
                  <a:schemeClr val="bg1">
                    <a:lumMod val="95000"/>
                  </a:schemeClr>
                </a:solidFill>
              </a:rPr>
              <a:t>, архитекторы Ю. Кожин и </a:t>
            </a:r>
            <a:r>
              <a:rPr lang="ru-RU" dirty="0" err="1" smtClean="0">
                <a:solidFill>
                  <a:schemeClr val="bg1">
                    <a:lumMod val="95000"/>
                  </a:schemeClr>
                </a:solidFill>
              </a:rPr>
              <a:t>И</a:t>
            </a:r>
            <a:r>
              <a:rPr lang="ru-RU" dirty="0" smtClean="0">
                <a:solidFill>
                  <a:schemeClr val="bg1">
                    <a:lumMod val="95000"/>
                  </a:schemeClr>
                </a:solidFill>
              </a:rPr>
              <a:t>. Василенко, конструктор Иоффе. Монумент отлили в Ленинграде на заводе «Монумент-скульптура». Это </a:t>
            </a:r>
            <a:r>
              <a:rPr lang="ru-RU" dirty="0" err="1" smtClean="0">
                <a:solidFill>
                  <a:schemeClr val="bg1">
                    <a:lumMod val="95000"/>
                  </a:schemeClr>
                </a:solidFill>
              </a:rPr>
              <a:t>скульптурно</a:t>
            </a:r>
            <a:r>
              <a:rPr lang="ru-RU" dirty="0" smtClean="0">
                <a:solidFill>
                  <a:schemeClr val="bg1">
                    <a:lumMod val="95000"/>
                  </a:schemeClr>
                </a:solidFill>
              </a:rPr>
              <a:t>-декоративный комплекс, сооруженный в Нижневартовске по разрешению Совета Министров СССР. Главным заказчиком выступило НГДУ им. Ленина. Стоимость памятника – 1 миллион 400 тысяч рублей. Монумент представляет собой фигуру высотой 12 м, установленную на 10-метровом гранитном пьедестале. Одежда и другие атрибуты (каска, пояс </a:t>
            </a:r>
            <a:r>
              <a:rPr lang="ru-RU" dirty="0" err="1" smtClean="0">
                <a:solidFill>
                  <a:schemeClr val="bg1">
                    <a:lumMod val="95000"/>
                  </a:schemeClr>
                </a:solidFill>
              </a:rPr>
              <a:t>высокомонтажника</a:t>
            </a:r>
            <a:r>
              <a:rPr lang="ru-RU" dirty="0" smtClean="0">
                <a:solidFill>
                  <a:schemeClr val="bg1">
                    <a:lumMod val="95000"/>
                  </a:schemeClr>
                </a:solidFill>
              </a:rPr>
              <a:t>, в правой руке молот геологоразведчика, в левой - чаша с факелом) отлиты из бронзы. У подножья памятника закопана капсула с пожеланиями жителям Нижневартовска ХХI века. Ее вскрытие намечено в 2018 году.</a:t>
            </a:r>
          </a:p>
        </p:txBody>
      </p:sp>
      <p:sp>
        <p:nvSpPr>
          <p:cNvPr id="8" name="Управляющая кнопка: домой 7">
            <a:hlinkClick r:id="rId4"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Объект 9"/>
          <p:cNvPicPr>
            <a:picLocks noGrp="1" noChangeAspect="1"/>
          </p:cNvPicPr>
          <p:nvPr>
            <p:ph sz="half" idx="2"/>
          </p:nvPr>
        </p:nvPicPr>
        <p:blipFill rotWithShape="1">
          <a:blip r:embed="rId5" cstate="email">
            <a:extLst>
              <a:ext uri="{28A0092B-C50C-407E-A947-70E740481C1C}">
                <a14:useLocalDpi xmlns:a14="http://schemas.microsoft.com/office/drawing/2010/main"/>
              </a:ext>
            </a:extLst>
          </a:blip>
          <a:srcRect/>
          <a:stretch/>
        </p:blipFill>
        <p:spPr>
          <a:xfrm>
            <a:off x="5940432" y="2097671"/>
            <a:ext cx="2520000" cy="3491569"/>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4469412"/>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ctrTitle"/>
          </p:nvPr>
        </p:nvSpPr>
        <p:spPr>
          <a:xfrm>
            <a:off x="683568" y="260648"/>
            <a:ext cx="7772400" cy="1470025"/>
          </a:xfrm>
        </p:spPr>
        <p:txBody>
          <a:bodyPr>
            <a:prstTxWarp prst="textTriangleInverted">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Источники</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16" name="Подзаголовок 15"/>
          <p:cNvSpPr>
            <a:spLocks noGrp="1"/>
          </p:cNvSpPr>
          <p:nvPr>
            <p:ph type="subTitle" idx="1"/>
          </p:nvPr>
        </p:nvSpPr>
        <p:spPr>
          <a:xfrm>
            <a:off x="539552" y="1700808"/>
            <a:ext cx="8064896" cy="1752600"/>
          </a:xfrm>
        </p:spPr>
        <p:txBody>
          <a:bodyPr>
            <a:normAutofit/>
          </a:bodyPr>
          <a:lstStyle/>
          <a:p>
            <a:pPr marL="457200" indent="-457200" algn="l">
              <a:buFont typeface="Arial" pitchFamily="34" charset="0"/>
              <a:buChar char="•"/>
            </a:pPr>
            <a:r>
              <a:rPr lang="ru-RU" dirty="0" smtClean="0">
                <a:solidFill>
                  <a:schemeClr val="bg1">
                    <a:lumMod val="95000"/>
                  </a:schemeClr>
                </a:solidFill>
                <a:hlinkClick r:id="rId2"/>
              </a:rPr>
              <a:t>Официальный сайт органов местного самоуправления </a:t>
            </a:r>
            <a:endParaRPr lang="ru-RU" dirty="0" smtClean="0">
              <a:solidFill>
                <a:schemeClr val="bg1">
                  <a:lumMod val="95000"/>
                </a:schemeClr>
              </a:solidFill>
            </a:endParaRPr>
          </a:p>
          <a:p>
            <a:pPr marL="457200" indent="-457200" algn="l">
              <a:buFont typeface="Arial" pitchFamily="34" charset="0"/>
              <a:buChar char="•"/>
            </a:pPr>
            <a:r>
              <a:rPr lang="ru-RU" dirty="0" smtClean="0">
                <a:solidFill>
                  <a:schemeClr val="bg1">
                    <a:lumMod val="95000"/>
                  </a:schemeClr>
                </a:solidFill>
                <a:hlinkClick r:id="rId3"/>
              </a:rPr>
              <a:t>101 отель - Памятники Нижневартовска </a:t>
            </a:r>
            <a:endParaRPr lang="en-US" dirty="0">
              <a:solidFill>
                <a:schemeClr val="bg1">
                  <a:lumMod val="95000"/>
                </a:schemeClr>
              </a:solidFill>
            </a:endParaRPr>
          </a:p>
          <a:p>
            <a:pPr marL="457200" indent="-457200">
              <a:buFont typeface="Arial" pitchFamily="34" charset="0"/>
              <a:buChar char="•"/>
            </a:pPr>
            <a:endParaRPr lang="ru-RU" dirty="0" smtClean="0"/>
          </a:p>
          <a:p>
            <a:pPr marL="457200" indent="-457200">
              <a:buFont typeface="Arial" pitchFamily="34" charset="0"/>
              <a:buChar char="•"/>
            </a:pPr>
            <a:endParaRPr lang="ru-RU" dirty="0"/>
          </a:p>
        </p:txBody>
      </p:sp>
    </p:spTree>
    <p:extLst>
      <p:ext uri="{BB962C8B-B14F-4D97-AF65-F5344CB8AC3E}">
        <p14:creationId xmlns:p14="http://schemas.microsoft.com/office/powerpoint/2010/main" val="108877746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accent4">
                      <a:lumMod val="75000"/>
                      <a:alpha val="60000"/>
                    </a:schemeClr>
                  </a:glow>
                  <a:outerShdw blurRad="88000" dist="50800" dir="5040000" algn="tl">
                    <a:schemeClr val="accent4">
                      <a:tint val="80000"/>
                      <a:satMod val="250000"/>
                      <a:alpha val="45000"/>
                    </a:schemeClr>
                  </a:outerShdw>
                </a:effectLst>
              </a:rPr>
              <a:t>СТЕЛА  «ПЕРВАЯ СКВАЖИНА НА САМОТЛОРЕ»</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accent4">
                    <a:lumMod val="75000"/>
                    <a:alpha val="6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628800"/>
            <a:ext cx="5112568" cy="4497363"/>
          </a:xfrm>
        </p:spPr>
        <p:txBody>
          <a:bodyPr>
            <a:normAutofit/>
          </a:bodyPr>
          <a:lstStyle/>
          <a:p>
            <a:pPr marL="0" indent="0">
              <a:buNone/>
            </a:pPr>
            <a:r>
              <a:rPr lang="ru-RU" sz="2000" dirty="0" smtClean="0">
                <a:solidFill>
                  <a:schemeClr val="bg1">
                    <a:lumMod val="95000"/>
                  </a:schemeClr>
                </a:solidFill>
              </a:rPr>
              <a:t>Нижневартовск еще не получил статус города, а памятник первопроходцам уже был воздвигнут. Он представлял собой стальную прямоугольную колонну, на которой была выгравирована надпись: «Первая скважина </a:t>
            </a:r>
            <a:r>
              <a:rPr lang="ru-RU" sz="2000" dirty="0" err="1" smtClean="0">
                <a:solidFill>
                  <a:schemeClr val="bg1">
                    <a:lumMod val="95000"/>
                  </a:schemeClr>
                </a:solidFill>
              </a:rPr>
              <a:t>Самотлора</a:t>
            </a:r>
            <a:r>
              <a:rPr lang="ru-RU" sz="2000" dirty="0" smtClean="0">
                <a:solidFill>
                  <a:schemeClr val="bg1">
                    <a:lumMod val="95000"/>
                  </a:schemeClr>
                </a:solidFill>
              </a:rPr>
              <a:t>. 1965 г.». Рядом была установлена доска почета с именами первооткрывателей </a:t>
            </a:r>
            <a:r>
              <a:rPr lang="ru-RU" sz="2000" dirty="0" err="1" smtClean="0">
                <a:solidFill>
                  <a:schemeClr val="bg1">
                    <a:lumMod val="95000"/>
                  </a:schemeClr>
                </a:solidFill>
              </a:rPr>
              <a:t>Самотлорского</a:t>
            </a:r>
            <a:r>
              <a:rPr lang="ru-RU" sz="2000" dirty="0" smtClean="0">
                <a:solidFill>
                  <a:schemeClr val="bg1">
                    <a:lumMod val="95000"/>
                  </a:schemeClr>
                </a:solidFill>
              </a:rPr>
              <a:t> месторождения. Здесь, на 25-м км от Нижневартовска, первая скважина - памятник и тем, кто первым ступил на эту землю в эпоху шестидесятников-романтиков.</a:t>
            </a:r>
            <a:endParaRPr lang="ru-RU" sz="2000" dirty="0">
              <a:solidFill>
                <a:schemeClr val="bg1">
                  <a:lumMod val="95000"/>
                </a:schemeClr>
              </a:solidFill>
            </a:endParaRPr>
          </a:p>
        </p:txBody>
      </p:sp>
      <p:pic>
        <p:nvPicPr>
          <p:cNvPr id="7" name="Объект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6012160" y="1916832"/>
            <a:ext cx="2496269" cy="3600000"/>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5815255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accent4">
                      <a:lumMod val="75000"/>
                      <a:alpha val="60000"/>
                    </a:schemeClr>
                  </a:glow>
                  <a:outerShdw blurRad="88000" dist="50800" dir="5040000" algn="tl">
                    <a:schemeClr val="accent4">
                      <a:tint val="80000"/>
                      <a:satMod val="250000"/>
                      <a:alpha val="45000"/>
                    </a:schemeClr>
                  </a:outerShdw>
                </a:effectLst>
              </a:rPr>
              <a:t>МОНУМЕНТ «ЗВЁЗДЫ НИЖНЕВАРТОВСКОГО СПОРТА»</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accent4">
                    <a:lumMod val="75000"/>
                    <a:alpha val="6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600200"/>
            <a:ext cx="4608512" cy="4525963"/>
          </a:xfrm>
        </p:spPr>
        <p:txBody>
          <a:bodyPr>
            <a:noAutofit/>
          </a:bodyPr>
          <a:lstStyle/>
          <a:p>
            <a:pPr marL="0" indent="0">
              <a:buNone/>
            </a:pPr>
            <a:r>
              <a:rPr lang="ru-RU" sz="1500" dirty="0" smtClean="0">
                <a:solidFill>
                  <a:schemeClr val="bg1">
                    <a:lumMod val="95000"/>
                  </a:schemeClr>
                </a:solidFill>
              </a:rPr>
              <a:t>Его открытие состоялось 10 марта 2002 года в рамках празднования 30-летия города. </a:t>
            </a:r>
            <a:r>
              <a:rPr lang="ru-RU" sz="1500" dirty="0" err="1" smtClean="0">
                <a:solidFill>
                  <a:schemeClr val="bg1">
                    <a:lumMod val="95000"/>
                  </a:schemeClr>
                </a:solidFill>
              </a:rPr>
              <a:t>Нижневартовцы</a:t>
            </a:r>
            <a:r>
              <a:rPr lang="ru-RU" sz="1500" dirty="0" smtClean="0">
                <a:solidFill>
                  <a:schemeClr val="bg1">
                    <a:lumMod val="95000"/>
                  </a:schemeClr>
                </a:solidFill>
              </a:rPr>
              <a:t> и в этом оказались первопроходцами - ничего подобного в России нет. Монумент увековечил имена людей, которые стали гордостью российского спорта. Он выполнен в форме большого золотистого шара и установлен у въезда на стадион «Центральный». Каждое имя - на отдельной звездочке, которые расположены в 3 ряда. За четыре года до открытия монумента спортсмены Нижневартовска 267 раз доказали свое право поднять флаг России на престижных международных соревнованиях. В честь первых восьми лауреатов прозвучал праздничный салют - один из немногих в честь конкретных людей. Здесь также увековечены имена губернатора А.В. Филипенко, мэра Ю.И. Тимошкова, бывшего председатели горисполкома Н.А. Ященко - за вклад в развитие спорта.</a:t>
            </a:r>
            <a:endParaRPr lang="ru-RU" sz="1500" dirty="0">
              <a:solidFill>
                <a:schemeClr val="bg1">
                  <a:lumMod val="95000"/>
                </a:schemeClr>
              </a:solidFill>
            </a:endParaRPr>
          </a:p>
        </p:txBody>
      </p:sp>
      <p:pic>
        <p:nvPicPr>
          <p:cNvPr id="7" name="Объект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436096" y="1916832"/>
            <a:ext cx="2863319" cy="3600000"/>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9607019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accent4">
                      <a:lumMod val="75000"/>
                      <a:alpha val="60000"/>
                    </a:schemeClr>
                  </a:glow>
                  <a:outerShdw blurRad="88000" dist="50800" dir="5040000" algn="tl">
                    <a:schemeClr val="accent4">
                      <a:tint val="80000"/>
                      <a:satMod val="250000"/>
                      <a:alpha val="45000"/>
                    </a:schemeClr>
                  </a:outerShdw>
                </a:effectLst>
              </a:rPr>
              <a:t>МЕМОРИАЛ «ВОИНАМ-ЗЕМЛЯКАМ, ПОГИБШИМ В ГОДЫ ВЕЛИКОЙ ОТЕЧЕСТВЕННОЙ ВОЙНЫ В 1941-1945 Г.Г.»</a:t>
            </a:r>
            <a:endParaRPr lang="ru-RU"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accent4">
                    <a:lumMod val="75000"/>
                    <a:alpha val="6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988840"/>
            <a:ext cx="4244280" cy="4137323"/>
          </a:xfrm>
        </p:spPr>
        <p:txBody>
          <a:bodyPr>
            <a:normAutofit/>
          </a:bodyPr>
          <a:lstStyle/>
          <a:p>
            <a:pPr marL="0" indent="0">
              <a:buNone/>
            </a:pPr>
            <a:r>
              <a:rPr lang="ru-RU" sz="1400" dirty="0" smtClean="0">
                <a:solidFill>
                  <a:schemeClr val="bg1">
                    <a:lumMod val="95000"/>
                  </a:schemeClr>
                </a:solidFill>
              </a:rPr>
              <a:t>Мемориал был открыт 16 июля 1978 года. Он выполнен из железа, бетона и мрамора по проекту скульпторов </a:t>
            </a:r>
            <a:r>
              <a:rPr lang="ru-RU" sz="1400" dirty="0" err="1" smtClean="0">
                <a:solidFill>
                  <a:schemeClr val="bg1">
                    <a:lumMod val="95000"/>
                  </a:schemeClr>
                </a:solidFill>
              </a:rPr>
              <a:t>Б.Ермишина</a:t>
            </a:r>
            <a:r>
              <a:rPr lang="ru-RU" sz="1400" dirty="0" smtClean="0">
                <a:solidFill>
                  <a:schemeClr val="bg1">
                    <a:lumMod val="95000"/>
                  </a:schemeClr>
                </a:solidFill>
              </a:rPr>
              <a:t>, </a:t>
            </a:r>
            <a:r>
              <a:rPr lang="ru-RU" sz="1400" dirty="0" err="1" smtClean="0">
                <a:solidFill>
                  <a:schemeClr val="bg1">
                    <a:lumMod val="95000"/>
                  </a:schemeClr>
                </a:solidFill>
              </a:rPr>
              <a:t>Б.Маковецкого</a:t>
            </a:r>
            <a:r>
              <a:rPr lang="ru-RU" sz="1400" dirty="0" smtClean="0">
                <a:solidFill>
                  <a:schemeClr val="bg1">
                    <a:lumMod val="95000"/>
                  </a:schemeClr>
                </a:solidFill>
              </a:rPr>
              <a:t>, </a:t>
            </a:r>
            <a:r>
              <a:rPr lang="ru-RU" sz="1400" dirty="0" err="1" smtClean="0">
                <a:solidFill>
                  <a:schemeClr val="bg1">
                    <a:lumMod val="95000"/>
                  </a:schemeClr>
                </a:solidFill>
              </a:rPr>
              <a:t>Б.Казакова</a:t>
            </a:r>
            <a:r>
              <a:rPr lang="ru-RU" sz="1400" dirty="0" smtClean="0">
                <a:solidFill>
                  <a:schemeClr val="bg1">
                    <a:lumMod val="95000"/>
                  </a:schemeClr>
                </a:solidFill>
              </a:rPr>
              <a:t>. Скульптура изображает раненного командира, зовущего в бой. По бокам памятника установлены плиты, на которых выгравированы фамилии земляков, погибших в годы Великой Отечественной войны. Эта страшная трагедия не обошла и наш край. Сразу же в первые дни войны по призыву партии и Правительства из села </a:t>
            </a:r>
            <a:r>
              <a:rPr lang="ru-RU" sz="1400" dirty="0" err="1" smtClean="0">
                <a:solidFill>
                  <a:schemeClr val="bg1">
                    <a:lumMod val="95000"/>
                  </a:schemeClr>
                </a:solidFill>
              </a:rPr>
              <a:t>Вартовское</a:t>
            </a:r>
            <a:r>
              <a:rPr lang="ru-RU" sz="1400" dirty="0" smtClean="0">
                <a:solidFill>
                  <a:schemeClr val="bg1">
                    <a:lumMod val="95000"/>
                  </a:schemeClr>
                </a:solidFill>
              </a:rPr>
              <a:t> ушел на фронт 101 человек, вернулись лишь 17. Из района ушли на фронт 460 человек.</a:t>
            </a:r>
          </a:p>
          <a:p>
            <a:pPr marL="0" indent="0">
              <a:buNone/>
            </a:pPr>
            <a:r>
              <a:rPr lang="ru-RU" sz="1400" dirty="0" smtClean="0">
                <a:solidFill>
                  <a:schemeClr val="bg1">
                    <a:lumMod val="95000"/>
                  </a:schemeClr>
                </a:solidFill>
              </a:rPr>
              <a:t>В 2013 году мемориал был отреставрирован.</a:t>
            </a:r>
            <a:endParaRPr lang="ru-RU" sz="1400" dirty="0">
              <a:solidFill>
                <a:schemeClr val="bg1">
                  <a:lumMod val="95000"/>
                </a:schemeClr>
              </a:solidFill>
            </a:endParaRPr>
          </a:p>
        </p:txBody>
      </p:sp>
      <p:pic>
        <p:nvPicPr>
          <p:cNvPr id="5" name="Объект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60032" y="2276872"/>
            <a:ext cx="3712861" cy="2445521"/>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7" name="Управляющая кнопка: домой 6">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093624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accent4">
                      <a:lumMod val="75000"/>
                      <a:alpha val="60000"/>
                    </a:schemeClr>
                  </a:glow>
                  <a:outerShdw blurRad="88000" dist="50800" dir="5040000" algn="tl">
                    <a:schemeClr val="accent4">
                      <a:tint val="80000"/>
                      <a:satMod val="250000"/>
                      <a:alpha val="45000"/>
                    </a:schemeClr>
                  </a:outerShdw>
                </a:effectLst>
              </a:rPr>
              <a:t>СКУЛЬПТУРА «ПИОНЕРЫ»</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accent4">
                    <a:lumMod val="75000"/>
                    <a:alpha val="6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600200"/>
            <a:ext cx="5040560" cy="4525963"/>
          </a:xfrm>
        </p:spPr>
        <p:txBody>
          <a:bodyPr>
            <a:normAutofit/>
          </a:bodyPr>
          <a:lstStyle/>
          <a:p>
            <a:pPr marL="0" indent="0">
              <a:buNone/>
            </a:pPr>
            <a:r>
              <a:rPr lang="ru-RU" sz="2200" dirty="0" smtClean="0">
                <a:solidFill>
                  <a:schemeClr val="bg1">
                    <a:lumMod val="95000"/>
                  </a:schemeClr>
                </a:solidFill>
              </a:rPr>
              <a:t>На постаменте возвышаются три пионера, которые гордо держат в своих руках символы пионерии — красный флаг, горн и галстук. Композиция установлена на площади перед средней школой 9. Она была подарена коллективом предприятий «</a:t>
            </a:r>
            <a:r>
              <a:rPr lang="ru-RU" sz="2200" dirty="0" err="1" smtClean="0">
                <a:solidFill>
                  <a:schemeClr val="bg1">
                    <a:lumMod val="95000"/>
                  </a:schemeClr>
                </a:solidFill>
              </a:rPr>
              <a:t>Сибнефгегазгеология</a:t>
            </a:r>
            <a:r>
              <a:rPr lang="ru-RU" sz="2200" dirty="0" smtClean="0">
                <a:solidFill>
                  <a:schemeClr val="bg1">
                    <a:lumMod val="95000"/>
                  </a:schemeClr>
                </a:solidFill>
              </a:rPr>
              <a:t>» в мае 1987 года.</a:t>
            </a:r>
          </a:p>
          <a:p>
            <a:pPr marL="0" indent="0">
              <a:buNone/>
            </a:pPr>
            <a:r>
              <a:rPr lang="ru-RU" sz="2200" dirty="0" smtClean="0"/>
              <a:t> </a:t>
            </a:r>
            <a:endParaRPr lang="ru-RU" sz="2200" dirty="0"/>
          </a:p>
        </p:txBody>
      </p:sp>
      <p:pic>
        <p:nvPicPr>
          <p:cNvPr id="5" name="Объект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796136" y="1844824"/>
            <a:ext cx="2520000" cy="3798995"/>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7" name="Управляющая кнопка: домой 6">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1216725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МОНУМЕНТАЛЬНО-ДЕКОРАТИВНАЯ КОМПОЗИЦИЯ «ВОЙНА И МИР»</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4509120"/>
            <a:ext cx="8640960" cy="1617043"/>
          </a:xfrm>
        </p:spPr>
        <p:txBody>
          <a:bodyPr>
            <a:normAutofit fontScale="70000" lnSpcReduction="20000"/>
          </a:bodyPr>
          <a:lstStyle/>
          <a:p>
            <a:pPr marL="0" indent="0">
              <a:buNone/>
            </a:pPr>
            <a:r>
              <a:rPr lang="ru-RU" sz="2100" dirty="0" smtClean="0">
                <a:solidFill>
                  <a:schemeClr val="bg1">
                    <a:lumMod val="95000"/>
                  </a:schemeClr>
                </a:solidFill>
              </a:rPr>
              <a:t>История открытия кинотеатра «Мир» связана с приездом в Нижневартовск в 1985 году генерального секретаря ЦК КПСС Горбачева Михаила Сергеевича. Тогда в городе не было ни одного типового кинотеатра. Киносеансы в то время проходили в концертных залах учреждений культуры. О чем и рассказали М. Горбачеву.</a:t>
            </a:r>
          </a:p>
          <a:p>
            <a:pPr marL="0" indent="0">
              <a:buNone/>
            </a:pPr>
            <a:r>
              <a:rPr lang="ru-RU" sz="2100" dirty="0" smtClean="0">
                <a:solidFill>
                  <a:schemeClr val="bg1">
                    <a:lumMod val="95000"/>
                  </a:schemeClr>
                </a:solidFill>
              </a:rPr>
              <a:t> Здание кинотеатра с двумя кинозалами сдано в эксплуатацию в октябре 1986 года. Композиция «Война и мир» открыта одновременно с ним. Она расположена на боковом фасаде «Мира</a:t>
            </a:r>
            <a:r>
              <a:rPr lang="ru-RU" sz="2100" dirty="0" smtClean="0">
                <a:solidFill>
                  <a:schemeClr val="bg1">
                    <a:lumMod val="95000"/>
                  </a:schemeClr>
                </a:solidFill>
              </a:rPr>
              <a:t>».</a:t>
            </a:r>
            <a:endParaRPr lang="en-US" sz="2100" dirty="0" smtClean="0">
              <a:solidFill>
                <a:schemeClr val="bg1">
                  <a:lumMod val="95000"/>
                </a:schemeClr>
              </a:solidFill>
            </a:endParaRPr>
          </a:p>
          <a:p>
            <a:pPr marL="0" indent="0">
              <a:buNone/>
            </a:pPr>
            <a:r>
              <a:rPr lang="ru-RU" sz="2100" dirty="0" smtClean="0">
                <a:solidFill>
                  <a:schemeClr val="bg1">
                    <a:lumMod val="95000"/>
                  </a:schemeClr>
                </a:solidFill>
              </a:rPr>
              <a:t>Скульптор </a:t>
            </a:r>
            <a:r>
              <a:rPr lang="ru-RU" sz="2100" dirty="0" smtClean="0">
                <a:solidFill>
                  <a:schemeClr val="bg1">
                    <a:lumMod val="95000"/>
                  </a:schemeClr>
                </a:solidFill>
              </a:rPr>
              <a:t>В.И</a:t>
            </a:r>
            <a:r>
              <a:rPr lang="ru-RU" sz="2100" dirty="0" smtClean="0">
                <a:solidFill>
                  <a:schemeClr val="bg1">
                    <a:lumMod val="95000"/>
                  </a:schemeClr>
                </a:solidFill>
              </a:rPr>
              <a:t>.</a:t>
            </a:r>
            <a:r>
              <a:rPr lang="en-US" sz="2100" dirty="0" smtClean="0">
                <a:solidFill>
                  <a:schemeClr val="bg1">
                    <a:lumMod val="95000"/>
                  </a:schemeClr>
                </a:solidFill>
              </a:rPr>
              <a:t> </a:t>
            </a:r>
            <a:r>
              <a:rPr lang="ru-RU" sz="2100" dirty="0" smtClean="0">
                <a:solidFill>
                  <a:schemeClr val="bg1">
                    <a:lumMod val="95000"/>
                  </a:schemeClr>
                </a:solidFill>
              </a:rPr>
              <a:t>Афанасьев</a:t>
            </a:r>
            <a:r>
              <a:rPr lang="ru-RU" sz="2100" dirty="0" smtClean="0">
                <a:solidFill>
                  <a:schemeClr val="bg1">
                    <a:lumMod val="95000"/>
                  </a:schemeClr>
                </a:solidFill>
              </a:rPr>
              <a:t>.</a:t>
            </a:r>
          </a:p>
          <a:p>
            <a:pPr marL="0" indent="0">
              <a:buNone/>
            </a:pPr>
            <a:r>
              <a:rPr lang="ru-RU" sz="1300" dirty="0" smtClean="0">
                <a:solidFill>
                  <a:schemeClr val="bg1">
                    <a:lumMod val="95000"/>
                  </a:schemeClr>
                </a:solidFill>
              </a:rPr>
              <a:t> </a:t>
            </a:r>
            <a:endParaRPr lang="ru-RU" sz="1300" dirty="0">
              <a:solidFill>
                <a:schemeClr val="bg1">
                  <a:lumMod val="95000"/>
                </a:schemeClr>
              </a:solidFill>
            </a:endParaRPr>
          </a:p>
        </p:txBody>
      </p:sp>
      <p:sp>
        <p:nvSpPr>
          <p:cNvPr id="8" name="Управляющая кнопка: домой 7">
            <a:hlinkClick r:id="rId2"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Объект 4"/>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2729540" y="1772816"/>
            <a:ext cx="3684919" cy="2304258"/>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1561335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TriangleInverted">
              <a:avLst/>
            </a:prstTxWarp>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rPr>
              <a:t>МЕМОРИАЛ «ВОИНАМ-ИНТЕРНАЦИОНАЛИСТАМ»</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3" name="Объект 2"/>
          <p:cNvSpPr>
            <a:spLocks noGrp="1"/>
          </p:cNvSpPr>
          <p:nvPr>
            <p:ph sz="half" idx="1"/>
          </p:nvPr>
        </p:nvSpPr>
        <p:spPr>
          <a:xfrm>
            <a:off x="251520" y="1600200"/>
            <a:ext cx="5184576" cy="4525963"/>
          </a:xfrm>
        </p:spPr>
        <p:txBody>
          <a:bodyPr>
            <a:normAutofit/>
          </a:bodyPr>
          <a:lstStyle/>
          <a:p>
            <a:pPr marL="0" indent="0">
              <a:buNone/>
            </a:pPr>
            <a:r>
              <a:rPr lang="ru-RU" sz="1600" dirty="0" smtClean="0">
                <a:solidFill>
                  <a:schemeClr val="bg1">
                    <a:lumMod val="95000"/>
                  </a:schemeClr>
                </a:solidFill>
              </a:rPr>
              <a:t>Постройка мемориала началась в 1993 году, а закончилась 9 мая 1996 года. Автором проекта является Олег Владимирович Ковальчук. При изготовлении памятника применялись различные материалы. Колонны, символизирующие стойкость солдат, выполнены из черного лабрадорита. Для основы использован гранит. Арки сделаны из стали. Колокол, олицетворяющий вечную память о погибших, отлит из бронзы. Его строительство вели АОЗТ «</a:t>
            </a:r>
            <a:r>
              <a:rPr lang="ru-RU" sz="1600" dirty="0" err="1" smtClean="0">
                <a:solidFill>
                  <a:schemeClr val="bg1">
                    <a:lumMod val="95000"/>
                  </a:schemeClr>
                </a:solidFill>
              </a:rPr>
              <a:t>Арсити</a:t>
            </a:r>
            <a:r>
              <a:rPr lang="ru-RU" sz="1600" dirty="0" smtClean="0">
                <a:solidFill>
                  <a:schemeClr val="bg1">
                    <a:lumMod val="95000"/>
                  </a:schemeClr>
                </a:solidFill>
              </a:rPr>
              <a:t>» и венгерская фирма «Генерал». Изготовлением арок занималось ЦБПО-4. Колокол доставили из Москвы.</a:t>
            </a:r>
          </a:p>
          <a:p>
            <a:pPr marL="0" indent="0">
              <a:buNone/>
            </a:pPr>
            <a:r>
              <a:rPr lang="ru-RU" sz="1600" dirty="0" smtClean="0">
                <a:solidFill>
                  <a:schemeClr val="bg1">
                    <a:lumMod val="95000"/>
                  </a:schemeClr>
                </a:solidFill>
              </a:rPr>
              <a:t>Заказчиком выступила администрация города Нижневартовска и общественное объединение «Красная звезда». Итальянская фирма «</a:t>
            </a:r>
            <a:r>
              <a:rPr lang="ru-RU" sz="1600" dirty="0" err="1" smtClean="0">
                <a:solidFill>
                  <a:schemeClr val="bg1">
                    <a:lumMod val="95000"/>
                  </a:schemeClr>
                </a:solidFill>
              </a:rPr>
              <a:t>Тегола-Канадезе</a:t>
            </a:r>
            <a:r>
              <a:rPr lang="ru-RU" sz="1600" dirty="0" smtClean="0">
                <a:solidFill>
                  <a:schemeClr val="bg1">
                    <a:lumMod val="95000"/>
                  </a:schemeClr>
                </a:solidFill>
              </a:rPr>
              <a:t>» оказала благотворительную помощь в поставке гранита и лабрадорита на облицовку памятника.</a:t>
            </a:r>
            <a:endParaRPr lang="ru-RU" sz="1600" dirty="0">
              <a:solidFill>
                <a:schemeClr val="bg1">
                  <a:lumMod val="95000"/>
                </a:schemeClr>
              </a:solidFill>
            </a:endParaRPr>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940432" y="1916832"/>
            <a:ext cx="2520000" cy="3356129"/>
          </a:xfrm>
          <a:prstGeom prst="rect">
            <a:avLst/>
          </a:prstGeom>
          <a:ln w="228600" cap="sq" cmpd="dbl">
            <a:solidFill>
              <a:schemeClr val="accent4">
                <a:lumMod val="60000"/>
                <a:lumOff val="40000"/>
              </a:schemeClr>
            </a:solidFill>
            <a:prstDash val="solid"/>
            <a:miter lim="800000"/>
          </a:ln>
          <a:effectLst>
            <a:outerShdw blurRad="63500" sx="102000" sy="102000" algn="ctr" rotWithShape="0">
              <a:prstClr val="black">
                <a:alpha val="40000"/>
              </a:prstClr>
            </a:outerShdw>
          </a:effectLst>
        </p:spPr>
      </p:pic>
      <p:sp>
        <p:nvSpPr>
          <p:cNvPr id="8" name="Управляющая кнопка: домой 7">
            <a:hlinkClick r:id="rId3" action="ppaction://hlinksldjump" highlightClick="1"/>
          </p:cNvPr>
          <p:cNvSpPr/>
          <p:nvPr/>
        </p:nvSpPr>
        <p:spPr>
          <a:xfrm>
            <a:off x="467544" y="6309320"/>
            <a:ext cx="648072" cy="360040"/>
          </a:xfrm>
          <a:prstGeom prst="actionButtonHome">
            <a:avLst/>
          </a:prstGeom>
          <a:gradFill>
            <a:gsLst>
              <a:gs pos="100000">
                <a:schemeClr val="accent4">
                  <a:lumMod val="50000"/>
                  <a:alpha val="0"/>
                </a:schemeClr>
              </a:gs>
              <a:gs pos="100000">
                <a:schemeClr val="bg1">
                  <a:lumMod val="16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0651338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382</TotalTime>
  <Words>2557</Words>
  <Application>Microsoft Office PowerPoint</Application>
  <PresentationFormat>Экран (4:3)</PresentationFormat>
  <Paragraphs>122</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Достопримечательности Нижневартовска</vt:lpstr>
      <vt:lpstr>Меню:</vt:lpstr>
      <vt:lpstr>МОНУМЕНТ «ПОКОРИТЕЛЯМ САМОТЛОРА»</vt:lpstr>
      <vt:lpstr>СТЕЛА  «ПЕРВАЯ СКВАЖИНА НА САМОТЛОРЕ»</vt:lpstr>
      <vt:lpstr>МОНУМЕНТ «ЗВЁЗДЫ НИЖНЕВАРТОВСКОГО СПОРТА»</vt:lpstr>
      <vt:lpstr>МЕМОРИАЛ «ВОИНАМ-ЗЕМЛЯКАМ, ПОГИБШИМ В ГОДЫ ВЕЛИКОЙ ОТЕЧЕСТВЕННОЙ ВОЙНЫ В 1941-1945 Г.Г.»</vt:lpstr>
      <vt:lpstr>СКУЛЬПТУРА «ПИОНЕРЫ»</vt:lpstr>
      <vt:lpstr>МОНУМЕНТАЛЬНО-ДЕКОРАТИВНАЯ КОМПОЗИЦИЯ «ВОЙНА И МИР»</vt:lpstr>
      <vt:lpstr>МЕМОРИАЛ «ВОИНАМ-ИНТЕРНАЦИОНАЛИСТАМ»</vt:lpstr>
      <vt:lpstr>СКУЛЬПТУРА «СОЛДАТ-МИРОТВОРЕЦ»</vt:lpstr>
      <vt:lpstr>ПАМЯТНИК Ф.Э. ДЗЕРЖИНСКОМУ</vt:lpstr>
      <vt:lpstr>СТЕЛА АВИАТОРОВ</vt:lpstr>
      <vt:lpstr>АЛЛЕЯ ПОЧЕТА АВИАЦИИ</vt:lpstr>
      <vt:lpstr>ПАМЯТНЫЙ ЗНАК В ЧЕСТЬ ОТКРЫТИЯ ЖЕЛЕЗНОДОРОЖНОГО СООБЩЕНИЯ В НИЖНЕВАРТОВСКЕ  (МАКЕТ ТЕПЛОВОЗА)</vt:lpstr>
      <vt:lpstr>МОНУМЕНТАЛЬНО-ДЕКОРАТИВНЫЙ ЗНАК НА ПЕРЕСЕЧЕНИИ УЛИЦ ХАНТЫ-МАНСИЙСКАЯ И 60 ЛЕТ ОКТЯБРЯ</vt:lpstr>
      <vt:lpstr>ПАМЯТНИК ПОЭТУ - ГЕРОЮ СОВЕТСКОГО СОЮЗА МУСЕ ДЖАЛИЛЮ</vt:lpstr>
      <vt:lpstr>МОНУМЕНТ «ФЛАГ ГОРОДА»</vt:lpstr>
      <vt:lpstr>СКУЛЬПТУРА «ДВОРНИК»</vt:lpstr>
      <vt:lpstr>СКУЛЬПТУРЫ ХУДОЖНИКА И МУЗЫКАНТА</vt:lpstr>
      <vt:lpstr>СКУЛЬПТУРЫ   «ШКОЛЬНИКИ ШКОЛЬНИЦА» </vt:lpstr>
      <vt:lpstr>ПАМЯТНИК УЧАСТНИКАМ ЛИКВИДАЦИИ РАДИАЦИОННЫХ И ТЕХНОГЕННЫХ КАТАСТРОФ</vt:lpstr>
      <vt:lpstr>ПАМЯТНЫЙ МОНУМЕНТ ПО ПРОЕЗДУ КУРОПАТКИНУ</vt:lpstr>
      <vt:lpstr>СКУЛЬПТУРА «ЗАМОК»</vt:lpstr>
      <vt:lpstr>СКУЛЬПТУРА «ДЕВОЧКА СО СКЕЙТОМ»</vt:lpstr>
      <vt:lpstr>СКУЛЬПТУРА «СОБАКА»</vt:lpstr>
      <vt:lpstr>СКУЛЬПТУРА «ТУРНИКМЕН»</vt:lpstr>
      <vt:lpstr>АРХИТЕКТУРНО-ПАРКОВЫЙ КОМПЛЕКС «ДОБРЫЙ АНГЕЛ МИРА»</vt:lpstr>
      <vt:lpstr>СКУЛЬПТУРА «СКОМОРОХ»</vt:lpstr>
      <vt:lpstr>Фонтан</vt:lpstr>
      <vt:lpstr>Источники</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Памятники Нижневартовска</dc:title>
  <dc:creator>Alex</dc:creator>
  <cp:lastModifiedBy>Home</cp:lastModifiedBy>
  <cp:revision>49</cp:revision>
  <dcterms:created xsi:type="dcterms:W3CDTF">2015-05-01T15:17:29Z</dcterms:created>
  <dcterms:modified xsi:type="dcterms:W3CDTF">2015-07-09T07:42:45Z</dcterms:modified>
</cp:coreProperties>
</file>