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57" r:id="rId3"/>
    <p:sldId id="268" r:id="rId4"/>
    <p:sldId id="258" r:id="rId5"/>
    <p:sldId id="269" r:id="rId6"/>
    <p:sldId id="259" r:id="rId7"/>
    <p:sldId id="264" r:id="rId8"/>
    <p:sldId id="260" r:id="rId9"/>
    <p:sldId id="265" r:id="rId10"/>
    <p:sldId id="261" r:id="rId11"/>
    <p:sldId id="266" r:id="rId12"/>
    <p:sldId id="263" r:id="rId13"/>
    <p:sldId id="267" r:id="rId14"/>
    <p:sldId id="270" r:id="rId15"/>
    <p:sldId id="273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B4A9F-96A5-4462-952A-7431A2AD1116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EE6C3-66FC-4DD3-953D-DC4384394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5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E6C3-66FC-4DD3-953D-DC438439403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9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7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0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81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2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15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35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38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2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23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087AB-E525-488F-9A86-D0ACA2E8442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9EC3-B661-4CF1-ABF4-708341C3BC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678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v.aipe@gmail.com" TargetMode="External"/><Relationship Id="rId2" Type="http://schemas.openxmlformats.org/officeDocument/2006/relationships/hyperlink" Target="http://aipe-nv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nggu@wsmail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nt.ugrasu.ru/" TargetMode="External"/><Relationship Id="rId2" Type="http://schemas.openxmlformats.org/officeDocument/2006/relationships/hyperlink" Target="http://nizhnevartovsk.academica.ru/university/19474-Nizhnevartovskij-neftjanoj-tehnikum-filial-Jugorskogo-gosudarstvennogo-universitet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qlaster.ru/go/92665/bm50LnVncmFzdS5ydQ" TargetMode="External"/><Relationship Id="rId2" Type="http://schemas.openxmlformats.org/officeDocument/2006/relationships/hyperlink" Target="mailto:nnt.direktor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epi@nv-study.ru" TargetMode="External"/><Relationship Id="rId2" Type="http://schemas.openxmlformats.org/officeDocument/2006/relationships/hyperlink" Target="http://www.nepi.s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irector@wsmail.r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D&amp;oi=plus&amp;q=https://www.google.com/maps/place/%D0%9D%D0%B8%D0%B6%D0%BD%D0%B5%D0%B2%D0%B0%D1%80%D1%82%D0%BE%D0%B2%D1%81%D0%BA%D0%B8%D0%B9+%D1%81%D1%82%D1%80%D0%BE%D0%B8%D1%82%D0%B5%D0%BB%D1%8C%D0%BD%D1%8B%D0%B9+%D0%BA%D0%BE%D0%BB%D0%BB%D0%B5%D0%B4%D0%B6/data=!4m2!3m1!1s0x436d3ea400000001:0xd740fddd345781f?gl=RU&amp;hl=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sifip@nptus.ru" TargetMode="External"/><Relationship Id="rId2" Type="http://schemas.openxmlformats.org/officeDocument/2006/relationships/hyperlink" Target="http://www.zsifip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sifip.ru/zsifip.php?Theme=32&amp;blok=626" TargetMode="External"/><Relationship Id="rId2" Type="http://schemas.openxmlformats.org/officeDocument/2006/relationships/hyperlink" Target="http://zsifip.ru/zsifip.php?Theme=32&amp;blok=6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sifip.ru/zsifip.php?Theme=32&amp;blok=62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932632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B0F0"/>
                </a:solidFill>
              </a:rPr>
              <a:t>Куда пойти учиться после школы?</a:t>
            </a:r>
            <a:endParaRPr lang="ru-RU" sz="6600" b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64904"/>
            <a:ext cx="9144000" cy="151216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33CC"/>
                </a:solidFill>
              </a:rPr>
              <a:t>Институты и колледжи города Нижневартовск</a:t>
            </a:r>
            <a:r>
              <a:rPr lang="ru-RU" sz="4400" b="1" dirty="0">
                <a:solidFill>
                  <a:srgbClr val="0033CC"/>
                </a:solidFill>
              </a:rPr>
              <a:t>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9589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solidFill>
                  <a:srgbClr val="002060"/>
                </a:solidFill>
              </a:rPr>
              <a:t>Автор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  <a:r>
              <a:rPr lang="ru-RU" sz="3600" dirty="0" smtClean="0">
                <a:solidFill>
                  <a:srgbClr val="002060"/>
                </a:solidFill>
              </a:rPr>
              <a:t> Гаврилова Алина, 11А класс,</a:t>
            </a:r>
          </a:p>
          <a:p>
            <a:pPr algn="r"/>
            <a:r>
              <a:rPr lang="ru-RU" sz="3600" dirty="0" smtClean="0">
                <a:solidFill>
                  <a:srgbClr val="002060"/>
                </a:solidFill>
              </a:rPr>
              <a:t>МБОУ «Лицей № 2», май 2015 г.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hlinkClick r:id="rId2"/>
              </a:rPr>
              <a:t>ЧОУ ВПО "Академический институт прикладной энергетики"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</a:rPr>
              <a:t>Сайт вуза: </a:t>
            </a:r>
            <a:r>
              <a:rPr lang="en-US" sz="2000" b="1" u="sng" dirty="0">
                <a:solidFill>
                  <a:srgbClr val="7030A0"/>
                </a:solidFill>
                <a:hlinkClick r:id="rId2"/>
              </a:rPr>
              <a:t>http://</a:t>
            </a:r>
            <a:r>
              <a:rPr lang="en-US" sz="2000" b="1" u="sng" dirty="0" smtClean="0">
                <a:solidFill>
                  <a:srgbClr val="7030A0"/>
                </a:solidFill>
                <a:hlinkClick r:id="rId2"/>
              </a:rPr>
              <a:t>aipe-nv.ru</a:t>
            </a:r>
            <a:endParaRPr lang="ru-RU" sz="20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</a:rPr>
              <a:t>Негосударственный вуз </a:t>
            </a:r>
            <a:br>
              <a:rPr lang="ru-RU" sz="2000" b="1" dirty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rgbClr val="7030A0"/>
                </a:solidFill>
              </a:rPr>
              <a:t>Год основания: 2002 г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Адрес</a:t>
            </a:r>
            <a:r>
              <a:rPr lang="ru-RU" sz="2000" b="1" dirty="0">
                <a:solidFill>
                  <a:srgbClr val="7030A0"/>
                </a:solidFill>
              </a:rPr>
              <a:t>: 628611, Ханты-Мансийский автономный округ, г. Нижневартовск, ул. Индустриальная, д. 46 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Телефон</a:t>
            </a:r>
            <a:r>
              <a:rPr lang="ru-RU" sz="2000" b="1" dirty="0">
                <a:solidFill>
                  <a:srgbClr val="7030A0"/>
                </a:solidFill>
              </a:rPr>
              <a:t>: (3466) 63-12-87, 63-13-48, 61-47-75 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Электронная </a:t>
            </a:r>
            <a:r>
              <a:rPr lang="ru-RU" sz="2000" b="1" dirty="0">
                <a:solidFill>
                  <a:srgbClr val="7030A0"/>
                </a:solidFill>
              </a:rPr>
              <a:t>почта: </a:t>
            </a:r>
            <a:r>
              <a:rPr lang="ru-RU" sz="2000" b="1" u="sng" dirty="0">
                <a:solidFill>
                  <a:srgbClr val="7030A0"/>
                </a:solidFill>
                <a:hlinkClick r:id="rId3"/>
              </a:rPr>
              <a:t>nv.aipe@gmail.com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F: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1196752"/>
            <a:ext cx="4608512" cy="20070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69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Общая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400600"/>
          </a:xfrm>
        </p:spPr>
        <p:txBody>
          <a:bodyPr>
            <a:normAutofit fontScale="85000" lnSpcReduction="20000"/>
          </a:bodyPr>
          <a:lstStyle/>
          <a:p>
            <a:pPr lvl="3"/>
            <a:r>
              <a:rPr lang="ru-RU" sz="700" dirty="0" smtClean="0"/>
              <a:t>Учебно-воспитательный процесс проходит в своевременном четырехэтажном здании.</a:t>
            </a:r>
          </a:p>
          <a:p>
            <a:pPr marL="82550" indent="0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Лаборатории оснащены полным комплектом оборудования, необходимого для проведения практических и лабораторных занятий.</a:t>
            </a:r>
          </a:p>
          <a:p>
            <a:pPr marL="82550" indent="0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Достижения института во многом обусловлены личностными качествами, профессионализмом и оптимизмом профессорско-преподавательского состава.</a:t>
            </a:r>
          </a:p>
          <a:p>
            <a:pPr marL="82550" indent="0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Главным этапом обучения является производственная практика. </a:t>
            </a:r>
            <a:endParaRPr lang="en-US" sz="1900" b="1" dirty="0" smtClean="0">
              <a:solidFill>
                <a:srgbClr val="7030A0"/>
              </a:solidFill>
            </a:endParaRPr>
          </a:p>
          <a:p>
            <a:pPr marL="82550" indent="0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За последние пять лет востребованность технических инженерных специальностей выросла. В вузы увеличился прием по направлениям и специальностям таким, как энергетика, энергетические машины и энерготехника и значительно уменьшился, ввиду не востребованности специалистов, по направлениям гуманитарные науки, экономика и управление, образование и педагогика (приблизительно 28 – 44,6 %).</a:t>
            </a:r>
          </a:p>
          <a:p>
            <a:pPr marL="82550" indent="0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«Инженеров не хватает сейчас всей стране. Это действительно острая проблема. Причем промышленности необходимы новые кадры. И обновление должно произойти в ближайшие годы».</a:t>
            </a:r>
          </a:p>
          <a:p>
            <a:pPr marL="82550" indent="0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Ханты-Мансийский округ лидирует в РФ по производству электроэнергии, занимает первое место. И для освоения такого количества электроэнергии требуются специалисты.</a:t>
            </a:r>
          </a:p>
          <a:p>
            <a:pPr marL="82550" indent="0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Вы сделаете важный шаг в жизни, сделаете правильный шаг, если станете студентами ЧОУ ВПО «Академического института прикладной энергетики» в городе Нижневартовске.</a:t>
            </a:r>
          </a:p>
          <a:p>
            <a:pPr marL="82550" indent="0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Тогда за ваше будущее можно не бояться: Вы всегда будете востребованными специалистами, уважаемыми профессионалами с хорошей зарплатой.</a:t>
            </a:r>
          </a:p>
          <a:p>
            <a:pPr marL="82550" indent="0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Выпускники электротехнических специальностей могут работать в любой отросли промышленности, в том числе нефтехимии газодобывающей, на предприятиях строительной индустрии, электронной промышленности и т.д.</a:t>
            </a:r>
          </a:p>
          <a:p>
            <a:pPr marL="82550" indent="0">
              <a:buNone/>
            </a:pPr>
            <a:endParaRPr lang="ru-RU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Специальности вуза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«Теплоэнергетика и теплотехника»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«Электроэнергетика и электротехника»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«Теплоэнергетика и теплотехника»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«Электрооборудование и электрохозяйство предприятий, организаций и учреждений»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Приемная комиссия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7030A0"/>
                </a:solidFill>
              </a:rPr>
              <a:t>График работы </a:t>
            </a:r>
            <a:r>
              <a:rPr lang="ru-RU" b="1" dirty="0" smtClean="0">
                <a:solidFill>
                  <a:srgbClr val="7030A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09:00 </a:t>
            </a:r>
            <a:r>
              <a:rPr lang="ru-RU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17:00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(</a:t>
            </a:r>
            <a:r>
              <a:rPr lang="ru-RU" sz="2400" b="1" dirty="0" smtClean="0">
                <a:solidFill>
                  <a:srgbClr val="7030A0"/>
                </a:solidFill>
              </a:rPr>
              <a:t>понедельник)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10:00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16:00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(вторник-пятница</a:t>
            </a:r>
            <a:r>
              <a:rPr lang="ru-RU" sz="2400" b="1" dirty="0" smtClean="0">
                <a:solidFill>
                  <a:srgbClr val="7030A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10:00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12:00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(суббота</a:t>
            </a:r>
            <a:r>
              <a:rPr lang="ru-RU" sz="2400" b="1" dirty="0" smtClean="0">
                <a:solidFill>
                  <a:srgbClr val="7030A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</a:t>
            </a: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21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Нижневартовский государственный университет (НВГУ)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85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Arial"/>
              </a:rPr>
              <a:t>Государственный </a:t>
            </a:r>
            <a:r>
              <a:rPr lang="ru-RU" sz="2000" b="1" dirty="0">
                <a:solidFill>
                  <a:srgbClr val="7030A0"/>
                </a:solidFill>
                <a:latin typeface="Arial"/>
              </a:rPr>
              <a:t>вуз </a:t>
            </a:r>
            <a:endParaRPr lang="ru-RU" sz="2000" b="1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Arial"/>
              </a:rPr>
              <a:t>Год основания</a:t>
            </a:r>
            <a:r>
              <a:rPr lang="ru-RU" sz="2000" b="1" dirty="0">
                <a:solidFill>
                  <a:srgbClr val="7030A0"/>
                </a:solidFill>
                <a:latin typeface="Arial"/>
              </a:rPr>
              <a:t>: 1988 </a:t>
            </a:r>
            <a:r>
              <a:rPr lang="ru-RU" sz="2000" b="1" dirty="0" smtClean="0">
                <a:solidFill>
                  <a:srgbClr val="7030A0"/>
                </a:solidFill>
                <a:latin typeface="Arial"/>
              </a:rPr>
              <a:t>г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</a:rPr>
              <a:t>Адрес: 628605, Тюменская область, Ханты-Мансийский автономный округ-Югра, г. Нижневартовск, </a:t>
            </a:r>
            <a:r>
              <a:rPr lang="ru-RU" sz="2000" b="1" dirty="0" smtClean="0">
                <a:solidFill>
                  <a:srgbClr val="7030A0"/>
                </a:solidFill>
              </a:rPr>
              <a:t>ул.Ленина,д.56</a:t>
            </a:r>
            <a:r>
              <a:rPr lang="ru-RU" sz="2000" b="1" dirty="0">
                <a:solidFill>
                  <a:srgbClr val="7030A0"/>
                </a:solidFill>
              </a:rPr>
              <a:t> 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Телефон</a:t>
            </a:r>
            <a:r>
              <a:rPr lang="ru-RU" sz="2000" b="1" dirty="0">
                <a:solidFill>
                  <a:srgbClr val="7030A0"/>
                </a:solidFill>
              </a:rPr>
              <a:t>: (3466) </a:t>
            </a:r>
            <a:r>
              <a:rPr lang="ru-RU" sz="2000" b="1" dirty="0" smtClean="0">
                <a:solidFill>
                  <a:srgbClr val="7030A0"/>
                </a:solidFill>
              </a:rPr>
              <a:t>44-39-50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Телефон </a:t>
            </a:r>
            <a:r>
              <a:rPr lang="ru-RU" sz="2000" b="1" dirty="0">
                <a:solidFill>
                  <a:srgbClr val="7030A0"/>
                </a:solidFill>
              </a:rPr>
              <a:t>приемной комиссии: (3466) 46-40-50 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Электронная </a:t>
            </a:r>
            <a:r>
              <a:rPr lang="ru-RU" sz="2000" b="1" dirty="0">
                <a:solidFill>
                  <a:srgbClr val="7030A0"/>
                </a:solidFill>
              </a:rPr>
              <a:t>почта: </a:t>
            </a:r>
            <a:r>
              <a:rPr lang="ru-RU" sz="2000" b="1" u="sng" dirty="0">
                <a:solidFill>
                  <a:srgbClr val="7030A0"/>
                </a:solidFill>
                <a:hlinkClick r:id="rId2"/>
              </a:rPr>
              <a:t>nggu@wsmail.ru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F:\prev_small_4 korp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365251"/>
            <a:ext cx="4824536" cy="2423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92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Общая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3"/>
            <a:ext cx="8363272" cy="547260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Университет основан 23 октября 1992 года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учится студентов-87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Бесплатно-19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выпущено специалистов-74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Экология (Заочная) 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учится студентов-111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Бесплатно-45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выпущено специалистов-67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Физическая культура (Очная) </a:t>
            </a:r>
            <a:br>
              <a:rPr lang="ru-RU" sz="1900" b="1" dirty="0" smtClean="0">
                <a:solidFill>
                  <a:srgbClr val="7030A0"/>
                </a:solidFill>
              </a:rPr>
            </a:br>
            <a:endParaRPr lang="ru-RU" sz="19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учится студентов-164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Бесплатно-36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выпущено специалистов-51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Программное обеспечение вычислительной техники и автоматизированных систем (Очная) </a:t>
            </a:r>
            <a:br>
              <a:rPr lang="ru-RU" sz="1900" b="1" dirty="0" smtClean="0">
                <a:solidFill>
                  <a:srgbClr val="7030A0"/>
                </a:solidFill>
              </a:rPr>
            </a:br>
            <a:endParaRPr lang="ru-RU" sz="19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учится студентов-93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Бесплатно-52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выпущено специалистов-49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Экология (Очная) 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учится студентов-101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Бесплатно-40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Всего выпущено специалистов-35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endParaRPr lang="ru-RU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52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Специальности вуза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Дизайн 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Менеджмент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Торговое дело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Архитектура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Электроэнергетика и электротехника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Землеустройство и кадастры 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Информатика и вычислительная техника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Прикладная математика и информатика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Журналистика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Реклама и связи с общественностью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Документоведение и архивоведение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Психолого-педагогическое образование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endParaRPr lang="ru-RU" sz="1800" u="sng" dirty="0" smtClean="0"/>
          </a:p>
          <a:p>
            <a:endParaRPr lang="ru-RU" sz="18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9954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Приемная комиссия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7030A0"/>
                </a:solidFill>
              </a:rPr>
              <a:t>График работы :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8:00-17:00(понедельник-четверг)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8:30-15:30(пятница)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13:00-14:00 обед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 Ответственный секретарь приемной комиссии: </a:t>
            </a:r>
            <a:endParaRPr lang="ru-RU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Коричко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Алексей Викторович, </a:t>
            </a:r>
            <a:endParaRPr lang="ru-RU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кандидат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педагогических наук, доцент</a:t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 Адрес: г. Нижневартовск, ул. Ленина, 56,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каб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. 302</a:t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 Тел: Приемная комиссия: (3466) 46-40-50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07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hlinkClick r:id="rId2"/>
              </a:rPr>
              <a:t>Нижневартовский нефтяной техникум - филиал Югорского государственного университета (ННТ)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1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21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21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Год основания: 1984</a:t>
            </a:r>
            <a:b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Число обучающихся в </a:t>
            </a:r>
            <a:r>
              <a:rPr lang="ru-RU" sz="2100" b="1" dirty="0" err="1" smtClean="0">
                <a:solidFill>
                  <a:schemeClr val="accent4">
                    <a:lumMod val="75000"/>
                  </a:schemeClr>
                </a:solidFill>
              </a:rPr>
              <a:t>в</a:t>
            </a: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 вузе студентов: 1706</a:t>
            </a:r>
            <a:b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Стоимость обучения в вузе: -</a:t>
            </a:r>
          </a:p>
          <a:p>
            <a:pPr marL="0" indent="0">
              <a:buNone/>
            </a:pP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Адрес: 628615, Тюменская область, Нижневартовск, Мира д. 37</a:t>
            </a:r>
            <a:b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21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Телефон: 65-10-72, 41-44-90, 65-11-72</a:t>
            </a:r>
            <a:b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Факс: 41-36-79</a:t>
            </a:r>
            <a:b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100" b="1" dirty="0" err="1" smtClean="0">
                <a:solidFill>
                  <a:schemeClr val="accent4">
                    <a:lumMod val="75000"/>
                  </a:schemeClr>
                </a:solidFill>
              </a:rPr>
              <a:t>E-mail</a:t>
            </a: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: nnt238@wsmail.ru, </a:t>
            </a:r>
            <a:r>
              <a:rPr lang="ru-RU" sz="2100" b="1" dirty="0" err="1" smtClean="0">
                <a:solidFill>
                  <a:schemeClr val="accent4">
                    <a:lumMod val="75000"/>
                  </a:schemeClr>
                </a:solidFill>
              </a:rPr>
              <a:t>direktor@wsmail.ru</a:t>
            </a: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b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100" b="1" dirty="0" smtClean="0">
                <a:solidFill>
                  <a:schemeClr val="accent4">
                    <a:lumMod val="75000"/>
                  </a:schemeClr>
                </a:solidFill>
              </a:rPr>
              <a:t>Сайт: </a:t>
            </a:r>
            <a:r>
              <a:rPr lang="ru-RU" sz="2100" b="1" u="sng" dirty="0" err="1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nnt.ugrasu.ru</a:t>
            </a:r>
            <a:endParaRPr lang="ru-RU" sz="21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F:\head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124744"/>
            <a:ext cx="8208541" cy="1547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Общая информация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Адрес:628611 Ханты-Мансийский АО, г Нижневартовск,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ул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Мира 37 Телефон:+7 (3466) 41-44-90 Общий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3466 651171 Общий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3466 413679 Факс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3466 651072 Общий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E-mail: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nnt.direktor@mail.ru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Сайт: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nnt.ugrasu.ru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Время работы: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пн-пт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08.00-16.00 12.00-13.00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сб-вс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выходной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</a:rPr>
              <a:t>АВТОШКОЛА ННТ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Подготовка водителей категории "В", "ВС"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Нижневартовский экономико-правовой институт(филиал) </a:t>
            </a:r>
            <a:r>
              <a:rPr lang="ru-RU" sz="2400" dirty="0" err="1" smtClean="0">
                <a:solidFill>
                  <a:srgbClr val="0070C0"/>
                </a:solidFill>
              </a:rPr>
              <a:t>ТюмГУ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Тюменского государственного университета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824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</a:rPr>
              <a:t>Государственный вуз </a:t>
            </a:r>
            <a:br>
              <a:rPr lang="ru-RU" sz="2000" b="1" dirty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rgbClr val="7030A0"/>
                </a:solidFill>
              </a:rPr>
              <a:t>Год основания: 1993 г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</a:rPr>
              <a:t>Сайт вуза: </a:t>
            </a:r>
            <a:r>
              <a:rPr lang="en-US" sz="2000" b="1" u="sng" dirty="0">
                <a:solidFill>
                  <a:srgbClr val="7030A0"/>
                </a:solidFill>
                <a:hlinkClick r:id="rId2"/>
              </a:rPr>
              <a:t>http://</a:t>
            </a:r>
            <a:r>
              <a:rPr lang="en-US" sz="2000" b="1" u="sng" dirty="0" smtClean="0">
                <a:solidFill>
                  <a:srgbClr val="7030A0"/>
                </a:solidFill>
                <a:hlinkClick r:id="rId2"/>
              </a:rPr>
              <a:t>www.nepi.su</a:t>
            </a:r>
            <a:endParaRPr lang="en-US" sz="20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2000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</a:rPr>
              <a:t>Адрес: 628600, Ханты-Мансийский автономный округ-Югра, г. Нижневартовск, 15 микрорайон, ул. Дружбы народов, д. 13а 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Телефон</a:t>
            </a:r>
            <a:r>
              <a:rPr lang="ru-RU" sz="2000" b="1" dirty="0">
                <a:solidFill>
                  <a:srgbClr val="7030A0"/>
                </a:solidFill>
              </a:rPr>
              <a:t>: (3466) 49-10-77, </a:t>
            </a:r>
            <a:r>
              <a:rPr lang="ru-RU" sz="2000" b="1" dirty="0" smtClean="0">
                <a:solidFill>
                  <a:srgbClr val="7030A0"/>
                </a:solidFill>
              </a:rPr>
              <a:t>46-54-91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46-54-94</a:t>
            </a:r>
            <a:r>
              <a:rPr lang="ru-RU" sz="2000" b="1" dirty="0">
                <a:solidFill>
                  <a:srgbClr val="7030A0"/>
                </a:solidFill>
              </a:rPr>
              <a:t>; 46-54-86 - приемная комиссия 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Электронная </a:t>
            </a:r>
            <a:r>
              <a:rPr lang="ru-RU" sz="2000" b="1" dirty="0">
                <a:solidFill>
                  <a:srgbClr val="7030A0"/>
                </a:solidFill>
              </a:rPr>
              <a:t>почта: </a:t>
            </a:r>
            <a:r>
              <a:rPr lang="ru-RU" sz="2000" b="1" dirty="0">
                <a:solidFill>
                  <a:srgbClr val="7030A0"/>
                </a:solidFill>
                <a:hlinkClick r:id="rId3"/>
              </a:rPr>
              <a:t>nepi@nv-study.ru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F:\DSC06372.JPG"/>
          <p:cNvPicPr>
            <a:picLocks noChangeAspect="1" noChangeArrowheads="1"/>
          </p:cNvPicPr>
          <p:nvPr/>
        </p:nvPicPr>
        <p:blipFill rotWithShape="1">
          <a:blip r:embed="rId4" cstate="print"/>
          <a:srcRect b="14448"/>
          <a:stretch/>
        </p:blipFill>
        <p:spPr bwMode="auto">
          <a:xfrm>
            <a:off x="4211959" y="1556793"/>
            <a:ext cx="4754259" cy="25639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89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Специальности вуза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Экономика и бухгалтерский учет(по отраслям)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 Бурение нефтяных и газовых скважин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Разработка и эксплуатация нефтяных и газовых месторождений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 Техническое обслуживание и ремонт автомобильного транспорта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/>
              <a:t> 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Автоматизация технологических процессов и производств(по отраслям</a:t>
            </a:r>
            <a:r>
              <a:rPr lang="ru-RU" sz="2400" b="1" dirty="0" smtClean="0"/>
              <a:t>)</a:t>
            </a:r>
            <a:endParaRPr lang="en-US" sz="2400" b="1" dirty="0" smtClean="0"/>
          </a:p>
          <a:p>
            <a:pPr marL="0" indent="0">
              <a:buNone/>
            </a:pPr>
            <a:r>
              <a:rPr lang="ru-RU" sz="2400" b="1" dirty="0" smtClean="0"/>
              <a:t> 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Переработка нефти и газа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 Монтаж, наладка и эксплуатация электрооборудования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промышл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. и гражданских зданий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Приемная комиссия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Телефон: </a:t>
            </a:r>
            <a:r>
              <a:rPr lang="ru-RU" dirty="0" smtClean="0"/>
              <a:t>8(3466) 65-10-72, 65-11-71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Почта: </a:t>
            </a:r>
            <a:r>
              <a:rPr lang="ru-RU" sz="2400" b="1" u="sng" dirty="0" err="1" smtClean="0">
                <a:solidFill>
                  <a:srgbClr val="7030A0"/>
                </a:solidFill>
                <a:hlinkClick r:id="rId2"/>
              </a:rPr>
              <a:t>director@wsmail.ru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Адрес Югорский государственный университет. Нижневартовский нефтяной техникум</a:t>
            </a:r>
            <a:r>
              <a:rPr lang="ru-RU" sz="2400" b="1" dirty="0" smtClean="0">
                <a:solidFill>
                  <a:srgbClr val="7030A0"/>
                </a:solidFill>
              </a:rPr>
              <a:t>: Ханты-Мансийский </a:t>
            </a:r>
            <a:r>
              <a:rPr lang="ru-RU" sz="2400" b="1" dirty="0" smtClean="0">
                <a:solidFill>
                  <a:srgbClr val="7030A0"/>
                </a:solidFill>
              </a:rPr>
              <a:t>автономный округ, г. Нижневартовск, ул. Мира, д. 37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Нижневартовский строительный колледж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/>
          <a:p>
            <a:pPr>
              <a:buNone/>
            </a:pPr>
            <a:endParaRPr lang="ru-RU" sz="2400" b="1" dirty="0" smtClean="0">
              <a:solidFill>
                <a:srgbClr val="0070C0"/>
              </a:solidFill>
              <a:hlinkClick r:id="rId2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29, ул. Индустриальная, г. Нижневартовск, Ханты-Мансийский АО — </a:t>
            </a:r>
            <a:r>
              <a:rPr lang="ru-RU" sz="2400" b="1" dirty="0" err="1" smtClean="0">
                <a:solidFill>
                  <a:srgbClr val="7030A0"/>
                </a:solidFill>
              </a:rPr>
              <a:t>Югра</a:t>
            </a:r>
            <a:r>
              <a:rPr lang="ru-RU" sz="2400" b="1" dirty="0" smtClean="0">
                <a:solidFill>
                  <a:srgbClr val="7030A0"/>
                </a:solidFill>
              </a:rPr>
              <a:t>, Россия 628600</a:t>
            </a:r>
          </a:p>
          <a:p>
            <a:r>
              <a:rPr lang="ru-RU" dirty="0" smtClean="0"/>
              <a:t>8 (346) 667-25-56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9969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) 667-25-56</a:t>
            </a:r>
            <a:endParaRPr lang="ru-RU" dirty="0"/>
          </a:p>
        </p:txBody>
      </p:sp>
      <p:pic>
        <p:nvPicPr>
          <p:cNvPr id="1026" name="Picture 2" descr="F:\redactor-6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852936"/>
            <a:ext cx="485775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Общая информация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785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РЕЖИМ РАБОТЫ: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Понедельник – пятница: с 08.30 – 17.00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Суббота: с 08.00 - 14.00. 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АДРЕС КОЛЛЕДЖА: 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г. Нижневартовск, ул. Индустриальная, 29,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Проезд автобусами №: 6, 13, 25, 28 до остановки «НЗРА» </a:t>
            </a:r>
          </a:p>
          <a:p>
            <a:pPr marL="0" indent="0">
              <a:buNone/>
              <a:tabLst>
                <a:tab pos="82550" algn="l"/>
              </a:tabLst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Контактные телефоны: 8 (3466) 61 – 30 – 78, 8 (3466) 67-23-28, 8 (3466) 67-25-56</a:t>
            </a:r>
          </a:p>
          <a:p>
            <a:pPr>
              <a:buNone/>
            </a:pP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E-mail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:  npu4@nv-net.ru </a:t>
            </a:r>
          </a:p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Специальности вуза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Исполнитель художественно-оформительских работ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Парикмахер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Оператор нефтяных и газовых скважин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Электромонтер по ремонту и обслуживанию электрооборудования (по отраслям)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Сварщик (электросварочные и газосварочные работы)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Слесарь по ремонту автомобилей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Повар, кондитер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Мастер отделочных строительных работ</a:t>
            </a:r>
          </a:p>
          <a:p>
            <a:pPr>
              <a:buNone/>
            </a:pP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Приемная комиссия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Часы работы консультационного пункта для абитуриентов:</a:t>
            </a:r>
            <a:b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Понедельник - пятница с 9.00-17.00 час.</a:t>
            </a:r>
            <a:b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Суббота с 9.00-14.00 час.</a:t>
            </a:r>
            <a:b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тел. (3466) 61-30-78  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Приёмная комиссия начнёт свою работу с 8 июня по 15 августа 2015 г.</a:t>
            </a:r>
            <a:b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Понедельник - пятница с 9.00-15.00 час.</a:t>
            </a:r>
            <a:b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Суббота с 9.00-13.00 час.</a:t>
            </a:r>
            <a:b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тел. (3466) 61-30-78   </a:t>
            </a:r>
          </a:p>
          <a:p>
            <a:pPr marL="0" indent="0">
              <a:buNone/>
            </a:pP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E-mail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: nsk41@mail.ru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4000" dirty="0">
                <a:solidFill>
                  <a:srgbClr val="0070C0"/>
                </a:solidFill>
              </a:rPr>
              <a:t>Общая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СЕНТЯБРЬ 1930 ГОДА</a:t>
            </a:r>
            <a:endParaRPr lang="ru-RU" sz="2400" dirty="0" smtClean="0">
              <a:solidFill>
                <a:srgbClr val="7030A0"/>
              </a:solidFill>
            </a:endParaRPr>
          </a:p>
          <a:p>
            <a:pPr marL="8255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Острая </a:t>
            </a:r>
            <a:r>
              <a:rPr lang="ru-RU" sz="2400" b="1" dirty="0" smtClean="0">
                <a:solidFill>
                  <a:srgbClr val="7030A0"/>
                </a:solidFill>
              </a:rPr>
              <a:t>необходимость в профессиональных педагогических кадрах, которая возникла в условиях появления и развития всеобщего начального образования, а в дальнейшем и школьного обучения, дала толчок открытию в Тюмени в 1930 году </a:t>
            </a:r>
            <a:r>
              <a:rPr lang="ru-RU" sz="2400" b="1" dirty="0" err="1" smtClean="0">
                <a:solidFill>
                  <a:srgbClr val="7030A0"/>
                </a:solidFill>
              </a:rPr>
              <a:t>агропединститута</a:t>
            </a:r>
            <a:r>
              <a:rPr lang="ru-RU" sz="2400" b="1" dirty="0" smtClean="0">
                <a:solidFill>
                  <a:srgbClr val="7030A0"/>
                </a:solidFill>
              </a:rPr>
              <a:t> — первого высшего учебного заведения в городе. В его задачи входила подготовка специалистов на трех отделениях: агрономическом, химико-биологическом и физико-техническом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Специальности вуза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0653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Прикладная информатика по областям (Информатик-экономист)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Финансы и кредит (Экономист)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Юриспруденция (Юрист)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Менеджмент организации (Менеджер)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Государственное и муниципальное управление (Менеджер) 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Приемная комиссия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81336"/>
            <a:ext cx="8435280" cy="59766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Вступительные испытания</a:t>
            </a:r>
            <a:r>
              <a:rPr lang="en-US" sz="1200" b="1" dirty="0" smtClean="0">
                <a:solidFill>
                  <a:srgbClr val="7030A0"/>
                </a:solidFill>
              </a:rPr>
              <a:t> </a:t>
            </a:r>
            <a:r>
              <a:rPr lang="ru-RU" sz="1200" b="1" dirty="0" smtClean="0">
                <a:solidFill>
                  <a:srgbClr val="7030A0"/>
                </a:solidFill>
              </a:rPr>
              <a:t>Минимальное количество баллов</a:t>
            </a:r>
            <a:r>
              <a:rPr lang="en-US" sz="1200" b="1" dirty="0" smtClean="0">
                <a:solidFill>
                  <a:srgbClr val="7030A0"/>
                </a:solidFill>
              </a:rPr>
              <a:t> </a:t>
            </a:r>
            <a:r>
              <a:rPr lang="ru-RU" sz="1200" b="1" dirty="0" smtClean="0">
                <a:solidFill>
                  <a:srgbClr val="7030A0"/>
                </a:solidFill>
              </a:rPr>
              <a:t>Юриспруденция (академический </a:t>
            </a:r>
            <a:r>
              <a:rPr lang="ru-RU" sz="1200" b="1" dirty="0" err="1" smtClean="0">
                <a:solidFill>
                  <a:srgbClr val="7030A0"/>
                </a:solidFill>
              </a:rPr>
              <a:t>бакалавриат</a:t>
            </a:r>
            <a:r>
              <a:rPr lang="ru-RU" sz="12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Обществознание</a:t>
            </a:r>
            <a:r>
              <a:rPr lang="en-US" sz="1200" b="1" dirty="0" smtClean="0">
                <a:solidFill>
                  <a:srgbClr val="7030A0"/>
                </a:solidFill>
              </a:rPr>
              <a:t> -</a:t>
            </a:r>
            <a:r>
              <a:rPr lang="ru-RU" sz="1200" b="1" dirty="0" smtClean="0">
                <a:solidFill>
                  <a:srgbClr val="7030A0"/>
                </a:solidFill>
              </a:rPr>
              <a:t>55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История</a:t>
            </a:r>
            <a:r>
              <a:rPr lang="en-US" sz="1200" b="1" dirty="0" smtClean="0">
                <a:solidFill>
                  <a:srgbClr val="7030A0"/>
                </a:solidFill>
              </a:rPr>
              <a:t> - </a:t>
            </a:r>
            <a:r>
              <a:rPr lang="ru-RU" sz="1200" b="1" dirty="0" smtClean="0">
                <a:solidFill>
                  <a:srgbClr val="7030A0"/>
                </a:solidFill>
              </a:rPr>
              <a:t>45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Русский язык</a:t>
            </a:r>
            <a:r>
              <a:rPr lang="en-US" sz="1200" b="1" dirty="0" smtClean="0">
                <a:solidFill>
                  <a:srgbClr val="7030A0"/>
                </a:solidFill>
              </a:rPr>
              <a:t> -</a:t>
            </a:r>
            <a:r>
              <a:rPr lang="ru-RU" sz="1200" b="1" dirty="0" smtClean="0">
                <a:solidFill>
                  <a:srgbClr val="7030A0"/>
                </a:solidFill>
              </a:rPr>
              <a:t>45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Экономика (академический </a:t>
            </a:r>
            <a:r>
              <a:rPr lang="ru-RU" sz="1200" b="1" dirty="0" err="1" smtClean="0">
                <a:solidFill>
                  <a:srgbClr val="7030A0"/>
                </a:solidFill>
              </a:rPr>
              <a:t>бакалавриат</a:t>
            </a:r>
            <a:r>
              <a:rPr lang="ru-RU" sz="12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Математика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45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Обществознание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42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Русский язык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36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Государственное и муниципальное управление (академический </a:t>
            </a:r>
            <a:r>
              <a:rPr lang="ru-RU" sz="1200" b="1" dirty="0" err="1" smtClean="0">
                <a:solidFill>
                  <a:srgbClr val="7030A0"/>
                </a:solidFill>
              </a:rPr>
              <a:t>бакалавриат</a:t>
            </a:r>
            <a:r>
              <a:rPr lang="ru-RU" sz="12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Обществознание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42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Математика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40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Русский язык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36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Менеджмент (академический </a:t>
            </a:r>
            <a:r>
              <a:rPr lang="ru-RU" sz="1200" b="1" dirty="0" err="1" smtClean="0">
                <a:solidFill>
                  <a:srgbClr val="7030A0"/>
                </a:solidFill>
              </a:rPr>
              <a:t>бакалавриат</a:t>
            </a:r>
            <a:r>
              <a:rPr lang="ru-RU" sz="12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Математика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27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Обществознание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42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Русский язык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36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Прикладная информатика (академический </a:t>
            </a:r>
            <a:r>
              <a:rPr lang="ru-RU" sz="1200" b="1" dirty="0" err="1" smtClean="0">
                <a:solidFill>
                  <a:srgbClr val="7030A0"/>
                </a:solidFill>
              </a:rPr>
              <a:t>бакалавриат</a:t>
            </a:r>
            <a:r>
              <a:rPr lang="ru-RU" sz="12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Математика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40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Информатика и информационно-</a:t>
            </a:r>
            <a:r>
              <a:rPr lang="en-US" sz="1200" b="1" dirty="0" smtClean="0">
                <a:solidFill>
                  <a:srgbClr val="7030A0"/>
                </a:solidFill>
              </a:rPr>
              <a:t> </a:t>
            </a:r>
            <a:r>
              <a:rPr lang="ru-RU" sz="1200" b="1" dirty="0" smtClean="0">
                <a:solidFill>
                  <a:srgbClr val="7030A0"/>
                </a:solidFill>
              </a:rPr>
              <a:t>коммуникационные технологии</a:t>
            </a:r>
            <a:r>
              <a:rPr lang="en-US" sz="1200" b="1" dirty="0" smtClean="0">
                <a:solidFill>
                  <a:srgbClr val="7030A0"/>
                </a:solidFill>
              </a:rPr>
              <a:t> - </a:t>
            </a:r>
            <a:r>
              <a:rPr lang="ru-RU" sz="1200" b="1" dirty="0" smtClean="0">
                <a:solidFill>
                  <a:srgbClr val="7030A0"/>
                </a:solidFill>
              </a:rPr>
              <a:t>40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Русский язык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36</a:t>
            </a:r>
          </a:p>
          <a:p>
            <a:pPr algn="ctr"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Экология и природопользование (академический </a:t>
            </a:r>
            <a:r>
              <a:rPr lang="ru-RU" sz="1200" b="1" dirty="0" err="1" smtClean="0">
                <a:solidFill>
                  <a:srgbClr val="7030A0"/>
                </a:solidFill>
              </a:rPr>
              <a:t>бакалавриат</a:t>
            </a:r>
            <a:r>
              <a:rPr lang="ru-RU" sz="1200" b="1" dirty="0" smtClean="0">
                <a:solidFill>
                  <a:srgbClr val="7030A0"/>
                </a:solidFill>
              </a:rPr>
              <a:t>, прикладной </a:t>
            </a:r>
            <a:r>
              <a:rPr lang="ru-RU" sz="1200" b="1" dirty="0" err="1" smtClean="0">
                <a:solidFill>
                  <a:srgbClr val="7030A0"/>
                </a:solidFill>
              </a:rPr>
              <a:t>бакалавриат</a:t>
            </a:r>
            <a:r>
              <a:rPr lang="ru-RU" sz="12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География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38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Математика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27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Русский язык</a:t>
            </a:r>
            <a:r>
              <a:rPr lang="en-US" sz="1200" b="1" dirty="0" smtClean="0">
                <a:solidFill>
                  <a:srgbClr val="7030A0"/>
                </a:solidFill>
              </a:rPr>
              <a:t>- </a:t>
            </a:r>
            <a:r>
              <a:rPr lang="ru-RU" sz="1200" b="1" dirty="0" smtClean="0">
                <a:solidFill>
                  <a:srgbClr val="7030A0"/>
                </a:solidFill>
              </a:rPr>
              <a:t>36</a:t>
            </a:r>
          </a:p>
          <a:p>
            <a:pPr>
              <a:buNone/>
            </a:pPr>
            <a:r>
              <a:rPr lang="ru-RU" sz="1200" b="1" dirty="0" smtClean="0">
                <a:solidFill>
                  <a:srgbClr val="7030A0"/>
                </a:solidFill>
              </a:rPr>
              <a:t>Минимальное количество баллов, которое необходимо набрать поступающим, на базе профессионального образования, и сдающим одно вступительное испытание профильной направленности – 40 баллов.﻿</a:t>
            </a:r>
            <a:endParaRPr lang="ru-RU" sz="1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7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0070C0"/>
                </a:solidFill>
              </a:rPr>
              <a:t>Западно-Сибирский Институт Финансов и </a:t>
            </a:r>
            <a:r>
              <a:rPr lang="ru-RU" sz="3100" dirty="0" smtClean="0">
                <a:solidFill>
                  <a:srgbClr val="0070C0"/>
                </a:solidFill>
              </a:rPr>
              <a:t>Права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Негосударственное образовательное учреждение высшего профессионального образования `Западно-Сибирский Институт </a:t>
            </a:r>
            <a:r>
              <a:rPr lang="ru-RU" sz="1800" dirty="0" smtClean="0"/>
              <a:t>Финансов и Права `</a:t>
            </a:r>
          </a:p>
          <a:p>
            <a:pPr marL="0" indent="0">
              <a:buNone/>
            </a:pPr>
            <a:r>
              <a:rPr lang="ru-RU" altLang="ru-RU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Сайт вуза: </a:t>
            </a:r>
            <a:r>
              <a:rPr lang="ru-RU" altLang="ru-RU" sz="18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2"/>
              </a:rPr>
              <a:t>http://www.zsifip.ru</a:t>
            </a:r>
            <a:endParaRPr lang="ru-RU" altLang="ru-RU" sz="1800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  <a:latin typeface="Arial"/>
              </a:rPr>
              <a:t>Негосударственный </a:t>
            </a:r>
            <a:r>
              <a:rPr lang="ru-RU" sz="1800" dirty="0">
                <a:solidFill>
                  <a:srgbClr val="7030A0"/>
                </a:solidFill>
                <a:latin typeface="Arial"/>
              </a:rPr>
              <a:t>вуз </a:t>
            </a:r>
            <a:br>
              <a:rPr lang="ru-RU" sz="1800" dirty="0">
                <a:solidFill>
                  <a:srgbClr val="7030A0"/>
                </a:solidFill>
                <a:latin typeface="Arial"/>
              </a:rPr>
            </a:br>
            <a:r>
              <a:rPr lang="ru-RU" sz="1800" dirty="0">
                <a:solidFill>
                  <a:srgbClr val="7030A0"/>
                </a:solidFill>
                <a:latin typeface="Arial"/>
              </a:rPr>
              <a:t>Год основания: 1997 г</a:t>
            </a:r>
            <a:r>
              <a:rPr lang="ru-RU" sz="1800" dirty="0" smtClean="0">
                <a:solidFill>
                  <a:srgbClr val="7030A0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ru-RU" sz="1800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  <a:latin typeface="Arial"/>
              </a:rPr>
              <a:t>Адрес</a:t>
            </a:r>
            <a:r>
              <a:rPr lang="ru-RU" sz="1800" dirty="0">
                <a:solidFill>
                  <a:srgbClr val="7030A0"/>
                </a:solidFill>
                <a:latin typeface="Arial"/>
              </a:rPr>
              <a:t>: 628600, Тюменская область, Ханты-Мансийский автономный округ - Югра, г. Нижневартовск, ул. Пермская, д. 25 </a:t>
            </a:r>
            <a:endParaRPr lang="ru-RU" sz="1800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  <a:latin typeface="Arial"/>
              </a:rPr>
              <a:t>Телефон</a:t>
            </a:r>
            <a:r>
              <a:rPr lang="ru-RU" sz="1800" dirty="0">
                <a:solidFill>
                  <a:srgbClr val="7030A0"/>
                </a:solidFill>
                <a:latin typeface="Arial"/>
              </a:rPr>
              <a:t>: (3466) 45-75-30; </a:t>
            </a:r>
            <a:endParaRPr lang="ru-RU" sz="1800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  <a:latin typeface="Arial"/>
              </a:rPr>
              <a:t>45-27-75 </a:t>
            </a:r>
            <a:r>
              <a:rPr lang="ru-RU" sz="1800" dirty="0">
                <a:solidFill>
                  <a:srgbClr val="7030A0"/>
                </a:solidFill>
                <a:latin typeface="Arial"/>
              </a:rPr>
              <a:t>- приемная комиссия </a:t>
            </a:r>
            <a:endParaRPr lang="ru-RU" sz="1800" dirty="0" smtClean="0">
              <a:solidFill>
                <a:srgbClr val="7030A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  <a:latin typeface="Arial"/>
              </a:rPr>
              <a:t>Электронная </a:t>
            </a:r>
            <a:r>
              <a:rPr lang="ru-RU" sz="1800" dirty="0">
                <a:solidFill>
                  <a:srgbClr val="7030A0"/>
                </a:solidFill>
                <a:latin typeface="Arial"/>
              </a:rPr>
              <a:t>почта: </a:t>
            </a:r>
            <a:r>
              <a:rPr lang="ru-RU" sz="1800" u="sng" dirty="0">
                <a:solidFill>
                  <a:srgbClr val="7030A0"/>
                </a:solidFill>
                <a:latin typeface="Arial"/>
                <a:hlinkClick r:id="rId3"/>
              </a:rPr>
              <a:t>zsifip@nptus.ru</a:t>
            </a:r>
            <a:endParaRPr lang="ru-RU" sz="1800" dirty="0">
              <a:solidFill>
                <a:srgbClr val="7030A0"/>
              </a:solidFill>
              <a:latin typeface="Arial"/>
            </a:endParaRPr>
          </a:p>
          <a:p>
            <a:pPr algn="ctr"/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F:\149177182.jpg"/>
          <p:cNvPicPr>
            <a:picLocks noChangeAspect="1" noChangeArrowheads="1"/>
          </p:cNvPicPr>
          <p:nvPr/>
        </p:nvPicPr>
        <p:blipFill rotWithShape="1">
          <a:blip r:embed="rId4" cstate="print"/>
          <a:srcRect b="15110"/>
          <a:stretch/>
        </p:blipFill>
        <p:spPr bwMode="auto">
          <a:xfrm>
            <a:off x="3779912" y="1268760"/>
            <a:ext cx="4608512" cy="2139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09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8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Общая информация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Западно-Сибирский </a:t>
            </a:r>
            <a:r>
              <a:rPr lang="ru-RU" b="1" dirty="0">
                <a:solidFill>
                  <a:srgbClr val="7030A0"/>
                </a:solidFill>
              </a:rPr>
              <a:t>Институт Финансов и </a:t>
            </a:r>
            <a:r>
              <a:rPr lang="ru-RU" b="1" dirty="0" smtClean="0">
                <a:solidFill>
                  <a:srgbClr val="7030A0"/>
                </a:solidFill>
              </a:rPr>
              <a:t>Права- первое в городе Нижневартовске негосударственной  образовательное  учреждение, было создано и зарегистрировано в 1997 году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Сегодня в нем обучается более 1000 студентов.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К настоящему моменту получили дипломы о высшем образовании более 2000 человек.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endParaRPr lang="ru-RU" sz="2000" dirty="0" smtClean="0">
              <a:solidFill>
                <a:srgbClr val="7030A0"/>
              </a:solidFill>
            </a:endParaRP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Специальности вуза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847653"/>
              </p:ext>
            </p:extLst>
          </p:nvPr>
        </p:nvGraphicFramePr>
        <p:xfrm>
          <a:off x="899592" y="1268760"/>
          <a:ext cx="7272810" cy="5146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562"/>
                <a:gridCol w="1454562"/>
                <a:gridCol w="1454562"/>
                <a:gridCol w="1454562"/>
                <a:gridCol w="1454562"/>
              </a:tblGrid>
              <a:tr h="549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Код направления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направления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профиля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Форма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Сроки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4992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38.03.01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u="sng" kern="0">
                          <a:effectLst/>
                          <a:hlinkClick r:id="rId2"/>
                        </a:rPr>
                        <a:t>Экономика</a:t>
                      </a:r>
                      <a:endParaRPr lang="ru-RU" sz="1100" ker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Бухгалтерский учет, анализ и аудит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очная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заочная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2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Финансы и кредит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очная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заочная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33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Экономика предприятий и организаций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очная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заочная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4992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38.03.02.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u="sng" kern="0">
                          <a:effectLst/>
                          <a:hlinkClick r:id="rId3"/>
                        </a:rPr>
                        <a:t>Менеджмент</a:t>
                      </a:r>
                      <a:endParaRPr lang="ru-RU" sz="1100" ker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Производственный менеджмент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очная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заочная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3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Управление человеческими ресурсами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очная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заочная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49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Управление малым бизнесом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очная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заочная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24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40.03.01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u="sng" kern="0" dirty="0">
                          <a:effectLst/>
                          <a:hlinkClick r:id="rId4"/>
                        </a:rPr>
                        <a:t>Юриспруденция</a:t>
                      </a:r>
                      <a:endParaRPr lang="ru-RU" sz="1100" kern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Государственно-правовой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очная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заочная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2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Гражданско-правовой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очная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заочная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2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Уголовно-правовой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очная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заочная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4,6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5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Приемная комиссия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7853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График работы :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9:00 – 17:15(понедельник-пятница)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10:00-15:00(суббота)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Минимальное количество баллов, подтверждающие успешное прохождение вступительных экзаменов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Русский язык- 36 баллов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Обществознание- 42 баллов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История- 32 балла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Математика – 27 балла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8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856</Words>
  <Application>Microsoft Office PowerPoint</Application>
  <PresentationFormat>Экран (4:3)</PresentationFormat>
  <Paragraphs>263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Куда пойти учиться после школы?</vt:lpstr>
      <vt:lpstr>Нижневартовский экономико-правовой институт(филиал) ТюмГУ Тюменского государственного университета</vt:lpstr>
      <vt:lpstr>Общая информация</vt:lpstr>
      <vt:lpstr>Специальности вуза</vt:lpstr>
      <vt:lpstr>Приемная комиссия</vt:lpstr>
      <vt:lpstr>Западно-Сибирский Институт Финансов и Права</vt:lpstr>
      <vt:lpstr>Презентация PowerPoint</vt:lpstr>
      <vt:lpstr>Специальности вуза</vt:lpstr>
      <vt:lpstr>Приемная комиссия</vt:lpstr>
      <vt:lpstr>ЧОУ ВПО "Академический институт прикладной энергетики"  </vt:lpstr>
      <vt:lpstr>Общая информация </vt:lpstr>
      <vt:lpstr>Специальности вуза</vt:lpstr>
      <vt:lpstr>Приемная комиссия</vt:lpstr>
      <vt:lpstr>Нижневартовский государственный университет (НВГУ)</vt:lpstr>
      <vt:lpstr>Общая информация </vt:lpstr>
      <vt:lpstr>Специальности вуза</vt:lpstr>
      <vt:lpstr>Приемная комиссия</vt:lpstr>
      <vt:lpstr>Нижневартовский нефтяной техникум - филиал Югорского государственного университета (ННТ) </vt:lpstr>
      <vt:lpstr>Общая информация </vt:lpstr>
      <vt:lpstr>Специальности вуза</vt:lpstr>
      <vt:lpstr>Приемная комиссия</vt:lpstr>
      <vt:lpstr>Нижневартовский строительный колледж</vt:lpstr>
      <vt:lpstr>Общая информация </vt:lpstr>
      <vt:lpstr>Специальности вуза</vt:lpstr>
      <vt:lpstr>Приемная комиссия</vt:lpstr>
    </vt:vector>
  </TitlesOfParts>
  <Company>МБОУ "Лицей №2"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пойти учиться после школы?!</dc:title>
  <dc:creator>МБОУ "Лицей №2"</dc:creator>
  <cp:lastModifiedBy>Home</cp:lastModifiedBy>
  <cp:revision>75</cp:revision>
  <dcterms:created xsi:type="dcterms:W3CDTF">2015-04-25T06:09:37Z</dcterms:created>
  <dcterms:modified xsi:type="dcterms:W3CDTF">2015-07-08T20:44:01Z</dcterms:modified>
</cp:coreProperties>
</file>