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7"/>
  </p:notesMasterIdLst>
  <p:handoutMasterIdLst>
    <p:handoutMasterId r:id="rId28"/>
  </p:handoutMasterIdLst>
  <p:sldIdLst>
    <p:sldId id="282" r:id="rId2"/>
    <p:sldId id="283" r:id="rId3"/>
    <p:sldId id="257" r:id="rId4"/>
    <p:sldId id="258" r:id="rId5"/>
    <p:sldId id="301" r:id="rId6"/>
    <p:sldId id="284" r:id="rId7"/>
    <p:sldId id="285" r:id="rId8"/>
    <p:sldId id="264" r:id="rId9"/>
    <p:sldId id="302" r:id="rId10"/>
    <p:sldId id="286" r:id="rId11"/>
    <p:sldId id="287" r:id="rId12"/>
    <p:sldId id="290" r:id="rId13"/>
    <p:sldId id="289" r:id="rId14"/>
    <p:sldId id="288" r:id="rId15"/>
    <p:sldId id="303" r:id="rId16"/>
    <p:sldId id="270" r:id="rId17"/>
    <p:sldId id="292" r:id="rId18"/>
    <p:sldId id="294" r:id="rId19"/>
    <p:sldId id="305" r:id="rId20"/>
    <p:sldId id="295" r:id="rId21"/>
    <p:sldId id="296" r:id="rId22"/>
    <p:sldId id="297" r:id="rId23"/>
    <p:sldId id="306" r:id="rId24"/>
    <p:sldId id="299" r:id="rId25"/>
    <p:sldId id="300" r:id="rId2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90" d="100"/>
          <a:sy n="90" d="100"/>
        </p:scale>
        <p:origin x="-1320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56" d="100"/>
          <a:sy n="56" d="100"/>
        </p:scale>
        <p:origin x="-2886" y="-84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AE41DA1-8FFE-463A-8819-890932F482C4}" type="datetimeFigureOut">
              <a:rPr lang="ru-RU" smtClean="0"/>
              <a:t>26.06.2014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C9A9C8F-590D-43D8-8C44-07E28E7C7A3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9952042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D88BEA4-9029-45D4-94BA-0A904FEEEF67}" type="datetimeFigureOut">
              <a:rPr lang="ru-RU" smtClean="0"/>
              <a:t>26.06.2014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E22CC0F-363E-41B0-969D-A9CC955A7EB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538437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22CC0F-363E-41B0-969D-A9CC955A7EB4}" type="slidenum">
              <a:rPr lang="ru-RU" smtClean="0"/>
              <a:t>24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068402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Рисунок 11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C38C2E-B819-4C49-A331-4EEDB524BB9A}" type="datetimeFigureOut">
              <a:rPr lang="ru-RU" smtClean="0"/>
              <a:t>26.06.2014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150A29-5037-4BF9-A16E-968BF6DD815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492710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Пустой слайд">
    <p:bg>
      <p:bgPr>
        <a:gradFill>
          <a:gsLst>
            <a:gs pos="0">
              <a:srgbClr val="CCCCFF"/>
            </a:gs>
            <a:gs pos="17999">
              <a:srgbClr val="99CCFF"/>
            </a:gs>
            <a:gs pos="36000">
              <a:srgbClr val="9966FF"/>
            </a:gs>
            <a:gs pos="61000">
              <a:srgbClr val="CC99FF"/>
            </a:gs>
            <a:gs pos="82001">
              <a:srgbClr val="99CCFF"/>
            </a:gs>
            <a:gs pos="100000">
              <a:srgbClr val="CCCCFF"/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C38C2E-B819-4C49-A331-4EEDB524BB9A}" type="datetimeFigureOut">
              <a:rPr lang="ru-RU" smtClean="0"/>
              <a:t>26.06.2014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150A29-5037-4BF9-A16E-968BF6DD815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466091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Пустой слайд">
    <p:bg>
      <p:bgPr>
        <a:gradFill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C38C2E-B819-4C49-A331-4EEDB524BB9A}" type="datetimeFigureOut">
              <a:rPr lang="ru-RU" smtClean="0"/>
              <a:t>26.06.2014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150A29-5037-4BF9-A16E-968BF6DD815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612678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_Пустой слайд">
    <p:bg>
      <p:bgPr>
        <a:gradFill>
          <a:gsLst>
            <a:gs pos="0">
              <a:srgbClr val="3399FF"/>
            </a:gs>
            <a:gs pos="16000">
              <a:srgbClr val="00CCCC"/>
            </a:gs>
            <a:gs pos="47000">
              <a:srgbClr val="9999FF"/>
            </a:gs>
            <a:gs pos="60001">
              <a:srgbClr val="2E6792"/>
            </a:gs>
            <a:gs pos="71001">
              <a:srgbClr val="3333CC"/>
            </a:gs>
            <a:gs pos="81000">
              <a:srgbClr val="1170FF"/>
            </a:gs>
            <a:gs pos="100000">
              <a:srgbClr val="006699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C38C2E-B819-4C49-A331-4EEDB524BB9A}" type="datetimeFigureOut">
              <a:rPr lang="ru-RU" smtClean="0"/>
              <a:t>26.06.2014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150A29-5037-4BF9-A16E-968BF6DD815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2477737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C38C2E-B819-4C49-A331-4EEDB524BB9A}" type="datetimeFigureOut">
              <a:rPr lang="ru-RU" smtClean="0"/>
              <a:t>26.06.2014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150A29-5037-4BF9-A16E-968BF6DD815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888221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C38C2E-B819-4C49-A331-4EEDB524BB9A}" type="datetimeFigureOut">
              <a:rPr lang="ru-RU" smtClean="0"/>
              <a:t>26.06.2014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150A29-5037-4BF9-A16E-968BF6DD815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9327589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C38C2E-B819-4C49-A331-4EEDB524BB9A}" type="datetimeFigureOut">
              <a:rPr lang="ru-RU" smtClean="0"/>
              <a:t>26.06.2014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150A29-5037-4BF9-A16E-968BF6DD815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0768696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C38C2E-B819-4C49-A331-4EEDB524BB9A}" type="datetimeFigureOut">
              <a:rPr lang="ru-RU" smtClean="0"/>
              <a:t>26.06.2014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150A29-5037-4BF9-A16E-968BF6DD815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925105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C38C2E-B819-4C49-A331-4EEDB524BB9A}" type="datetimeFigureOut">
              <a:rPr lang="ru-RU" smtClean="0"/>
              <a:t>26.06.2014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150A29-5037-4BF9-A16E-968BF6DD815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838320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Заголовок и объект"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C38C2E-B819-4C49-A331-4EEDB524BB9A}" type="datetimeFigureOut">
              <a:rPr lang="ru-RU" smtClean="0"/>
              <a:t>26.06.2014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150A29-5037-4BF9-A16E-968BF6DD8151}" type="slidenum">
              <a:rPr lang="ru-RU" smtClean="0"/>
              <a:t>‹#›</a:t>
            </a:fld>
            <a:endParaRPr lang="ru-RU"/>
          </a:p>
        </p:txBody>
      </p:sp>
      <p:pic>
        <p:nvPicPr>
          <p:cNvPr id="7" name="Рисунок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4724667"/>
            <a:ext cx="1396825" cy="21333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093187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C38C2E-B819-4C49-A331-4EEDB524BB9A}" type="datetimeFigureOut">
              <a:rPr lang="ru-RU" smtClean="0"/>
              <a:t>26.06.2014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150A29-5037-4BF9-A16E-968BF6DD815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9548334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C38C2E-B819-4C49-A331-4EEDB524BB9A}" type="datetimeFigureOut">
              <a:rPr lang="ru-RU" smtClean="0"/>
              <a:t>26.06.2014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150A29-5037-4BF9-A16E-968BF6DD815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036204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C38C2E-B819-4C49-A331-4EEDB524BB9A}" type="datetimeFigureOut">
              <a:rPr lang="ru-RU" smtClean="0"/>
              <a:t>26.06.2014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150A29-5037-4BF9-A16E-968BF6DD815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826092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C38C2E-B819-4C49-A331-4EEDB524BB9A}" type="datetimeFigureOut">
              <a:rPr lang="ru-RU" smtClean="0"/>
              <a:t>26.06.2014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150A29-5037-4BF9-A16E-968BF6DD815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203205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C38C2E-B819-4C49-A331-4EEDB524BB9A}" type="datetimeFigureOut">
              <a:rPr lang="ru-RU" smtClean="0"/>
              <a:t>26.06.2014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150A29-5037-4BF9-A16E-968BF6DD8151}" type="slidenum">
              <a:rPr lang="ru-RU" smtClean="0"/>
              <a:t>‹#›</a:t>
            </a:fld>
            <a:endParaRPr lang="ru-RU"/>
          </a:p>
        </p:txBody>
      </p:sp>
      <p:pic>
        <p:nvPicPr>
          <p:cNvPr id="10" name="Рисунок 9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29118" y="0"/>
            <a:ext cx="9173118" cy="6858000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571500"/>
            <a:ext cx="9144000" cy="5715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27134065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bg>
      <p:bgPr>
        <a:gradFill>
          <a:gsLst>
            <a:gs pos="0">
              <a:srgbClr val="8488C4"/>
            </a:gs>
            <a:gs pos="53000">
              <a:srgbClr val="D4DEFF"/>
            </a:gs>
            <a:gs pos="83000">
              <a:srgbClr val="D4DEFF"/>
            </a:gs>
            <a:gs pos="100000">
              <a:srgbClr val="96AB94"/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C38C2E-B819-4C49-A331-4EEDB524BB9A}" type="datetimeFigureOut">
              <a:rPr lang="ru-RU" smtClean="0"/>
              <a:t>26.06.2014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150A29-5037-4BF9-A16E-968BF6DD8151}" type="slidenum">
              <a:rPr lang="ru-RU" smtClean="0"/>
              <a:t>‹#›</a:t>
            </a:fld>
            <a:endParaRPr lang="ru-RU"/>
          </a:p>
        </p:txBody>
      </p:sp>
      <p:pic>
        <p:nvPicPr>
          <p:cNvPr id="8" name="Рисунок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4724667"/>
            <a:ext cx="1396825" cy="21333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07690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C38C2E-B819-4C49-A331-4EEDB524BB9A}" type="datetimeFigureOut">
              <a:rPr lang="ru-RU" smtClean="0"/>
              <a:t>26.06.2014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150A29-5037-4BF9-A16E-968BF6DD815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534309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65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61" r:id="rId10"/>
    <p:sldLayoutId id="2147483662" r:id="rId11"/>
    <p:sldLayoutId id="2147483663" r:id="rId12"/>
    <p:sldLayoutId id="2147483656" r:id="rId13"/>
    <p:sldLayoutId id="2147483657" r:id="rId14"/>
    <p:sldLayoutId id="2147483658" r:id="rId15"/>
    <p:sldLayoutId id="2147483659" r:id="rId16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" Target="slide24.xml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0.xml"/><Relationship Id="rId5" Type="http://schemas.openxmlformats.org/officeDocument/2006/relationships/slide" Target="slide9.xml"/><Relationship Id="rId4" Type="http://schemas.openxmlformats.org/officeDocument/2006/relationships/slide" Target="slide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gif"/><Relationship Id="rId1" Type="http://schemas.openxmlformats.org/officeDocument/2006/relationships/slideLayout" Target="../slideLayouts/slideLayout10.xml"/><Relationship Id="rId6" Type="http://schemas.openxmlformats.org/officeDocument/2006/relationships/slide" Target="slide9.xml"/><Relationship Id="rId5" Type="http://schemas.openxmlformats.org/officeDocument/2006/relationships/slide" Target="slide3.xml"/><Relationship Id="rId4" Type="http://schemas.openxmlformats.org/officeDocument/2006/relationships/slide" Target="slide2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" Target="slide14.xml"/><Relationship Id="rId7" Type="http://schemas.openxmlformats.org/officeDocument/2006/relationships/slide" Target="slide3.xml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12.xml"/><Relationship Id="rId6" Type="http://schemas.openxmlformats.org/officeDocument/2006/relationships/slide" Target="slide24.xml"/><Relationship Id="rId5" Type="http://schemas.openxmlformats.org/officeDocument/2006/relationships/image" Target="../media/image2.png"/><Relationship Id="rId4" Type="http://schemas.openxmlformats.org/officeDocument/2006/relationships/slide" Target="slide1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gif"/><Relationship Id="rId1" Type="http://schemas.openxmlformats.org/officeDocument/2006/relationships/slideLayout" Target="../slideLayouts/slideLayout10.xml"/><Relationship Id="rId6" Type="http://schemas.openxmlformats.org/officeDocument/2006/relationships/slide" Target="slide15.xml"/><Relationship Id="rId5" Type="http://schemas.openxmlformats.org/officeDocument/2006/relationships/slide" Target="slide3.xml"/><Relationship Id="rId4" Type="http://schemas.openxmlformats.org/officeDocument/2006/relationships/slide" Target="slide2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" Target="slide24.xml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0.xml"/><Relationship Id="rId5" Type="http://schemas.openxmlformats.org/officeDocument/2006/relationships/slide" Target="slide15.xml"/><Relationship Id="rId4" Type="http://schemas.openxmlformats.org/officeDocument/2006/relationships/slide" Target="slide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slideLayout" Target="../slideLayouts/slideLayout3.xml"/><Relationship Id="rId1" Type="http://schemas.openxmlformats.org/officeDocument/2006/relationships/video" Target="https://www.youtube.com/embed/X5PIjgBzAZA" TargetMode="External"/><Relationship Id="rId5" Type="http://schemas.openxmlformats.org/officeDocument/2006/relationships/image" Target="../media/image16.png"/><Relationship Id="rId4" Type="http://schemas.openxmlformats.org/officeDocument/2006/relationships/slide" Target="slide2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" Target="slide17.xml"/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9.xml"/><Relationship Id="rId6" Type="http://schemas.openxmlformats.org/officeDocument/2006/relationships/slide" Target="slide3.xml"/><Relationship Id="rId5" Type="http://schemas.openxmlformats.org/officeDocument/2006/relationships/slide" Target="slide24.xml"/><Relationship Id="rId4" Type="http://schemas.openxmlformats.org/officeDocument/2006/relationships/slide" Target="slide18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" Target="slide24.xml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0.xml"/><Relationship Id="rId5" Type="http://schemas.openxmlformats.org/officeDocument/2006/relationships/slide" Target="slide19.xml"/><Relationship Id="rId4" Type="http://schemas.openxmlformats.org/officeDocument/2006/relationships/slide" Target="slide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gif"/><Relationship Id="rId1" Type="http://schemas.openxmlformats.org/officeDocument/2006/relationships/slideLayout" Target="../slideLayouts/slideLayout10.xml"/><Relationship Id="rId6" Type="http://schemas.openxmlformats.org/officeDocument/2006/relationships/slide" Target="slide19.xml"/><Relationship Id="rId5" Type="http://schemas.openxmlformats.org/officeDocument/2006/relationships/slide" Target="slide3.xml"/><Relationship Id="rId4" Type="http://schemas.openxmlformats.org/officeDocument/2006/relationships/slide" Target="slide2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slideLayout" Target="../slideLayouts/slideLayout3.xml"/><Relationship Id="rId1" Type="http://schemas.openxmlformats.org/officeDocument/2006/relationships/video" Target="https://www.youtube.com/embed/-oNRdaYNLR0" TargetMode="External"/><Relationship Id="rId5" Type="http://schemas.openxmlformats.org/officeDocument/2006/relationships/image" Target="../media/image16.png"/><Relationship Id="rId4" Type="http://schemas.openxmlformats.org/officeDocument/2006/relationships/slide" Target="slide24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" Target="slide3.xml"/><Relationship Id="rId3" Type="http://schemas.openxmlformats.org/officeDocument/2006/relationships/image" Target="../media/image6.jpeg"/><Relationship Id="rId7" Type="http://schemas.openxmlformats.org/officeDocument/2006/relationships/slide" Target="slide24.xm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" Target="slide21.xml"/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9.xml"/><Relationship Id="rId6" Type="http://schemas.openxmlformats.org/officeDocument/2006/relationships/slide" Target="slide3.xml"/><Relationship Id="rId5" Type="http://schemas.openxmlformats.org/officeDocument/2006/relationships/slide" Target="slide24.xml"/><Relationship Id="rId4" Type="http://schemas.openxmlformats.org/officeDocument/2006/relationships/slide" Target="slide2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" Target="slide24.xml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0.xml"/><Relationship Id="rId5" Type="http://schemas.openxmlformats.org/officeDocument/2006/relationships/slide" Target="slide23.xml"/><Relationship Id="rId4" Type="http://schemas.openxmlformats.org/officeDocument/2006/relationships/slide" Target="slide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gif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0.xml"/><Relationship Id="rId6" Type="http://schemas.openxmlformats.org/officeDocument/2006/relationships/slide" Target="slide23.xml"/><Relationship Id="rId5" Type="http://schemas.openxmlformats.org/officeDocument/2006/relationships/slide" Target="slide3.xml"/><Relationship Id="rId4" Type="http://schemas.openxmlformats.org/officeDocument/2006/relationships/slide" Target="slide2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" Target="slide24.xml"/><Relationship Id="rId2" Type="http://schemas.openxmlformats.org/officeDocument/2006/relationships/slideLayout" Target="../slideLayouts/slideLayout3.xml"/><Relationship Id="rId1" Type="http://schemas.openxmlformats.org/officeDocument/2006/relationships/video" Target="https://www.youtube.com/embed/UFCaHdy6km4" TargetMode="External"/><Relationship Id="rId5" Type="http://schemas.openxmlformats.org/officeDocument/2006/relationships/image" Target="../media/image16.png"/><Relationship Id="rId4" Type="http://schemas.openxmlformats.org/officeDocument/2006/relationships/slide" Target="slide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Relationship Id="rId4" Type="http://schemas.openxmlformats.org/officeDocument/2006/relationships/slide" Target="slide25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hyperlink" Target="http://wwwmaikaru.ru/futbolka_120429/sign?color=white" TargetMode="External"/><Relationship Id="rId13" Type="http://schemas.openxmlformats.org/officeDocument/2006/relationships/hyperlink" Target="https://www.google.ru/search?newwindow=1&amp;tbm=isch&amp;tbs=simg:CAQSZxplCxCo1NgEGgQIAQgJDAsQsIynCBo8CjoIAhIUlQ-1DJwMwAy9CZ0M_1xrDCZMPwAkaIMqR-CAXXgtjOAKG77UWNWDMCbYRjsY9OTeB2D4uCTBFDAsQjq7-CBoKCggIARIE2yiqiAw&amp;sa=X&amp;ei=knRzU4KRN8jT4QSZsYGYAw&amp;ved=0CCIQwg4oAA&amp;biw=1366&amp;bih=564#facrc=_&amp;imgrc=rWVE8kic2Mt4wM%253A%3BWSVhZ4F8Tlv2ZM%3Bhttp%253A%252F%252Fwww.sumy.ua%252Fuploads%252Fposts%252F2012-10%252F1350549662_sky12.jpg%3Bhttp%253A%252F%252Fwww.sumy.ua%252Findex.php%253Fcstart%253D293%2526%3B800%3B615" TargetMode="External"/><Relationship Id="rId18" Type="http://schemas.openxmlformats.org/officeDocument/2006/relationships/hyperlink" Target="https://www.google.ru/search?newwindow=1&amp;sa=G&amp;q=cartoon+professor&amp;tbm=isch&amp;tbs=simg:CAQSZRpjCxCo1NgEGgIICgwLELCMpwgaPAo6CAISFJUImgzhC5kM1giTCJoVlAiVDJYIGiCGeAzpz_1dUWQVyqjuDry1WrebTUSrORuCpAWGuIk7QRwwLEI6u_1ggaCgoICAESBBuUCvkM&amp;ei=MnVzU-TSFZGL4gTOuIBo&amp;ved=0CCIQwg4oAA&amp;biw=1366&amp;bih=564#facrc=_&amp;imgdii=_&amp;imgrc=3yrKMLMcn-Q44M%253A%3BID8IRoU8kxc_UM%3Bhttp%253A%252F%252Fwww.colourbox.de%252Fpreview%252F2293157-498490-junge-lachelnde-wissenschaftler-in-cartoon-art-isoliert-auf-weis-vektor-illustration.jpg%3Bhttp%253A%252F%252Fwww.colourbox.de%252Fvektor%252Fjunge-lachelnde-wissenschaftler-in-cartoon-art-isoliert-auf-weis-vektor-illustration-vektor-2293157%3B312%3B480" TargetMode="External"/><Relationship Id="rId3" Type="http://schemas.openxmlformats.org/officeDocument/2006/relationships/hyperlink" Target="http://www.youtube.com/watch?v=YNNaLauYk3k" TargetMode="External"/><Relationship Id="rId21" Type="http://schemas.openxmlformats.org/officeDocument/2006/relationships/hyperlink" Target="http://images.yandex.ru/yandsearch?text=%D0%BB%D1%8E%D0%B4%D0%B8%20%D0%BB%D0%B5%D1%82%D0%B0%D1%8E%D1%82&amp;pos=29&amp;uinfo=ww-1349-wh-564-fw-1124-fh-448-pd-1&amp;rpt=simage&amp;img_url=http://img1.liveinternet.ru/images/attach/c/3/75/986/75986925_large_Letat.jpg" TargetMode="External"/><Relationship Id="rId7" Type="http://schemas.openxmlformats.org/officeDocument/2006/relationships/hyperlink" Target="http://www.youtube.com/watch?v=IHmwnr-m-M4" TargetMode="External"/><Relationship Id="rId12" Type="http://schemas.openxmlformats.org/officeDocument/2006/relationships/hyperlink" Target="http://olya-nekto.livejournal.com/6606.html" TargetMode="External"/><Relationship Id="rId17" Type="http://schemas.openxmlformats.org/officeDocument/2006/relationships/hyperlink" Target="http://wallpaper-pictures.ru/es/preview.php?hd=63092" TargetMode="External"/><Relationship Id="rId2" Type="http://schemas.openxmlformats.org/officeDocument/2006/relationships/hyperlink" Target="http://naked-science.ru/article/nakedscience/5-science-questions-you-should-know" TargetMode="External"/><Relationship Id="rId16" Type="http://schemas.openxmlformats.org/officeDocument/2006/relationships/hyperlink" Target="http://&#1089;&#1077;&#1079;&#1086;&#1085;&#1099;-&#1075;&#1086;&#1076;&#1072;.&#1088;&#1092;/%D0%B7%D0%B5%D0%BC%D0%BB%D1%8F.html" TargetMode="External"/><Relationship Id="rId20" Type="http://schemas.openxmlformats.org/officeDocument/2006/relationships/hyperlink" Target="http://www.playcast.ru/view/1011940/5fe798a418b949fddc4d4199fd4ee9d0a8e492cbpl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youtube.com/watch?v=UFCaHdy6km4" TargetMode="External"/><Relationship Id="rId11" Type="http://schemas.openxmlformats.org/officeDocument/2006/relationships/hyperlink" Target="https://www.google.ru/search?q=%D1%81%D0%BC%D0%B0%D0%B9%D0%BB%D0%B8%D0%BA+%D1%80%D0%B0%D0%B4%D1%83%D0%B5%D1%82%D1%81%D1%8F&amp;newwindow=1&amp;sa=G&amp;biw=1366&amp;bih=564&amp;tbm=isch&amp;imgil=QsZ_idSmMgLa6M:;https://encrypted-tbn3.gstatic.com/images?q%3Dtbn:ANd9GcQJok2EZvvmaVLm2vqoG1Ut9ej4FGnEuuZP6iXSELLzn_Br-oPl;79;50;gbSRh3fDq1DNoM;http://blestiashky.narod.ru/smajly-animashki.htm&amp;source=iu&amp;usg=__ITDe2bY_sSh8SbfSDeeQSNjELs8%3D&amp;ei=B3ZzU7P2KvLV4QTbl4CoBw&amp;ved=0CCwQ9QEwAQ#facrc=_&amp;imgdii=_&amp;imgrc=QsZ_idSmMgLa6M%253A%3BgbSRh3fDq1DNoM%3Bhttp%253A%252F%252Fblestiashky.narod.ru%252F1%252Fsmayl63.gif%3Bhttp%253A%252F%252Fblestiashky.narod.ru%252Fsmajly-animashki.htm%3B79%3B50" TargetMode="External"/><Relationship Id="rId24" Type="http://schemas.openxmlformats.org/officeDocument/2006/relationships/slide" Target="slide24.xml"/><Relationship Id="rId5" Type="http://schemas.openxmlformats.org/officeDocument/2006/relationships/hyperlink" Target="http://www.youtube.com/watch?v=X5PIjgBzAZA" TargetMode="External"/><Relationship Id="rId15" Type="http://schemas.openxmlformats.org/officeDocument/2006/relationships/hyperlink" Target="http://yousmi.by/articles/6570/default/" TargetMode="External"/><Relationship Id="rId23" Type="http://schemas.openxmlformats.org/officeDocument/2006/relationships/image" Target="../media/image2.png"/><Relationship Id="rId10" Type="http://schemas.openxmlformats.org/officeDocument/2006/relationships/hyperlink" Target="https://www.google.ru/search?newwindow=1&amp;q=%D1%81%D0%BC%D0%B0%D0%B9%D0%BB%D0%B8%D0%BA+%D0%B0%D0%BD%D0%B8%D0%BC%D0%B0%D1%86%D0%B8%D1%8F&amp;tbm=isch&amp;tbs=simg:CAQSZRpjCxCo1NgEGgIICwwLELCMpwgaPAo6CAISFM8WqgzlDM0VsBaIDdMWsxfbDLEWGiCYJGvvM0gwPWXlZ_1ztsv0y9XOT_14U9W-ZJLkCV6XspkwwLEI6u_1ggaCgoICAESBKr4VRgM&amp;sa=X&amp;ei=oXVzU_HmB-X64QTks4HQBw&amp;ved=0CCIQwg4oAA&amp;biw=1366&amp;bih=564#facrc=_&amp;imgrc=pH62_WO8f0EPfM%253A%3B3VzTwRSJDn8VaM%3Bhttp%253A%252F%252Fanimaciatop.ru%252Fpictures%252Fsmailiki%252Fthumb%252Fsmailiki-87.gif%3Bhttp%253A%252F%252Fwww.natabanu.com%252Fforum%252Findex.php%252Ftopic%252F318-svastara%252Fpage-3%3B180%3B180" TargetMode="External"/><Relationship Id="rId19" Type="http://schemas.openxmlformats.org/officeDocument/2006/relationships/hyperlink" Target="https://www.google.ru/search?newwindow=1&amp;q=%D0%BF%D0%BE%D0%BB%D0%B5%D1%82+%D0%B4%D0%B5%D0%B2%D1%83%D1%88%D0%BA%D0%B0&amp;tbm=isch&amp;tbs=simg:CAQSZRpjCxCo1NgEGgIICQwLELCMpwgaPAo6CAISFI4b6yTCGOwk-CSVG8UigyWUG9QiGiBagXC0HHHCxqWjKaFo7iYR62LnEWntlKbbdec-aRzP1gwLEI6u_1ggaCgoICAESBLVyfvAM&amp;sa=X&amp;ei=s3ZzU_uHLKfR4QSg4ICgCQ&amp;ved=0CCIQwg4oAA&amp;biw=1366&amp;bih=564#facrc=_&amp;imgrc=mU6aWM4vaP6kxM%253A%3BalQ9-c_vYrH78M%3Bhttp%253A%252F%252Fwww.bankoboev.ru%252Fimages%252FNDA2MjU2%252FBankoboev.Ru_devushka_letaet_v_oblakah.jpg%3Bhttp%253A%252F%252Fwww.bankoboev.ru%252Foboi_devushka_letaet_v_oblakah.v.htm%3B1600%3B1200" TargetMode="External"/><Relationship Id="rId4" Type="http://schemas.openxmlformats.org/officeDocument/2006/relationships/hyperlink" Target="http://www.youtube.com/watch?v=-oNRdaYNLR0" TargetMode="External"/><Relationship Id="rId9" Type="http://schemas.openxmlformats.org/officeDocument/2006/relationships/hyperlink" Target="http://images.yandex.ru/yandsearch?text=%D0%BF%D0%BE%D0%B7%D0%B4%D1%80%D0%B0%D0%B2%D0%BB%D1%8F%D1%8E%20%D1%81%D0%BC%D0%B0%D0%B9%D0%BB%D0%B8%D0%BA&amp;pos=3&amp;uinfo=ww-1349-wh-564-fw-1124-fh-448-pd-1&amp;rpt=simage&amp;img_url=http://bestgif.su/_ph/10/2/608406031.gif" TargetMode="External"/><Relationship Id="rId14" Type="http://schemas.openxmlformats.org/officeDocument/2006/relationships/hyperlink" Target="http://images.yandex.ru/yandsearch?text=%D0%B7%D0%B2%D0%B5%D0%B7%D0%B4%D1%8B&amp;img_url=http://shaf2.narod.ru/lec7/6.jpg&amp;pos=2&amp;rpt=simage&amp;lr=1091&amp;noreask=1&amp;source=wiz" TargetMode="External"/><Relationship Id="rId22" Type="http://schemas.openxmlformats.org/officeDocument/2006/relationships/image" Target="../media/image27.gif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slide" Target="slide4.xml"/><Relationship Id="rId7" Type="http://schemas.openxmlformats.org/officeDocument/2006/relationships/slide" Target="slide20.xml"/><Relationship Id="rId12" Type="http://schemas.openxmlformats.org/officeDocument/2006/relationships/slide" Target="slide24.xml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6" Type="http://schemas.openxmlformats.org/officeDocument/2006/relationships/slide" Target="slide16.xml"/><Relationship Id="rId11" Type="http://schemas.openxmlformats.org/officeDocument/2006/relationships/image" Target="../media/image14.jpeg"/><Relationship Id="rId5" Type="http://schemas.openxmlformats.org/officeDocument/2006/relationships/slide" Target="slide12.xml"/><Relationship Id="rId10" Type="http://schemas.openxmlformats.org/officeDocument/2006/relationships/image" Target="../media/image13.jpeg"/><Relationship Id="rId4" Type="http://schemas.openxmlformats.org/officeDocument/2006/relationships/slide" Target="slide8.xml"/><Relationship Id="rId9" Type="http://schemas.openxmlformats.org/officeDocument/2006/relationships/image" Target="../media/image12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" Target="slide7.xml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9.xml"/><Relationship Id="rId6" Type="http://schemas.openxmlformats.org/officeDocument/2006/relationships/slide" Target="slide3.xml"/><Relationship Id="rId5" Type="http://schemas.openxmlformats.org/officeDocument/2006/relationships/slide" Target="slide24.xml"/><Relationship Id="rId4" Type="http://schemas.openxmlformats.org/officeDocument/2006/relationships/slide" Target="slide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" Target="slide24.xml"/><Relationship Id="rId2" Type="http://schemas.openxmlformats.org/officeDocument/2006/relationships/slideLayout" Target="../slideLayouts/slideLayout3.xml"/><Relationship Id="rId1" Type="http://schemas.openxmlformats.org/officeDocument/2006/relationships/video" Target="https://www.youtube.com/embed/YNNaLauYk3k" TargetMode="External"/><Relationship Id="rId5" Type="http://schemas.openxmlformats.org/officeDocument/2006/relationships/image" Target="../media/image16.png"/><Relationship Id="rId4" Type="http://schemas.openxmlformats.org/officeDocument/2006/relationships/slide" Target="slide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" Target="slide24.xml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0.xml"/><Relationship Id="rId5" Type="http://schemas.openxmlformats.org/officeDocument/2006/relationships/slide" Target="slide5.xml"/><Relationship Id="rId4" Type="http://schemas.openxmlformats.org/officeDocument/2006/relationships/slide" Target="slide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gif"/><Relationship Id="rId1" Type="http://schemas.openxmlformats.org/officeDocument/2006/relationships/slideLayout" Target="../slideLayouts/slideLayout10.xml"/><Relationship Id="rId6" Type="http://schemas.openxmlformats.org/officeDocument/2006/relationships/slide" Target="slide5.xml"/><Relationship Id="rId5" Type="http://schemas.openxmlformats.org/officeDocument/2006/relationships/slide" Target="slide3.xml"/><Relationship Id="rId4" Type="http://schemas.openxmlformats.org/officeDocument/2006/relationships/slide" Target="slide24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" Target="slide11.xml"/><Relationship Id="rId7" Type="http://schemas.openxmlformats.org/officeDocument/2006/relationships/slide" Target="slide10.xml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10" Type="http://schemas.openxmlformats.org/officeDocument/2006/relationships/slide" Target="slide3.xml"/><Relationship Id="rId4" Type="http://schemas.openxmlformats.org/officeDocument/2006/relationships/image" Target="../media/image21.jpeg"/><Relationship Id="rId9" Type="http://schemas.openxmlformats.org/officeDocument/2006/relationships/slide" Target="slide2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" Target="slide24.xml"/><Relationship Id="rId2" Type="http://schemas.openxmlformats.org/officeDocument/2006/relationships/slideLayout" Target="../slideLayouts/slideLayout3.xml"/><Relationship Id="rId1" Type="http://schemas.openxmlformats.org/officeDocument/2006/relationships/video" Target="https://www.youtube.com/embed/7N5GqZee52k" TargetMode="External"/><Relationship Id="rId5" Type="http://schemas.openxmlformats.org/officeDocument/2006/relationships/image" Target="../media/image16.png"/><Relationship Id="rId4" Type="http://schemas.openxmlformats.org/officeDocument/2006/relationships/slide" Target="slide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0" y="3257550"/>
            <a:ext cx="9144000" cy="1611610"/>
          </a:xfrm>
        </p:spPr>
        <p:txBody>
          <a:bodyPr>
            <a:noAutofit/>
          </a:bodyPr>
          <a:lstStyle/>
          <a:p>
            <a:r>
              <a:rPr lang="ru-RU" sz="8800" b="1" dirty="0" smtClean="0">
                <a:ln w="18415" cmpd="sng">
                  <a:solidFill>
                    <a:schemeClr val="tx2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</a:effectLst>
              </a:rPr>
              <a:t>Интерактивная </a:t>
            </a:r>
            <a:br>
              <a:rPr lang="ru-RU" sz="8800" b="1" dirty="0" smtClean="0">
                <a:ln w="18415" cmpd="sng">
                  <a:solidFill>
                    <a:schemeClr val="tx2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</a:effectLst>
              </a:rPr>
            </a:br>
            <a:r>
              <a:rPr lang="ru-RU" sz="8800" b="1" dirty="0" smtClean="0">
                <a:ln w="18415" cmpd="sng">
                  <a:solidFill>
                    <a:schemeClr val="tx2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</a:effectLst>
              </a:rPr>
              <a:t>викторина</a:t>
            </a:r>
            <a:r>
              <a:rPr lang="ru-RU" sz="5400" b="1" dirty="0" smtClean="0">
                <a:ln w="18415" cmpd="sng">
                  <a:solidFill>
                    <a:schemeClr val="tx2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</a:effectLst>
              </a:rPr>
              <a:t/>
            </a:r>
            <a:br>
              <a:rPr lang="ru-RU" sz="5400" b="1" dirty="0" smtClean="0">
                <a:ln w="18415" cmpd="sng">
                  <a:solidFill>
                    <a:schemeClr val="tx2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</a:effectLst>
              </a:rPr>
            </a:br>
            <a:r>
              <a:rPr lang="en-US" sz="5400" b="1" dirty="0" smtClean="0">
                <a:ln w="18415" cmpd="sng">
                  <a:solidFill>
                    <a:schemeClr val="tx2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</a:effectLst>
              </a:rPr>
              <a:t>“</a:t>
            </a:r>
            <a:r>
              <a:rPr lang="ru-RU" sz="5400" b="1" dirty="0" smtClean="0">
                <a:ln w="18415" cmpd="sng">
                  <a:solidFill>
                    <a:schemeClr val="tx2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</a:effectLst>
              </a:rPr>
              <a:t>Познай</a:t>
            </a:r>
            <a:r>
              <a:rPr lang="en-US" sz="5400" b="1" dirty="0" smtClean="0">
                <a:ln w="18415" cmpd="sng">
                  <a:solidFill>
                    <a:schemeClr val="tx2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ru-RU" sz="5400" b="1" dirty="0" smtClean="0">
                <a:ln w="18415" cmpd="sng">
                  <a:solidFill>
                    <a:schemeClr val="tx2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</a:effectLst>
              </a:rPr>
              <a:t>окружающий </a:t>
            </a:r>
            <a:r>
              <a:rPr lang="ru-RU" sz="5400" b="1" dirty="0" smtClean="0">
                <a:ln w="18415" cmpd="sng">
                  <a:solidFill>
                    <a:schemeClr val="tx2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</a:effectLst>
              </a:rPr>
              <a:t>мир</a:t>
            </a:r>
            <a:r>
              <a:rPr lang="en-US" sz="5400" b="1" dirty="0" smtClean="0">
                <a:ln w="18415" cmpd="sng">
                  <a:solidFill>
                    <a:schemeClr val="tx2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</a:effectLst>
              </a:rPr>
              <a:t>”</a:t>
            </a:r>
            <a:endParaRPr lang="ru-RU" sz="5400" b="1" dirty="0">
              <a:ln w="18415" cmpd="sng">
                <a:solidFill>
                  <a:schemeClr val="tx2"/>
                </a:solidFill>
                <a:prstDash val="solid"/>
              </a:ln>
              <a:solidFill>
                <a:srgbClr val="FFFFFF"/>
              </a:solidFill>
              <a:effectLst>
                <a:glow rad="101600">
                  <a:schemeClr val="accent5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8" name="Заголовок 3"/>
          <p:cNvSpPr txBox="1">
            <a:spLocks/>
          </p:cNvSpPr>
          <p:nvPr/>
        </p:nvSpPr>
        <p:spPr>
          <a:xfrm>
            <a:off x="-108520" y="161206"/>
            <a:ext cx="9144000" cy="161161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ru-RU" sz="3200" dirty="0" smtClean="0">
                <a:ln w="18415" cmpd="sng">
                  <a:noFill/>
                  <a:prstDash val="solid"/>
                </a:ln>
                <a:solidFill>
                  <a:schemeClr val="bg1"/>
                </a:solidFill>
                <a:effectLst/>
              </a:rPr>
              <a:t>Автор: </a:t>
            </a:r>
            <a:r>
              <a:rPr lang="ru-RU" sz="3200" dirty="0" err="1" smtClean="0">
                <a:ln w="18415" cmpd="sng">
                  <a:noFill/>
                  <a:prstDash val="solid"/>
                </a:ln>
                <a:solidFill>
                  <a:schemeClr val="bg1"/>
                </a:solidFill>
                <a:effectLst/>
              </a:rPr>
              <a:t>Замотина</a:t>
            </a:r>
            <a:r>
              <a:rPr lang="ru-RU" sz="3200" dirty="0" smtClean="0">
                <a:ln w="18415" cmpd="sng">
                  <a:noFill/>
                  <a:prstDash val="solid"/>
                </a:ln>
                <a:solidFill>
                  <a:schemeClr val="bg1"/>
                </a:solidFill>
                <a:effectLst/>
              </a:rPr>
              <a:t> </a:t>
            </a:r>
            <a:r>
              <a:rPr lang="ru-RU" sz="3200" dirty="0">
                <a:ln w="18415" cmpd="sng">
                  <a:noFill/>
                  <a:prstDash val="solid"/>
                </a:ln>
                <a:solidFill>
                  <a:schemeClr val="bg1"/>
                </a:solidFill>
                <a:effectLst/>
              </a:rPr>
              <a:t>Злата, </a:t>
            </a:r>
            <a:endParaRPr lang="ru-RU" sz="3200" dirty="0" smtClean="0">
              <a:ln w="18415" cmpd="sng">
                <a:noFill/>
                <a:prstDash val="solid"/>
              </a:ln>
              <a:solidFill>
                <a:schemeClr val="bg1"/>
              </a:solidFill>
              <a:effectLst/>
            </a:endParaRPr>
          </a:p>
          <a:p>
            <a:pPr algn="r"/>
            <a:r>
              <a:rPr lang="ru-RU" sz="3200" dirty="0" smtClean="0">
                <a:ln w="18415" cmpd="sng">
                  <a:noFill/>
                  <a:prstDash val="solid"/>
                </a:ln>
                <a:solidFill>
                  <a:schemeClr val="bg1"/>
                </a:solidFill>
                <a:effectLst/>
              </a:rPr>
              <a:t>10б класс, МБОУ «Лицей № 2»,</a:t>
            </a:r>
          </a:p>
          <a:p>
            <a:pPr algn="r"/>
            <a:r>
              <a:rPr lang="ru-RU" sz="3200" dirty="0" smtClean="0">
                <a:ln w="18415" cmpd="sng">
                  <a:noFill/>
                  <a:prstDash val="solid"/>
                </a:ln>
                <a:solidFill>
                  <a:schemeClr val="bg1"/>
                </a:solidFill>
                <a:effectLst/>
              </a:rPr>
              <a:t>г. Нижневартовск,</a:t>
            </a:r>
          </a:p>
          <a:p>
            <a:pPr algn="r"/>
            <a:r>
              <a:rPr lang="ru-RU" sz="3200" dirty="0" smtClean="0">
                <a:ln w="18415" cmpd="sng">
                  <a:noFill/>
                  <a:prstDash val="solid"/>
                </a:ln>
                <a:solidFill>
                  <a:schemeClr val="bg1"/>
                </a:solidFill>
                <a:effectLst/>
              </a:rPr>
              <a:t>май 2014 г.</a:t>
            </a:r>
            <a:endParaRPr lang="ru-RU" sz="3200" dirty="0">
              <a:ln w="18415" cmpd="sng">
                <a:noFill/>
                <a:prstDash val="solid"/>
              </a:ln>
              <a:solidFill>
                <a:schemeClr val="bg1"/>
              </a:solidFill>
              <a:effectLst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11081" y="33172"/>
            <a:ext cx="1396825" cy="21333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13010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свиток 1"/>
          <p:cNvSpPr/>
          <p:nvPr/>
        </p:nvSpPr>
        <p:spPr>
          <a:xfrm>
            <a:off x="3010951" y="1635324"/>
            <a:ext cx="2752225" cy="3009991"/>
          </a:xfrm>
          <a:prstGeom prst="verticalScroll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i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Это неправильный ответ!</a:t>
            </a:r>
            <a:endParaRPr lang="ru-RU" b="1" i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24439" y="-1"/>
            <a:ext cx="1525251" cy="1507964"/>
          </a:xfrm>
          <a:prstGeom prst="rect">
            <a:avLst/>
          </a:prstGeom>
        </p:spPr>
      </p:pic>
      <p:sp>
        <p:nvSpPr>
          <p:cNvPr id="4" name="Овал 3"/>
          <p:cNvSpPr/>
          <p:nvPr/>
        </p:nvSpPr>
        <p:spPr>
          <a:xfrm>
            <a:off x="4081957" y="604000"/>
            <a:ext cx="85124" cy="68409"/>
          </a:xfrm>
          <a:prstGeom prst="ellips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Овал 4"/>
          <p:cNvSpPr/>
          <p:nvPr/>
        </p:nvSpPr>
        <p:spPr>
          <a:xfrm>
            <a:off x="4556966" y="463443"/>
            <a:ext cx="85125" cy="86966"/>
          </a:xfrm>
          <a:prstGeom prst="ellipse">
            <a:avLst/>
          </a:prstGeom>
          <a:ln>
            <a:solidFill>
              <a:schemeClr val="accent1"/>
            </a:solidFill>
          </a:ln>
          <a:effectLst>
            <a:outerShdw blurRad="40000" dist="20000" dir="5400000" rotWithShape="0">
              <a:srgbClr val="000000">
                <a:alpha val="38000"/>
              </a:srgbClr>
            </a:outerShdw>
            <a:reflection blurRad="6350" stA="52000" endA="300" endPos="35000" dir="5400000" sy="-100000" algn="bl" rotWithShape="0"/>
          </a:effec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54879" y="2304765"/>
            <a:ext cx="1525251" cy="1507964"/>
          </a:xfrm>
          <a:prstGeom prst="rect">
            <a:avLst/>
          </a:prstGeom>
        </p:spPr>
      </p:pic>
      <p:sp>
        <p:nvSpPr>
          <p:cNvPr id="7" name="Овал 6"/>
          <p:cNvSpPr/>
          <p:nvPr/>
        </p:nvSpPr>
        <p:spPr>
          <a:xfrm>
            <a:off x="6312397" y="2908766"/>
            <a:ext cx="85124" cy="68409"/>
          </a:xfrm>
          <a:prstGeom prst="ellips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6787406" y="2768209"/>
            <a:ext cx="85125" cy="86966"/>
          </a:xfrm>
          <a:prstGeom prst="ellipse">
            <a:avLst/>
          </a:prstGeom>
          <a:ln>
            <a:solidFill>
              <a:schemeClr val="accent1"/>
            </a:solidFill>
          </a:ln>
          <a:effectLst>
            <a:outerShdw blurRad="40000" dist="20000" dir="5400000" rotWithShape="0">
              <a:srgbClr val="000000">
                <a:alpha val="38000"/>
              </a:srgbClr>
            </a:outerShdw>
            <a:reflection blurRad="6350" stA="52000" endA="300" endPos="35000" dir="5400000" sy="-100000" algn="bl" rotWithShape="0"/>
          </a:effec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05355" y="2304765"/>
            <a:ext cx="1525251" cy="1507964"/>
          </a:xfrm>
          <a:prstGeom prst="rect">
            <a:avLst/>
          </a:prstGeom>
        </p:spPr>
      </p:pic>
      <p:sp>
        <p:nvSpPr>
          <p:cNvPr id="10" name="Овал 9"/>
          <p:cNvSpPr/>
          <p:nvPr/>
        </p:nvSpPr>
        <p:spPr>
          <a:xfrm>
            <a:off x="1962873" y="2908766"/>
            <a:ext cx="85124" cy="68409"/>
          </a:xfrm>
          <a:prstGeom prst="ellips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Овал 10"/>
          <p:cNvSpPr/>
          <p:nvPr/>
        </p:nvSpPr>
        <p:spPr>
          <a:xfrm>
            <a:off x="2437882" y="2768209"/>
            <a:ext cx="85125" cy="86966"/>
          </a:xfrm>
          <a:prstGeom prst="ellipse">
            <a:avLst/>
          </a:prstGeom>
          <a:ln>
            <a:solidFill>
              <a:schemeClr val="accent1"/>
            </a:solidFill>
          </a:ln>
          <a:effectLst>
            <a:outerShdw blurRad="40000" dist="20000" dir="5400000" rotWithShape="0">
              <a:srgbClr val="000000">
                <a:alpha val="38000"/>
              </a:srgbClr>
            </a:outerShdw>
            <a:reflection blurRad="6350" stA="52000" endA="300" endPos="35000" dir="5400000" sy="-100000" algn="bl" rotWithShape="0"/>
          </a:effec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97241" y="4681432"/>
            <a:ext cx="1525251" cy="1507964"/>
          </a:xfrm>
          <a:prstGeom prst="rect">
            <a:avLst/>
          </a:prstGeom>
        </p:spPr>
      </p:pic>
      <p:sp>
        <p:nvSpPr>
          <p:cNvPr id="13" name="Овал 12"/>
          <p:cNvSpPr/>
          <p:nvPr/>
        </p:nvSpPr>
        <p:spPr>
          <a:xfrm>
            <a:off x="2554759" y="5285433"/>
            <a:ext cx="85124" cy="68409"/>
          </a:xfrm>
          <a:prstGeom prst="ellips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Овал 13"/>
          <p:cNvSpPr/>
          <p:nvPr/>
        </p:nvSpPr>
        <p:spPr>
          <a:xfrm>
            <a:off x="3029768" y="5144876"/>
            <a:ext cx="85125" cy="86966"/>
          </a:xfrm>
          <a:prstGeom prst="ellipse">
            <a:avLst/>
          </a:prstGeom>
          <a:ln>
            <a:solidFill>
              <a:schemeClr val="accent1"/>
            </a:solidFill>
          </a:ln>
          <a:effectLst>
            <a:outerShdw blurRad="40000" dist="20000" dir="5400000" rotWithShape="0">
              <a:srgbClr val="000000">
                <a:alpha val="38000"/>
              </a:srgbClr>
            </a:outerShdw>
            <a:reflection blurRad="6350" stA="52000" endA="300" endPos="35000" dir="5400000" sy="-100000" algn="bl" rotWithShape="0"/>
          </a:effec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5" name="Рисунок 1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12237" y="4647227"/>
            <a:ext cx="1525251" cy="1507964"/>
          </a:xfrm>
          <a:prstGeom prst="rect">
            <a:avLst/>
          </a:prstGeom>
        </p:spPr>
      </p:pic>
      <p:sp>
        <p:nvSpPr>
          <p:cNvPr id="16" name="Овал 15"/>
          <p:cNvSpPr/>
          <p:nvPr/>
        </p:nvSpPr>
        <p:spPr>
          <a:xfrm>
            <a:off x="5769755" y="5251228"/>
            <a:ext cx="85124" cy="68409"/>
          </a:xfrm>
          <a:prstGeom prst="ellips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Овал 16"/>
          <p:cNvSpPr/>
          <p:nvPr/>
        </p:nvSpPr>
        <p:spPr>
          <a:xfrm>
            <a:off x="6244764" y="5110671"/>
            <a:ext cx="85125" cy="86966"/>
          </a:xfrm>
          <a:prstGeom prst="ellipse">
            <a:avLst/>
          </a:prstGeom>
          <a:ln>
            <a:solidFill>
              <a:schemeClr val="accent1"/>
            </a:solidFill>
          </a:ln>
          <a:effectLst>
            <a:outerShdw blurRad="40000" dist="20000" dir="5400000" rotWithShape="0">
              <a:srgbClr val="000000">
                <a:alpha val="38000"/>
              </a:srgbClr>
            </a:outerShdw>
            <a:reflection blurRad="6350" stA="52000" endA="300" endPos="35000" dir="5400000" sy="-100000" algn="bl" rotWithShape="0"/>
          </a:effec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Прямоугольник 17">
            <a:hlinkClick r:id="rId3" action="ppaction://hlinksldjump"/>
          </p:cNvPr>
          <p:cNvSpPr/>
          <p:nvPr/>
        </p:nvSpPr>
        <p:spPr>
          <a:xfrm>
            <a:off x="8748464" y="0"/>
            <a:ext cx="386555" cy="1628800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i="1" dirty="0" smtClean="0"/>
              <a:t>Выход</a:t>
            </a:r>
            <a:endParaRPr lang="ru-RU" i="1" dirty="0"/>
          </a:p>
        </p:txBody>
      </p:sp>
      <p:sp>
        <p:nvSpPr>
          <p:cNvPr id="20" name="Прямоугольник 19">
            <a:hlinkClick r:id="rId4" action="ppaction://hlinksldjump" tooltip="Посмотреть список вопросов"/>
          </p:cNvPr>
          <p:cNvSpPr/>
          <p:nvPr/>
        </p:nvSpPr>
        <p:spPr>
          <a:xfrm>
            <a:off x="7515199" y="6437633"/>
            <a:ext cx="1628801" cy="395536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i="1" dirty="0" smtClean="0"/>
              <a:t>Домой</a:t>
            </a:r>
            <a:endParaRPr lang="ru-RU" i="1" dirty="0"/>
          </a:p>
        </p:txBody>
      </p:sp>
      <p:sp>
        <p:nvSpPr>
          <p:cNvPr id="21" name="Прямоугольник 20">
            <a:hlinkClick r:id="rId5" action="ppaction://hlinksldjump" tooltip="Посмотреть правильный ответ"/>
          </p:cNvPr>
          <p:cNvSpPr/>
          <p:nvPr/>
        </p:nvSpPr>
        <p:spPr>
          <a:xfrm>
            <a:off x="21559" y="6437633"/>
            <a:ext cx="1628801" cy="395536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i="1" dirty="0" smtClean="0"/>
              <a:t>Ответ</a:t>
            </a:r>
            <a:endParaRPr lang="ru-RU" i="1" dirty="0"/>
          </a:p>
        </p:txBody>
      </p:sp>
    </p:spTree>
    <p:extLst>
      <p:ext uri="{BB962C8B-B14F-4D97-AF65-F5344CB8AC3E}">
        <p14:creationId xmlns:p14="http://schemas.microsoft.com/office/powerpoint/2010/main" val="13948048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-2.59259E-6 L 0.01285 0.1007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42" y="5023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42" presetClass="pat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4.44444E-6 L -0.02187 0.07106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94" y="3542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42" presetClass="pat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-2.59259E-6 L 0.01285 0.1007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42" y="5023"/>
                                    </p:animMotion>
                                  </p:childTnLst>
                                </p:cTn>
                              </p:par>
                              <p:par>
                                <p:cTn id="17" presetID="42" presetClass="pat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4.44444E-6 L -0.02187 0.07106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94" y="3542"/>
                                    </p:animMotion>
                                  </p:childTnLst>
                                </p:cTn>
                              </p:par>
                              <p:par>
                                <p:cTn id="1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42" presetClass="pat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-2.59259E-6 L 0.01285 0.1007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42" y="5023"/>
                                    </p:animMotion>
                                  </p:childTnLst>
                                </p:cTn>
                              </p:par>
                              <p:par>
                                <p:cTn id="27" presetID="42" presetClass="pat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4.44444E-6 L -0.02187 0.07106 " pathEditMode="relative" rAng="0" ptsTypes="AA">
                                      <p:cBhvr>
                                        <p:cTn id="2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94" y="3542"/>
                                    </p:animMotion>
                                  </p:childTnLst>
                                </p:cTn>
                              </p:par>
                              <p:par>
                                <p:cTn id="2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42" presetClass="pat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-2.59259E-6 L 0.01285 0.1007 " pathEditMode="relative" rAng="0" ptsTypes="AA">
                                      <p:cBhvr>
                                        <p:cTn id="36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42" y="5023"/>
                                    </p:animMotion>
                                  </p:childTnLst>
                                </p:cTn>
                              </p:par>
                              <p:par>
                                <p:cTn id="37" presetID="42" presetClass="pat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4.44444E-6 L -0.02187 0.07106 " pathEditMode="relative" rAng="0" ptsTypes="AA">
                                      <p:cBhvr>
                                        <p:cTn id="38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94" y="3542"/>
                                    </p:animMotion>
                                  </p:childTnLst>
                                </p:cTn>
                              </p:par>
                              <p:par>
                                <p:cTn id="3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42" presetClass="pat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-2.59259E-6 L 0.01285 0.1007 " pathEditMode="relative" rAng="0" ptsTypes="AA">
                                      <p:cBhvr>
                                        <p:cTn id="46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42" y="5023"/>
                                    </p:animMotion>
                                  </p:childTnLst>
                                </p:cTn>
                              </p:par>
                              <p:par>
                                <p:cTn id="47" presetID="42" presetClass="pat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4.44444E-6 L -0.02187 0.07106 " pathEditMode="relative" rAng="0" ptsTypes="AA">
                                      <p:cBhvr>
                                        <p:cTn id="48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94" y="3542"/>
                                    </p:animMotion>
                                  </p:childTnLst>
                                </p:cTn>
                              </p:par>
                              <p:par>
                                <p:cTn id="4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2000"/>
                            </p:stCondLst>
                            <p:childTnLst>
                              <p:par>
                                <p:cTn id="56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2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8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4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7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80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8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5" grpId="0" animBg="1"/>
      <p:bldP spid="5" grpId="1" animBg="1"/>
      <p:bldP spid="7" grpId="0" animBg="1"/>
      <p:bldP spid="7" grpId="1" animBg="1"/>
      <p:bldP spid="8" grpId="0" animBg="1"/>
      <p:bldP spid="8" grpId="1" animBg="1"/>
      <p:bldP spid="10" grpId="0" animBg="1"/>
      <p:bldP spid="10" grpId="1" animBg="1"/>
      <p:bldP spid="11" grpId="0" animBg="1"/>
      <p:bldP spid="11" grpId="1" animBg="1"/>
      <p:bldP spid="13" grpId="0" animBg="1"/>
      <p:bldP spid="13" grpId="1" animBg="1"/>
      <p:bldP spid="14" grpId="0" animBg="1"/>
      <p:bldP spid="14" grpId="1" animBg="1"/>
      <p:bldP spid="16" grpId="0" animBg="1"/>
      <p:bldP spid="16" grpId="1" animBg="1"/>
      <p:bldP spid="17" grpId="0" animBg="1"/>
      <p:bldP spid="17" grpId="1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Вертикальный свиток 2"/>
          <p:cNvSpPr/>
          <p:nvPr/>
        </p:nvSpPr>
        <p:spPr>
          <a:xfrm>
            <a:off x="6077501" y="1844824"/>
            <a:ext cx="2664296" cy="2947231"/>
          </a:xfrm>
          <a:prstGeom prst="verticalScroll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i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Это правильный ответ!</a:t>
            </a:r>
            <a:endParaRPr lang="ru-RU" b="1" i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33411" y="4077071"/>
            <a:ext cx="752475" cy="466725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8123"/>
          <a:stretch/>
        </p:blipFill>
        <p:spPr>
          <a:xfrm rot="20313992">
            <a:off x="498921" y="989077"/>
            <a:ext cx="5132874" cy="341083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6" name="Прямоугольник 5">
            <a:hlinkClick r:id="rId4" action="ppaction://hlinksldjump"/>
          </p:cNvPr>
          <p:cNvSpPr/>
          <p:nvPr/>
        </p:nvSpPr>
        <p:spPr>
          <a:xfrm>
            <a:off x="8748464" y="0"/>
            <a:ext cx="386555" cy="1628800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i="1" dirty="0" smtClean="0"/>
              <a:t>Выход</a:t>
            </a:r>
            <a:endParaRPr lang="ru-RU" i="1" dirty="0"/>
          </a:p>
        </p:txBody>
      </p:sp>
      <p:sp>
        <p:nvSpPr>
          <p:cNvPr id="8" name="Прямоугольник 7">
            <a:hlinkClick r:id="rId5" action="ppaction://hlinksldjump" tooltip="Посмотреть список вопросов"/>
          </p:cNvPr>
          <p:cNvSpPr/>
          <p:nvPr/>
        </p:nvSpPr>
        <p:spPr>
          <a:xfrm>
            <a:off x="7515199" y="6437633"/>
            <a:ext cx="1628801" cy="395536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i="1" dirty="0" smtClean="0"/>
              <a:t>Домой</a:t>
            </a:r>
            <a:endParaRPr lang="ru-RU" i="1" dirty="0"/>
          </a:p>
        </p:txBody>
      </p:sp>
      <p:sp>
        <p:nvSpPr>
          <p:cNvPr id="9" name="Прямоугольник 8">
            <a:hlinkClick r:id="rId6" action="ppaction://hlinksldjump" tooltip="Посмотреть видеообъяснение"/>
          </p:cNvPr>
          <p:cNvSpPr/>
          <p:nvPr/>
        </p:nvSpPr>
        <p:spPr>
          <a:xfrm>
            <a:off x="21559" y="6437633"/>
            <a:ext cx="1628801" cy="395536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i="1" dirty="0" smtClean="0"/>
              <a:t>Объяснение</a:t>
            </a:r>
            <a:endParaRPr lang="ru-RU" i="1" dirty="0"/>
          </a:p>
        </p:txBody>
      </p:sp>
    </p:spTree>
    <p:extLst>
      <p:ext uri="{BB962C8B-B14F-4D97-AF65-F5344CB8AC3E}">
        <p14:creationId xmlns:p14="http://schemas.microsoft.com/office/powerpoint/2010/main" val="39847044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Объект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5576" y="548680"/>
            <a:ext cx="7589309" cy="569198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4" name="Заголовок 1"/>
          <p:cNvSpPr txBox="1">
            <a:spLocks/>
          </p:cNvSpPr>
          <p:nvPr/>
        </p:nvSpPr>
        <p:spPr>
          <a:xfrm>
            <a:off x="539552" y="2564904"/>
            <a:ext cx="8229600" cy="1143000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Почему звёзды «падают»?</a:t>
            </a:r>
            <a:endParaRPr lang="ru-RU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6" name="Прямоугольник 15">
            <a:hlinkClick r:id="rId3" action="ppaction://hlinksldjump"/>
          </p:cNvPr>
          <p:cNvSpPr/>
          <p:nvPr/>
        </p:nvSpPr>
        <p:spPr>
          <a:xfrm>
            <a:off x="1435369" y="1011365"/>
            <a:ext cx="7139554" cy="1200329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r>
              <a:rPr lang="ru-RU" sz="2400" b="1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</a:effectLst>
              </a:rPr>
              <a:t>А.</a:t>
            </a:r>
            <a:r>
              <a:rPr lang="ru-RU" sz="2400" b="1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ru-RU" sz="2400" b="1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</a:rPr>
              <a:t>Земля выводит звёзды из состояния равновесия, воздействуя своим гравитационным полем, что способствует их движению.</a:t>
            </a:r>
            <a:endParaRPr lang="ru-RU" sz="2400" b="1" i="1" dirty="0">
              <a:ln w="18415" cmpd="sng">
                <a:solidFill>
                  <a:srgbClr val="FFFFFF"/>
                </a:solidFill>
                <a:prstDash val="solid"/>
              </a:ln>
              <a:solidFill>
                <a:schemeClr val="tx1">
                  <a:lumMod val="95000"/>
                  <a:lumOff val="5000"/>
                </a:schemeClr>
              </a:solidFill>
              <a:effectLst/>
            </a:endParaRPr>
          </a:p>
        </p:txBody>
      </p:sp>
      <p:sp>
        <p:nvSpPr>
          <p:cNvPr id="17" name="Прямоугольник 16">
            <a:hlinkClick r:id="rId4" action="ppaction://hlinksldjump"/>
          </p:cNvPr>
          <p:cNvSpPr/>
          <p:nvPr/>
        </p:nvSpPr>
        <p:spPr>
          <a:xfrm>
            <a:off x="1449576" y="3750075"/>
            <a:ext cx="7125347" cy="1200329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r>
              <a:rPr lang="ru-RU" sz="2400" b="1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</a:effectLst>
              </a:rPr>
              <a:t>В. </a:t>
            </a:r>
            <a:r>
              <a:rPr lang="ru-RU" sz="2400" b="1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</a:rPr>
              <a:t>Падают не звёзды, а метеоры, которые при столкновении с воздушной оболочкой вспыхивают и оставляют за собой видимый след</a:t>
            </a:r>
            <a:r>
              <a:rPr lang="ru-RU" sz="2400" b="1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</a:rPr>
              <a:t>.</a:t>
            </a:r>
            <a:endParaRPr lang="ru-RU" sz="2400" b="1" i="1" dirty="0">
              <a:ln w="18415" cmpd="sng">
                <a:solidFill>
                  <a:srgbClr val="FFFFFF"/>
                </a:solidFill>
                <a:prstDash val="solid"/>
              </a:ln>
              <a:solidFill>
                <a:schemeClr val="tx1">
                  <a:lumMod val="95000"/>
                  <a:lumOff val="5000"/>
                </a:schemeClr>
              </a:solidFill>
              <a:effectLst/>
            </a:endParaRPr>
          </a:p>
        </p:txBody>
      </p:sp>
      <p:sp>
        <p:nvSpPr>
          <p:cNvPr id="18" name="Скругленная прямоугольная выноска 17"/>
          <p:cNvSpPr/>
          <p:nvPr/>
        </p:nvSpPr>
        <p:spPr>
          <a:xfrm>
            <a:off x="1630380" y="5314482"/>
            <a:ext cx="1728192" cy="881549"/>
          </a:xfrm>
          <a:prstGeom prst="wedgeRoundRectCallout">
            <a:avLst>
              <a:gd name="adj1" fmla="val -75935"/>
              <a:gd name="adj2" fmla="val -40390"/>
              <a:gd name="adj3" fmla="val 16667"/>
            </a:avLst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i="1" dirty="0" smtClean="0"/>
              <a:t>Выберите правильный ответ</a:t>
            </a:r>
            <a:endParaRPr lang="ru-RU" b="1" i="1" dirty="0"/>
          </a:p>
        </p:txBody>
      </p:sp>
      <p:sp>
        <p:nvSpPr>
          <p:cNvPr id="19" name="5-конечная звезда 18"/>
          <p:cNvSpPr/>
          <p:nvPr/>
        </p:nvSpPr>
        <p:spPr>
          <a:xfrm>
            <a:off x="165568" y="227582"/>
            <a:ext cx="288032" cy="288032"/>
          </a:xfrm>
          <a:prstGeom prst="star5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0" name="Рисунок 1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236" y="4731062"/>
            <a:ext cx="1396825" cy="2133333"/>
          </a:xfrm>
          <a:prstGeom prst="rect">
            <a:avLst/>
          </a:prstGeom>
        </p:spPr>
      </p:pic>
      <p:sp>
        <p:nvSpPr>
          <p:cNvPr id="15" name="Прямоугольник 14">
            <a:hlinkClick r:id="rId3" action="ppaction://hlinksldjump"/>
          </p:cNvPr>
          <p:cNvSpPr/>
          <p:nvPr/>
        </p:nvSpPr>
        <p:spPr>
          <a:xfrm>
            <a:off x="1449575" y="2364969"/>
            <a:ext cx="7125347" cy="1246495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r>
              <a:rPr lang="ru-RU" sz="2400" b="1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</a:effectLst>
              </a:rPr>
              <a:t>Б. </a:t>
            </a:r>
            <a:r>
              <a:rPr lang="ru-RU" sz="2400" b="1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</a:rPr>
              <a:t>Падают не звёзды, а болиды, которые имеют свойство оставлять за собой яркий след </a:t>
            </a:r>
            <a:r>
              <a:rPr lang="ru-RU" sz="2400" b="1" i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</a:rPr>
              <a:t>по мере движения </a:t>
            </a:r>
            <a:r>
              <a:rPr lang="ru-RU" sz="2400" b="1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</a:rPr>
              <a:t>. </a:t>
            </a:r>
            <a:endParaRPr lang="ru-RU" sz="2400" b="1" i="1" dirty="0">
              <a:ln w="18415" cmpd="sng">
                <a:solidFill>
                  <a:srgbClr val="FFFFFF"/>
                </a:solidFill>
                <a:prstDash val="solid"/>
              </a:ln>
              <a:solidFill>
                <a:schemeClr val="tx1">
                  <a:lumMod val="95000"/>
                  <a:lumOff val="5000"/>
                </a:schemeClr>
              </a:solidFill>
              <a:effectLst>
                <a:glow rad="63500">
                  <a:schemeClr val="accent5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10" name="Прямоугольник 9">
            <a:hlinkClick r:id="rId6" action="ppaction://hlinksldjump"/>
          </p:cNvPr>
          <p:cNvSpPr/>
          <p:nvPr/>
        </p:nvSpPr>
        <p:spPr>
          <a:xfrm>
            <a:off x="8748464" y="0"/>
            <a:ext cx="386555" cy="1628800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i="1" dirty="0" smtClean="0"/>
              <a:t>Выход</a:t>
            </a:r>
            <a:endParaRPr lang="ru-RU" i="1" dirty="0"/>
          </a:p>
        </p:txBody>
      </p:sp>
      <p:sp>
        <p:nvSpPr>
          <p:cNvPr id="12" name="Прямоугольник 11">
            <a:hlinkClick r:id="rId7" action="ppaction://hlinksldjump" tooltip="Посмотреть список вопросов"/>
          </p:cNvPr>
          <p:cNvSpPr/>
          <p:nvPr/>
        </p:nvSpPr>
        <p:spPr>
          <a:xfrm>
            <a:off x="7515199" y="6437633"/>
            <a:ext cx="1628801" cy="395536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i="1" dirty="0" smtClean="0"/>
              <a:t>Домой</a:t>
            </a:r>
            <a:endParaRPr lang="ru-RU" i="1" dirty="0"/>
          </a:p>
        </p:txBody>
      </p:sp>
    </p:spTree>
    <p:extLst>
      <p:ext uri="{BB962C8B-B14F-4D97-AF65-F5344CB8AC3E}">
        <p14:creationId xmlns:p14="http://schemas.microsoft.com/office/powerpoint/2010/main" val="25854661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mph" presetSubtype="0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25"/>
                                  </p:iterate>
                                  <p:childTnLst>
                                    <p:set>
                                      <p:cBhvr override="childStyle">
                                        <p:cTn id="6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500"/>
                            </p:stCondLst>
                            <p:childTnLst>
                              <p:par>
                                <p:cTn id="8" presetID="6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9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64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Motion origin="layout" path="M 2.22222E-6 2.59259E-6 L -0.00122 -0.37732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9" y="-1886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350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 tmFilter="0, 0; .2, .5; .8, .5; 1, 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8" dur="250" autoRev="1" fill="hold"/>
                                        <p:tgtEl>
                                          <p:spTgt spid="1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9" presetID="44" presetClass="path" presetSubtype="0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-2.59259E-6 L 0.28194 0.01181 C 0.34219 0.01435 0.425 0.03681 0.50851 0.07894 C 0.60278 0.12338 0.67396 0.17662 0.72048 0.22639 L 0.94305 0.46528 " pathEditMode="relative" rAng="1214296" ptsTypes="FffFF">
                                      <p:cBhvr>
                                        <p:cTn id="20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9236" y="15671"/>
                                    </p:animMotion>
                                  </p:childTnLst>
                                </p:cTn>
                              </p:par>
                              <p:par>
                                <p:cTn id="21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500"/>
                            </p:stCondLst>
                            <p:childTnLst>
                              <p:par>
                                <p:cTn id="36" presetID="10" presetClass="exit" presetSubtype="0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4" grpId="1"/>
      <p:bldP spid="16" grpId="0" animBg="1"/>
      <p:bldP spid="17" grpId="0" animBg="1"/>
      <p:bldP spid="18" grpId="0" animBg="1"/>
      <p:bldP spid="19" grpId="0" animBg="1"/>
      <p:bldP spid="19" grpId="1" animBg="1"/>
      <p:bldP spid="19" grpId="2" animBg="1"/>
      <p:bldP spid="19" grpId="3" animBg="1"/>
      <p:bldP spid="1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Вертикальный свиток 2"/>
          <p:cNvSpPr/>
          <p:nvPr/>
        </p:nvSpPr>
        <p:spPr>
          <a:xfrm>
            <a:off x="467543" y="1706618"/>
            <a:ext cx="3240361" cy="2947231"/>
          </a:xfrm>
          <a:prstGeom prst="verticalScroll">
            <a:avLst>
              <a:gd name="adj" fmla="val 25000"/>
            </a:avLst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i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Это правильный ответ!</a:t>
            </a:r>
            <a:endParaRPr lang="ru-RU" b="1" i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11485" y="3939801"/>
            <a:ext cx="752475" cy="466725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8123"/>
          <a:stretch/>
        </p:blipFill>
        <p:spPr>
          <a:xfrm rot="814424">
            <a:off x="3698667" y="1474817"/>
            <a:ext cx="5132874" cy="341083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5" name="Прямоугольник 4">
            <a:hlinkClick r:id="rId4" action="ppaction://hlinksldjump"/>
          </p:cNvPr>
          <p:cNvSpPr/>
          <p:nvPr/>
        </p:nvSpPr>
        <p:spPr>
          <a:xfrm>
            <a:off x="8748464" y="0"/>
            <a:ext cx="386555" cy="1628800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i="1" dirty="0" smtClean="0"/>
              <a:t>Выход</a:t>
            </a:r>
            <a:endParaRPr lang="ru-RU" i="1" dirty="0"/>
          </a:p>
        </p:txBody>
      </p:sp>
      <p:sp>
        <p:nvSpPr>
          <p:cNvPr id="7" name="Прямоугольник 6">
            <a:hlinkClick r:id="rId5" action="ppaction://hlinksldjump" tooltip="Посмотреть список вопросов"/>
          </p:cNvPr>
          <p:cNvSpPr/>
          <p:nvPr/>
        </p:nvSpPr>
        <p:spPr>
          <a:xfrm>
            <a:off x="7515199" y="6437633"/>
            <a:ext cx="1628801" cy="395536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i="1" dirty="0" smtClean="0"/>
              <a:t>Домой</a:t>
            </a:r>
            <a:endParaRPr lang="ru-RU" i="1" dirty="0"/>
          </a:p>
        </p:txBody>
      </p:sp>
      <p:sp>
        <p:nvSpPr>
          <p:cNvPr id="8" name="Прямоугольник 7">
            <a:hlinkClick r:id="rId6" action="ppaction://hlinksldjump" tooltip="Посмотреть видеообъяснение"/>
          </p:cNvPr>
          <p:cNvSpPr/>
          <p:nvPr/>
        </p:nvSpPr>
        <p:spPr>
          <a:xfrm>
            <a:off x="21559" y="6437633"/>
            <a:ext cx="1628801" cy="395536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i="1" dirty="0" smtClean="0"/>
              <a:t>Объяснение</a:t>
            </a:r>
            <a:endParaRPr lang="ru-RU" i="1" dirty="0"/>
          </a:p>
        </p:txBody>
      </p:sp>
    </p:spTree>
    <p:extLst>
      <p:ext uri="{BB962C8B-B14F-4D97-AF65-F5344CB8AC3E}">
        <p14:creationId xmlns:p14="http://schemas.microsoft.com/office/powerpoint/2010/main" val="34269466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свиток 1"/>
          <p:cNvSpPr/>
          <p:nvPr/>
        </p:nvSpPr>
        <p:spPr>
          <a:xfrm>
            <a:off x="3010951" y="1635324"/>
            <a:ext cx="2752225" cy="3009991"/>
          </a:xfrm>
          <a:prstGeom prst="verticalScroll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i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Это неправильный ответ!</a:t>
            </a:r>
            <a:endParaRPr lang="ru-RU" b="1" i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24439" y="-1"/>
            <a:ext cx="1525251" cy="1507964"/>
          </a:xfrm>
          <a:prstGeom prst="rect">
            <a:avLst/>
          </a:prstGeom>
        </p:spPr>
      </p:pic>
      <p:sp>
        <p:nvSpPr>
          <p:cNvPr id="4" name="Овал 3"/>
          <p:cNvSpPr/>
          <p:nvPr/>
        </p:nvSpPr>
        <p:spPr>
          <a:xfrm>
            <a:off x="4081957" y="604000"/>
            <a:ext cx="85124" cy="68409"/>
          </a:xfrm>
          <a:prstGeom prst="ellips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Овал 4"/>
          <p:cNvSpPr/>
          <p:nvPr/>
        </p:nvSpPr>
        <p:spPr>
          <a:xfrm>
            <a:off x="4556966" y="463443"/>
            <a:ext cx="85125" cy="86966"/>
          </a:xfrm>
          <a:prstGeom prst="ellipse">
            <a:avLst/>
          </a:prstGeom>
          <a:ln>
            <a:solidFill>
              <a:schemeClr val="accent1"/>
            </a:solidFill>
          </a:ln>
          <a:effectLst>
            <a:outerShdw blurRad="40000" dist="20000" dir="5400000" rotWithShape="0">
              <a:srgbClr val="000000">
                <a:alpha val="38000"/>
              </a:srgbClr>
            </a:outerShdw>
            <a:reflection blurRad="6350" stA="52000" endA="300" endPos="35000" dir="5400000" sy="-100000" algn="bl" rotWithShape="0"/>
          </a:effec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10573" y="3809761"/>
            <a:ext cx="1525251" cy="1507964"/>
          </a:xfrm>
          <a:prstGeom prst="rect">
            <a:avLst/>
          </a:prstGeom>
        </p:spPr>
      </p:pic>
      <p:sp>
        <p:nvSpPr>
          <p:cNvPr id="7" name="Овал 6"/>
          <p:cNvSpPr/>
          <p:nvPr/>
        </p:nvSpPr>
        <p:spPr>
          <a:xfrm>
            <a:off x="1768091" y="4413762"/>
            <a:ext cx="85124" cy="68409"/>
          </a:xfrm>
          <a:prstGeom prst="ellips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2243100" y="4273205"/>
            <a:ext cx="85125" cy="86966"/>
          </a:xfrm>
          <a:prstGeom prst="ellipse">
            <a:avLst/>
          </a:prstGeom>
          <a:ln>
            <a:solidFill>
              <a:schemeClr val="accent1"/>
            </a:solidFill>
          </a:ln>
          <a:effectLst>
            <a:outerShdw blurRad="40000" dist="20000" dir="5400000" rotWithShape="0">
              <a:srgbClr val="000000">
                <a:alpha val="38000"/>
              </a:srgbClr>
            </a:outerShdw>
            <a:reflection blurRad="6350" stA="52000" endA="300" endPos="35000" dir="5400000" sy="-100000" algn="bl" rotWithShape="0"/>
          </a:effec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84218" y="3743264"/>
            <a:ext cx="1525251" cy="1507964"/>
          </a:xfrm>
          <a:prstGeom prst="rect">
            <a:avLst/>
          </a:prstGeom>
        </p:spPr>
      </p:pic>
      <p:sp>
        <p:nvSpPr>
          <p:cNvPr id="10" name="Овал 9"/>
          <p:cNvSpPr/>
          <p:nvPr/>
        </p:nvSpPr>
        <p:spPr>
          <a:xfrm>
            <a:off x="6541736" y="4347265"/>
            <a:ext cx="85124" cy="68409"/>
          </a:xfrm>
          <a:prstGeom prst="ellips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Овал 10"/>
          <p:cNvSpPr/>
          <p:nvPr/>
        </p:nvSpPr>
        <p:spPr>
          <a:xfrm>
            <a:off x="7016745" y="4206708"/>
            <a:ext cx="85125" cy="86966"/>
          </a:xfrm>
          <a:prstGeom prst="ellipse">
            <a:avLst/>
          </a:prstGeom>
          <a:ln>
            <a:solidFill>
              <a:schemeClr val="accent1"/>
            </a:solidFill>
          </a:ln>
          <a:effectLst>
            <a:outerShdw blurRad="40000" dist="20000" dir="5400000" rotWithShape="0">
              <a:srgbClr val="000000">
                <a:alpha val="38000"/>
              </a:srgbClr>
            </a:outerShdw>
            <a:reflection blurRad="6350" stA="52000" endA="300" endPos="35000" dir="5400000" sy="-100000" algn="bl" rotWithShape="0"/>
          </a:effec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>
            <a:hlinkClick r:id="rId3" action="ppaction://hlinksldjump"/>
          </p:cNvPr>
          <p:cNvSpPr/>
          <p:nvPr/>
        </p:nvSpPr>
        <p:spPr>
          <a:xfrm>
            <a:off x="8748464" y="0"/>
            <a:ext cx="386555" cy="1628800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i="1" dirty="0" smtClean="0"/>
              <a:t>Выход</a:t>
            </a:r>
            <a:endParaRPr lang="ru-RU" i="1" dirty="0"/>
          </a:p>
        </p:txBody>
      </p:sp>
      <p:sp>
        <p:nvSpPr>
          <p:cNvPr id="13" name="Прямоугольник 12">
            <a:hlinkClick r:id="rId4" action="ppaction://hlinksldjump" tooltip="Посмотреть список вопросов"/>
          </p:cNvPr>
          <p:cNvSpPr/>
          <p:nvPr/>
        </p:nvSpPr>
        <p:spPr>
          <a:xfrm>
            <a:off x="7515199" y="6437633"/>
            <a:ext cx="1628801" cy="395536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i="1" dirty="0" smtClean="0"/>
              <a:t>Домой</a:t>
            </a:r>
            <a:endParaRPr lang="ru-RU" i="1" dirty="0"/>
          </a:p>
        </p:txBody>
      </p:sp>
      <p:sp>
        <p:nvSpPr>
          <p:cNvPr id="14" name="Прямоугольник 13">
            <a:hlinkClick r:id="rId5" action="ppaction://hlinksldjump" tooltip="Посмотреть правильный ответ"/>
          </p:cNvPr>
          <p:cNvSpPr/>
          <p:nvPr/>
        </p:nvSpPr>
        <p:spPr>
          <a:xfrm>
            <a:off x="21559" y="6437633"/>
            <a:ext cx="1628801" cy="395536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i="1" dirty="0" smtClean="0"/>
              <a:t>Ответ</a:t>
            </a:r>
            <a:endParaRPr lang="ru-RU" i="1" dirty="0"/>
          </a:p>
        </p:txBody>
      </p:sp>
    </p:spTree>
    <p:extLst>
      <p:ext uri="{BB962C8B-B14F-4D97-AF65-F5344CB8AC3E}">
        <p14:creationId xmlns:p14="http://schemas.microsoft.com/office/powerpoint/2010/main" val="13958327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-2.59259E-6 L 0.01285 0.1007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42" y="5023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42" presetClass="pat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4.44444E-6 L -0.02187 0.07106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94" y="3542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42" presetClass="pat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-2.59259E-6 L 0.01285 0.1007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42" y="5023"/>
                                    </p:animMotion>
                                  </p:childTnLst>
                                </p:cTn>
                              </p:par>
                              <p:par>
                                <p:cTn id="17" presetID="42" presetClass="pat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4.44444E-6 L -0.02187 0.07106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94" y="3542"/>
                                    </p:animMotion>
                                  </p:childTnLst>
                                </p:cTn>
                              </p:par>
                              <p:par>
                                <p:cTn id="1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42" presetClass="pat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-2.59259E-6 L 0.01285 0.1007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42" y="5023"/>
                                    </p:animMotion>
                                  </p:childTnLst>
                                </p:cTn>
                              </p:par>
                              <p:par>
                                <p:cTn id="27" presetID="42" presetClass="pat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4.44444E-6 L -0.02187 0.07106 " pathEditMode="relative" rAng="0" ptsTypes="AA">
                                      <p:cBhvr>
                                        <p:cTn id="2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94" y="3542"/>
                                    </p:animMotion>
                                  </p:childTnLst>
                                </p:cTn>
                              </p:par>
                              <p:par>
                                <p:cTn id="2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000"/>
                            </p:stCondLst>
                            <p:childTnLst>
                              <p:par>
                                <p:cTn id="36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2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8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5" grpId="0" animBg="1"/>
      <p:bldP spid="5" grpId="1" animBg="1"/>
      <p:bldP spid="7" grpId="0" animBg="1"/>
      <p:bldP spid="7" grpId="1" animBg="1"/>
      <p:bldP spid="8" grpId="0" animBg="1"/>
      <p:bldP spid="8" grpId="1" animBg="1"/>
      <p:bldP spid="10" grpId="0" animBg="1"/>
      <p:bldP spid="10" grpId="1" animBg="1"/>
      <p:bldP spid="11" grpId="0" animBg="1"/>
      <p:bldP spid="11" grpId="1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/>
          <a:lstStyle/>
          <a:p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Правильный ответ: В</a:t>
            </a:r>
            <a:endParaRPr lang="ru-RU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382711" y="5411586"/>
            <a:ext cx="7200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i="1" dirty="0"/>
              <a:t>В. Падают не звёзды, а метеоры, которые при столкновении с воздушной оболочкой вспыхивают и оставляют за собой видимый след.</a:t>
            </a:r>
          </a:p>
          <a:p>
            <a:endParaRPr lang="ru-RU" dirty="0"/>
          </a:p>
        </p:txBody>
      </p:sp>
      <p:sp>
        <p:nvSpPr>
          <p:cNvPr id="7" name="Прямоугольник 6">
            <a:hlinkClick r:id="rId3" action="ppaction://hlinksldjump" tooltip="Посмотреть список вопросов"/>
          </p:cNvPr>
          <p:cNvSpPr/>
          <p:nvPr/>
        </p:nvSpPr>
        <p:spPr>
          <a:xfrm>
            <a:off x="7515199" y="6437633"/>
            <a:ext cx="1628801" cy="395536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i="1" dirty="0" smtClean="0"/>
              <a:t>Домой</a:t>
            </a:r>
            <a:endParaRPr lang="ru-RU" i="1" dirty="0"/>
          </a:p>
        </p:txBody>
      </p:sp>
      <p:sp>
        <p:nvSpPr>
          <p:cNvPr id="8" name="Прямоугольник 7">
            <a:hlinkClick r:id="rId4" action="ppaction://hlinksldjump"/>
          </p:cNvPr>
          <p:cNvSpPr/>
          <p:nvPr/>
        </p:nvSpPr>
        <p:spPr>
          <a:xfrm>
            <a:off x="8748464" y="0"/>
            <a:ext cx="386555" cy="1628800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i="1" dirty="0" smtClean="0"/>
              <a:t>Выход</a:t>
            </a:r>
            <a:endParaRPr lang="ru-RU" i="1" dirty="0"/>
          </a:p>
        </p:txBody>
      </p:sp>
      <p:pic>
        <p:nvPicPr>
          <p:cNvPr id="5" name="X5PIjgBzAZA"/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5"/>
          <a:stretch>
            <a:fillRect/>
          </a:stretch>
        </p:blipFill>
        <p:spPr>
          <a:xfrm>
            <a:off x="1407666" y="1622333"/>
            <a:ext cx="6736448" cy="37892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67523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8488C4"/>
            </a:gs>
            <a:gs pos="53000">
              <a:srgbClr val="D4DEFF"/>
            </a:gs>
            <a:gs pos="83000">
              <a:srgbClr val="D4DEFF"/>
            </a:gs>
            <a:gs pos="100000">
              <a:srgbClr val="96AB94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Объект 7"/>
          <p:cNvPicPr>
            <a:picLocks noGrp="1" noChangeAspect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88239" y="690977"/>
            <a:ext cx="7100568" cy="5330311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sp>
        <p:nvSpPr>
          <p:cNvPr id="6" name="Заголовок 5"/>
          <p:cNvSpPr>
            <a:spLocks noGrp="1"/>
          </p:cNvSpPr>
          <p:nvPr>
            <p:ph type="title" idx="4294967295"/>
          </p:nvPr>
        </p:nvSpPr>
        <p:spPr>
          <a:xfrm>
            <a:off x="1500940" y="2516602"/>
            <a:ext cx="6908800" cy="960437"/>
          </a:xfrm>
        </p:spPr>
        <p:txBody>
          <a:bodyPr>
            <a:normAutofit fontScale="90000"/>
          </a:bodyPr>
          <a:lstStyle/>
          <a:p>
            <a:r>
              <a:rPr lang="ru-RU" sz="3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Почему вода в море солёная?</a:t>
            </a:r>
            <a:endParaRPr lang="ru-RU" sz="3600" b="1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63000"/>
                      <a:sat val="105000"/>
                    </a:schemeClr>
                  </a:gs>
                  <a:gs pos="90000">
                    <a:schemeClr val="accent1">
                      <a:shade val="50000"/>
                      <a:satMod val="100000"/>
                    </a:schemeClr>
                  </a:gs>
                </a:gsLst>
                <a:lin ang="5400000"/>
              </a:gra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</a:endParaRPr>
          </a:p>
        </p:txBody>
      </p:sp>
      <p:sp>
        <p:nvSpPr>
          <p:cNvPr id="5" name="Скругленная прямоугольная выноска 4"/>
          <p:cNvSpPr/>
          <p:nvPr/>
        </p:nvSpPr>
        <p:spPr>
          <a:xfrm>
            <a:off x="1619672" y="4985522"/>
            <a:ext cx="1728192" cy="881549"/>
          </a:xfrm>
          <a:prstGeom prst="wedgeRoundRectCallout">
            <a:avLst>
              <a:gd name="adj1" fmla="val -73474"/>
              <a:gd name="adj2" fmla="val 3030"/>
              <a:gd name="adj3" fmla="val 16667"/>
            </a:avLst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i="1" dirty="0" smtClean="0"/>
              <a:t>Выберите правильный ответ</a:t>
            </a:r>
            <a:endParaRPr lang="ru-RU" b="1" i="1" dirty="0"/>
          </a:p>
        </p:txBody>
      </p:sp>
      <p:sp>
        <p:nvSpPr>
          <p:cNvPr id="11" name="Прямоугольник 10">
            <a:hlinkClick r:id="rId3" action="ppaction://hlinksldjump"/>
          </p:cNvPr>
          <p:cNvSpPr/>
          <p:nvPr/>
        </p:nvSpPr>
        <p:spPr>
          <a:xfrm>
            <a:off x="1619672" y="3622664"/>
            <a:ext cx="6851523" cy="1246495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r>
              <a:rPr lang="ru-RU" sz="2500" b="1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В. </a:t>
            </a:r>
            <a:r>
              <a:rPr lang="ru-RU" sz="2500" b="1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</a:rPr>
              <a:t>Соли, которые образуются в результате фотосинтеза подводных растений, придают морской воде солёный вкус.</a:t>
            </a:r>
            <a:endParaRPr lang="ru-RU" sz="2500" b="1" i="1" dirty="0">
              <a:ln w="18415" cmpd="sng">
                <a:solidFill>
                  <a:srgbClr val="FFFFFF"/>
                </a:solidFill>
                <a:prstDash val="solid"/>
              </a:ln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0" name="Прямоугольник 9">
            <a:hlinkClick r:id="rId4" action="ppaction://hlinksldjump"/>
          </p:cNvPr>
          <p:cNvSpPr/>
          <p:nvPr/>
        </p:nvSpPr>
        <p:spPr>
          <a:xfrm>
            <a:off x="1627026" y="2209145"/>
            <a:ext cx="6851523" cy="1246495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r>
              <a:rPr lang="ru-RU" sz="2500" b="1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Б.</a:t>
            </a:r>
            <a:r>
              <a:rPr lang="ru-RU" sz="2500" b="1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sz="2500" b="1" i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</a:rPr>
              <a:t>Соли, которые вымываются из горных пород, придают морской воде горько-солёный вкус. </a:t>
            </a:r>
          </a:p>
        </p:txBody>
      </p:sp>
      <p:sp>
        <p:nvSpPr>
          <p:cNvPr id="9" name="Прямоугольник 8">
            <a:hlinkClick r:id="rId3" action="ppaction://hlinksldjump"/>
          </p:cNvPr>
          <p:cNvSpPr/>
          <p:nvPr/>
        </p:nvSpPr>
        <p:spPr>
          <a:xfrm>
            <a:off x="1625422" y="1196752"/>
            <a:ext cx="6851523" cy="861774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r>
              <a:rPr lang="ru-RU" sz="2500" b="1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А. </a:t>
            </a:r>
            <a:r>
              <a:rPr lang="ru-RU" sz="2500" b="1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</a:rPr>
              <a:t>Причина кроется в жизнедеятельности всех морских обитателей.</a:t>
            </a:r>
            <a:endParaRPr lang="ru-RU" sz="2500" b="1" i="1" dirty="0">
              <a:ln w="18415" cmpd="sng">
                <a:solidFill>
                  <a:srgbClr val="FFFFFF"/>
                </a:solidFill>
                <a:prstDash val="solid"/>
              </a:ln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3" name="Прямоугольник 12">
            <a:hlinkClick r:id="rId5" action="ppaction://hlinksldjump"/>
          </p:cNvPr>
          <p:cNvSpPr/>
          <p:nvPr/>
        </p:nvSpPr>
        <p:spPr>
          <a:xfrm>
            <a:off x="8748464" y="0"/>
            <a:ext cx="386555" cy="1628800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i="1" dirty="0" smtClean="0"/>
              <a:t>Выход</a:t>
            </a:r>
            <a:endParaRPr lang="ru-RU" i="1" dirty="0"/>
          </a:p>
        </p:txBody>
      </p:sp>
      <p:sp>
        <p:nvSpPr>
          <p:cNvPr id="14" name="Прямоугольник 13">
            <a:hlinkClick r:id="rId6" action="ppaction://hlinksldjump" tooltip="Посмотреть список вопросов"/>
          </p:cNvPr>
          <p:cNvSpPr/>
          <p:nvPr/>
        </p:nvSpPr>
        <p:spPr>
          <a:xfrm>
            <a:off x="7515199" y="6437633"/>
            <a:ext cx="1628801" cy="395536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i="1" dirty="0" smtClean="0"/>
              <a:t>Домой</a:t>
            </a:r>
            <a:endParaRPr lang="ru-RU" i="1" dirty="0"/>
          </a:p>
        </p:txBody>
      </p:sp>
    </p:spTree>
    <p:extLst>
      <p:ext uri="{BB962C8B-B14F-4D97-AF65-F5344CB8AC3E}">
        <p14:creationId xmlns:p14="http://schemas.microsoft.com/office/powerpoint/2010/main" val="25152403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500"/>
                            </p:stCondLst>
                            <p:childTnLst>
                              <p:par>
                                <p:cTn id="12" presetID="64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7 -1.48011E-6 L -0.00243 -0.34597 " pathEditMode="relative" rAng="0" ptsTypes="AA">
                                      <p:cBhvr>
                                        <p:cTn id="13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2" y="-1729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4500"/>
                            </p:stCondLst>
                            <p:childTnLst>
                              <p:par>
                                <p:cTn id="1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0"/>
                            </p:stCondLst>
                            <p:childTnLst>
                              <p:par>
                                <p:cTn id="20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500"/>
                            </p:stCondLst>
                            <p:childTnLst>
                              <p:par>
                                <p:cTn id="2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6000"/>
                            </p:stCondLst>
                            <p:childTnLst>
                              <p:par>
                                <p:cTn id="3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6" grpId="1"/>
      <p:bldP spid="5" grpId="0" animBg="1"/>
      <p:bldP spid="11" grpId="0" animBg="1"/>
      <p:bldP spid="10" grpId="0" animBg="1"/>
      <p:bldP spid="9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свиток 1"/>
          <p:cNvSpPr/>
          <p:nvPr/>
        </p:nvSpPr>
        <p:spPr>
          <a:xfrm>
            <a:off x="3010950" y="1553751"/>
            <a:ext cx="2752225" cy="3009991"/>
          </a:xfrm>
          <a:prstGeom prst="verticalScroll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i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Это неправильный ответ!</a:t>
            </a:r>
            <a:endParaRPr lang="ru-RU" b="1" i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24439" y="-1"/>
            <a:ext cx="1525251" cy="1507964"/>
          </a:xfrm>
          <a:prstGeom prst="rect">
            <a:avLst/>
          </a:prstGeom>
        </p:spPr>
      </p:pic>
      <p:sp>
        <p:nvSpPr>
          <p:cNvPr id="6" name="Овал 5"/>
          <p:cNvSpPr/>
          <p:nvPr/>
        </p:nvSpPr>
        <p:spPr>
          <a:xfrm>
            <a:off x="4081957" y="604000"/>
            <a:ext cx="85124" cy="68409"/>
          </a:xfrm>
          <a:prstGeom prst="ellips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Овал 6"/>
          <p:cNvSpPr/>
          <p:nvPr/>
        </p:nvSpPr>
        <p:spPr>
          <a:xfrm>
            <a:off x="4556966" y="463443"/>
            <a:ext cx="85125" cy="86966"/>
          </a:xfrm>
          <a:prstGeom prst="ellipse">
            <a:avLst/>
          </a:prstGeom>
          <a:ln>
            <a:solidFill>
              <a:schemeClr val="accent1"/>
            </a:solidFill>
          </a:ln>
          <a:effectLst>
            <a:outerShdw blurRad="40000" dist="20000" dir="5400000" rotWithShape="0">
              <a:srgbClr val="000000">
                <a:alpha val="38000"/>
              </a:srgbClr>
            </a:outerShdw>
            <a:reflection blurRad="6350" stA="52000" endA="300" endPos="35000" dir="5400000" sy="-100000" algn="bl" rotWithShape="0"/>
          </a:effec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19671" y="2386337"/>
            <a:ext cx="1525251" cy="1507964"/>
          </a:xfrm>
          <a:prstGeom prst="rect">
            <a:avLst/>
          </a:prstGeom>
        </p:spPr>
      </p:pic>
      <p:sp>
        <p:nvSpPr>
          <p:cNvPr id="9" name="Овал 8"/>
          <p:cNvSpPr/>
          <p:nvPr/>
        </p:nvSpPr>
        <p:spPr>
          <a:xfrm>
            <a:off x="6277189" y="2990338"/>
            <a:ext cx="85124" cy="68409"/>
          </a:xfrm>
          <a:prstGeom prst="ellips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Овал 9"/>
          <p:cNvSpPr/>
          <p:nvPr/>
        </p:nvSpPr>
        <p:spPr>
          <a:xfrm>
            <a:off x="6752198" y="2849781"/>
            <a:ext cx="85125" cy="86966"/>
          </a:xfrm>
          <a:prstGeom prst="ellipse">
            <a:avLst/>
          </a:prstGeom>
          <a:ln>
            <a:solidFill>
              <a:schemeClr val="accent1"/>
            </a:solidFill>
          </a:ln>
          <a:effectLst>
            <a:outerShdw blurRad="40000" dist="20000" dir="5400000" rotWithShape="0">
              <a:srgbClr val="000000">
                <a:alpha val="38000"/>
              </a:srgbClr>
            </a:outerShdw>
            <a:reflection blurRad="6350" stA="52000" endA="300" endPos="35000" dir="5400000" sy="-100000" algn="bl" rotWithShape="0"/>
          </a:effec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97306" y="2386337"/>
            <a:ext cx="1525251" cy="1507964"/>
          </a:xfrm>
          <a:prstGeom prst="rect">
            <a:avLst/>
          </a:prstGeom>
        </p:spPr>
      </p:pic>
      <p:sp>
        <p:nvSpPr>
          <p:cNvPr id="12" name="Овал 11"/>
          <p:cNvSpPr/>
          <p:nvPr/>
        </p:nvSpPr>
        <p:spPr>
          <a:xfrm>
            <a:off x="1954824" y="2990338"/>
            <a:ext cx="85124" cy="68409"/>
          </a:xfrm>
          <a:prstGeom prst="ellips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Овал 12"/>
          <p:cNvSpPr/>
          <p:nvPr/>
        </p:nvSpPr>
        <p:spPr>
          <a:xfrm>
            <a:off x="2429833" y="2849781"/>
            <a:ext cx="85125" cy="86966"/>
          </a:xfrm>
          <a:prstGeom prst="ellipse">
            <a:avLst/>
          </a:prstGeom>
          <a:ln>
            <a:solidFill>
              <a:schemeClr val="accent1"/>
            </a:solidFill>
          </a:ln>
          <a:effectLst>
            <a:outerShdw blurRad="40000" dist="20000" dir="5400000" rotWithShape="0">
              <a:srgbClr val="000000">
                <a:alpha val="38000"/>
              </a:srgbClr>
            </a:outerShdw>
            <a:reflection blurRad="6350" stA="52000" endA="300" endPos="35000" dir="5400000" sy="-100000" algn="bl" rotWithShape="0"/>
          </a:effec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75980" y="4797152"/>
            <a:ext cx="1525251" cy="1507964"/>
          </a:xfrm>
          <a:prstGeom prst="rect">
            <a:avLst/>
          </a:prstGeom>
        </p:spPr>
      </p:pic>
      <p:sp>
        <p:nvSpPr>
          <p:cNvPr id="15" name="Овал 14"/>
          <p:cNvSpPr/>
          <p:nvPr/>
        </p:nvSpPr>
        <p:spPr>
          <a:xfrm>
            <a:off x="4033498" y="5401153"/>
            <a:ext cx="85124" cy="68409"/>
          </a:xfrm>
          <a:prstGeom prst="ellips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Овал 15"/>
          <p:cNvSpPr/>
          <p:nvPr/>
        </p:nvSpPr>
        <p:spPr>
          <a:xfrm>
            <a:off x="4508507" y="5260596"/>
            <a:ext cx="85125" cy="86966"/>
          </a:xfrm>
          <a:prstGeom prst="ellipse">
            <a:avLst/>
          </a:prstGeom>
          <a:ln>
            <a:solidFill>
              <a:schemeClr val="accent1"/>
            </a:solidFill>
          </a:ln>
          <a:effectLst>
            <a:outerShdw blurRad="40000" dist="20000" dir="5400000" rotWithShape="0">
              <a:srgbClr val="000000">
                <a:alpha val="38000"/>
              </a:srgbClr>
            </a:outerShdw>
            <a:reflection blurRad="6350" stA="52000" endA="300" endPos="35000" dir="5400000" sy="-100000" algn="bl" rotWithShape="0"/>
          </a:effec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Прямоугольник 16">
            <a:hlinkClick r:id="rId3" action="ppaction://hlinksldjump"/>
          </p:cNvPr>
          <p:cNvSpPr/>
          <p:nvPr/>
        </p:nvSpPr>
        <p:spPr>
          <a:xfrm>
            <a:off x="8748464" y="0"/>
            <a:ext cx="386555" cy="1628800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i="1" dirty="0" smtClean="0"/>
              <a:t>Выход</a:t>
            </a:r>
            <a:endParaRPr lang="ru-RU" i="1" dirty="0"/>
          </a:p>
        </p:txBody>
      </p:sp>
      <p:sp>
        <p:nvSpPr>
          <p:cNvPr id="18" name="Прямоугольник 17">
            <a:hlinkClick r:id="rId4" action="ppaction://hlinksldjump" tooltip="Посмотреть список вопросов"/>
          </p:cNvPr>
          <p:cNvSpPr/>
          <p:nvPr/>
        </p:nvSpPr>
        <p:spPr>
          <a:xfrm>
            <a:off x="7515199" y="6437633"/>
            <a:ext cx="1628801" cy="395536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i="1" dirty="0" smtClean="0"/>
              <a:t>Домой</a:t>
            </a:r>
            <a:endParaRPr lang="ru-RU" i="1" dirty="0"/>
          </a:p>
        </p:txBody>
      </p:sp>
      <p:sp>
        <p:nvSpPr>
          <p:cNvPr id="19" name="Прямоугольник 18">
            <a:hlinkClick r:id="rId5" action="ppaction://hlinksldjump" tooltip="Посмотреть правильный ответ"/>
          </p:cNvPr>
          <p:cNvSpPr/>
          <p:nvPr/>
        </p:nvSpPr>
        <p:spPr>
          <a:xfrm>
            <a:off x="21559" y="6437633"/>
            <a:ext cx="1628801" cy="395536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i="1" dirty="0" smtClean="0"/>
              <a:t>Ответ</a:t>
            </a:r>
            <a:endParaRPr lang="ru-RU" i="1" dirty="0"/>
          </a:p>
        </p:txBody>
      </p:sp>
    </p:spTree>
    <p:extLst>
      <p:ext uri="{BB962C8B-B14F-4D97-AF65-F5344CB8AC3E}">
        <p14:creationId xmlns:p14="http://schemas.microsoft.com/office/powerpoint/2010/main" val="38596146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-2.59259E-6 L 0.01285 0.1007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42" y="5023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42" presetClass="pat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4.44444E-6 L -0.02187 0.07106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94" y="3542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1" presetID="42" presetClass="pat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-2.59259E-6 L 0.01285 0.1007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42" y="5023"/>
                                    </p:animMotion>
                                  </p:childTnLst>
                                </p:cTn>
                              </p:par>
                              <p:par>
                                <p:cTn id="23" presetID="42" presetClass="pat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4.44444E-6 L -0.02187 0.07106 " pathEditMode="relative" rAng="0" ptsTypes="AA">
                                      <p:cBhvr>
                                        <p:cTn id="24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94" y="3542"/>
                                    </p:animMotion>
                                  </p:childTnLst>
                                </p:cTn>
                              </p:par>
                              <p:par>
                                <p:cTn id="2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7" presetID="42" presetClass="pat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-2.59259E-6 L 0.01285 0.1007 " pathEditMode="relative" rAng="0" ptsTypes="AA">
                                      <p:cBhvr>
                                        <p:cTn id="38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42" y="5023"/>
                                    </p:animMotion>
                                  </p:childTnLst>
                                </p:cTn>
                              </p:par>
                              <p:par>
                                <p:cTn id="39" presetID="42" presetClass="pat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4.44444E-6 L -0.02187 0.07106 " pathEditMode="relative" rAng="0" ptsTypes="AA">
                                      <p:cBhvr>
                                        <p:cTn id="40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94" y="3542"/>
                                    </p:animMotion>
                                  </p:childTnLst>
                                </p:cTn>
                              </p:par>
                              <p:par>
                                <p:cTn id="4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3" presetID="42" presetClass="pat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-2.59259E-6 L 0.01285 0.1007 " pathEditMode="relative" rAng="0" ptsTypes="AA">
                                      <p:cBhvr>
                                        <p:cTn id="54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42" y="5023"/>
                                    </p:animMotion>
                                  </p:childTnLst>
                                </p:cTn>
                              </p:par>
                              <p:par>
                                <p:cTn id="55" presetID="42" presetClass="pat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4.44444E-6 L -0.02187 0.07106 " pathEditMode="relative" rAng="0" ptsTypes="AA">
                                      <p:cBhvr>
                                        <p:cTn id="56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94" y="3542"/>
                                    </p:animMotion>
                                  </p:childTnLst>
                                </p:cTn>
                              </p:par>
                              <p:par>
                                <p:cTn id="5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  <p:bldP spid="7" grpId="0" animBg="1"/>
      <p:bldP spid="7" grpId="1" animBg="1"/>
      <p:bldP spid="9" grpId="0" animBg="1"/>
      <p:bldP spid="9" grpId="1" animBg="1"/>
      <p:bldP spid="10" grpId="0" animBg="1"/>
      <p:bldP spid="10" grpId="1" animBg="1"/>
      <p:bldP spid="12" grpId="0" animBg="1"/>
      <p:bldP spid="12" grpId="1" animBg="1"/>
      <p:bldP spid="13" grpId="0" animBg="1"/>
      <p:bldP spid="13" grpId="1" animBg="1"/>
      <p:bldP spid="15" grpId="0" animBg="1"/>
      <p:bldP spid="15" grpId="1" animBg="1"/>
      <p:bldP spid="16" grpId="0" animBg="1"/>
      <p:bldP spid="16" grpId="1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Вертикальный свиток 2"/>
          <p:cNvSpPr/>
          <p:nvPr/>
        </p:nvSpPr>
        <p:spPr>
          <a:xfrm rot="21201926">
            <a:off x="467543" y="1706617"/>
            <a:ext cx="3240361" cy="2947231"/>
          </a:xfrm>
          <a:prstGeom prst="verticalScroll">
            <a:avLst>
              <a:gd name="adj" fmla="val 10897"/>
            </a:avLst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i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Это правильный ответ!</a:t>
            </a:r>
            <a:endParaRPr lang="ru-RU" b="1" i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96381" y="3873088"/>
            <a:ext cx="752475" cy="466725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8123"/>
          <a:stretch/>
        </p:blipFill>
        <p:spPr>
          <a:xfrm>
            <a:off x="4117461" y="1529295"/>
            <a:ext cx="4711986" cy="313115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5" name="Прямоугольник 4">
            <a:hlinkClick r:id="rId4" action="ppaction://hlinksldjump"/>
          </p:cNvPr>
          <p:cNvSpPr/>
          <p:nvPr/>
        </p:nvSpPr>
        <p:spPr>
          <a:xfrm>
            <a:off x="8748464" y="0"/>
            <a:ext cx="386555" cy="1628800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i="1" dirty="0" smtClean="0"/>
              <a:t>Выход</a:t>
            </a:r>
            <a:endParaRPr lang="ru-RU" i="1" dirty="0"/>
          </a:p>
        </p:txBody>
      </p:sp>
      <p:sp>
        <p:nvSpPr>
          <p:cNvPr id="7" name="Прямоугольник 6">
            <a:hlinkClick r:id="rId5" action="ppaction://hlinksldjump" tooltip="Посмотреть список вопросов"/>
          </p:cNvPr>
          <p:cNvSpPr/>
          <p:nvPr/>
        </p:nvSpPr>
        <p:spPr>
          <a:xfrm>
            <a:off x="7515199" y="6437633"/>
            <a:ext cx="1628801" cy="395536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i="1" dirty="0" smtClean="0"/>
              <a:t>Домой</a:t>
            </a:r>
            <a:endParaRPr lang="ru-RU" i="1" dirty="0"/>
          </a:p>
        </p:txBody>
      </p:sp>
      <p:sp>
        <p:nvSpPr>
          <p:cNvPr id="8" name="Прямоугольник 7">
            <a:hlinkClick r:id="rId6" action="ppaction://hlinksldjump" tooltip="Посмотреть видеообъяснение"/>
          </p:cNvPr>
          <p:cNvSpPr/>
          <p:nvPr/>
        </p:nvSpPr>
        <p:spPr>
          <a:xfrm>
            <a:off x="21559" y="6437633"/>
            <a:ext cx="1628801" cy="395536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i="1" dirty="0" smtClean="0"/>
              <a:t>Объяснение</a:t>
            </a:r>
            <a:endParaRPr lang="ru-RU" i="1" dirty="0"/>
          </a:p>
        </p:txBody>
      </p:sp>
    </p:spTree>
    <p:extLst>
      <p:ext uri="{BB962C8B-B14F-4D97-AF65-F5344CB8AC3E}">
        <p14:creationId xmlns:p14="http://schemas.microsoft.com/office/powerpoint/2010/main" val="21053116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/>
          <a:lstStyle/>
          <a:p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Правильный ответ: Б</a:t>
            </a:r>
            <a:endParaRPr lang="ru-RU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099166" y="5445224"/>
            <a:ext cx="56886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i="1" dirty="0"/>
              <a:t>Б. Соли, которые вымываются из горных пород, придают морской воде горько-солёный вкус.</a:t>
            </a:r>
          </a:p>
        </p:txBody>
      </p:sp>
      <p:sp>
        <p:nvSpPr>
          <p:cNvPr id="7" name="Прямоугольник 6">
            <a:hlinkClick r:id="rId3" action="ppaction://hlinksldjump" tooltip="Посмотреть список вопросов"/>
          </p:cNvPr>
          <p:cNvSpPr/>
          <p:nvPr/>
        </p:nvSpPr>
        <p:spPr>
          <a:xfrm>
            <a:off x="7515199" y="6437633"/>
            <a:ext cx="1628801" cy="395536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i="1" dirty="0" smtClean="0"/>
              <a:t>Домой</a:t>
            </a:r>
            <a:endParaRPr lang="ru-RU" i="1" dirty="0"/>
          </a:p>
        </p:txBody>
      </p:sp>
      <p:sp>
        <p:nvSpPr>
          <p:cNvPr id="8" name="Прямоугольник 7">
            <a:hlinkClick r:id="rId4" action="ppaction://hlinksldjump"/>
          </p:cNvPr>
          <p:cNvSpPr/>
          <p:nvPr/>
        </p:nvSpPr>
        <p:spPr>
          <a:xfrm>
            <a:off x="8748464" y="0"/>
            <a:ext cx="386555" cy="1628800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i="1" dirty="0" smtClean="0"/>
              <a:t>Выход</a:t>
            </a:r>
            <a:endParaRPr lang="ru-RU" i="1" dirty="0"/>
          </a:p>
        </p:txBody>
      </p:sp>
      <p:pic>
        <p:nvPicPr>
          <p:cNvPr id="5" name="-oNRdaYNLR0"/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5"/>
          <a:stretch>
            <a:fillRect/>
          </a:stretch>
        </p:blipFill>
        <p:spPr>
          <a:xfrm>
            <a:off x="1347073" y="1628800"/>
            <a:ext cx="6784754" cy="38164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10509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Объект 8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9472291">
            <a:off x="348965" y="594107"/>
            <a:ext cx="2790944" cy="209535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9491259">
            <a:off x="1753365" y="1217460"/>
            <a:ext cx="2799116" cy="210149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9469610">
            <a:off x="3327636" y="2097390"/>
            <a:ext cx="2836869" cy="207843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9489147">
            <a:off x="4753400" y="2870398"/>
            <a:ext cx="2810195" cy="227048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9458137">
            <a:off x="5950123" y="4036607"/>
            <a:ext cx="2889662" cy="209833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5" name="Подзаголовок 2"/>
          <p:cNvSpPr>
            <a:spLocks noGrp="1"/>
          </p:cNvSpPr>
          <p:nvPr>
            <p:ph type="title"/>
          </p:nvPr>
        </p:nvSpPr>
        <p:spPr>
          <a:xfrm>
            <a:off x="385192" y="2790056"/>
            <a:ext cx="8229600" cy="1143000"/>
          </a:xfrm>
        </p:spPr>
        <p:txBody>
          <a:bodyPr rtlCol="0">
            <a:noAutofit/>
          </a:bodyPr>
          <a:lstStyle/>
          <a:p>
            <a:pPr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sz="8800" b="1" dirty="0" smtClean="0">
                <a:ln w="900" cmpd="sng">
                  <a:solidFill>
                    <a:schemeClr val="accent1">
                      <a:satMod val="190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  <a:alpha val="61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5 вопросов, на которые каждый должен знать ответ</a:t>
            </a:r>
            <a:endParaRPr lang="ru-RU" sz="8800" b="1" dirty="0">
              <a:ln w="900" cmpd="sng">
                <a:solidFill>
                  <a:schemeClr val="accent1">
                    <a:satMod val="190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  <a:alpha val="61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</p:txBody>
      </p:sp>
      <p:sp>
        <p:nvSpPr>
          <p:cNvPr id="14" name="Прямоугольник 13">
            <a:hlinkClick r:id="rId7" action="ppaction://hlinksldjump"/>
          </p:cNvPr>
          <p:cNvSpPr/>
          <p:nvPr/>
        </p:nvSpPr>
        <p:spPr>
          <a:xfrm>
            <a:off x="8748464" y="0"/>
            <a:ext cx="386555" cy="1628800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i="1" dirty="0" smtClean="0"/>
              <a:t>Выход</a:t>
            </a:r>
            <a:endParaRPr lang="ru-RU" i="1" dirty="0"/>
          </a:p>
        </p:txBody>
      </p:sp>
      <p:sp>
        <p:nvSpPr>
          <p:cNvPr id="17" name="Прямоугольник 16">
            <a:hlinkClick r:id="rId8" action="ppaction://hlinksldjump" tooltip="Нажмите, чтобы начать викторину"/>
          </p:cNvPr>
          <p:cNvSpPr/>
          <p:nvPr/>
        </p:nvSpPr>
        <p:spPr>
          <a:xfrm>
            <a:off x="-251" y="6453336"/>
            <a:ext cx="1628801" cy="395536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i="1" dirty="0" smtClean="0"/>
              <a:t>Начать</a:t>
            </a:r>
            <a:endParaRPr lang="ru-RU" i="1" dirty="0"/>
          </a:p>
        </p:txBody>
      </p:sp>
    </p:spTree>
    <p:extLst>
      <p:ext uri="{BB962C8B-B14F-4D97-AF65-F5344CB8AC3E}">
        <p14:creationId xmlns:p14="http://schemas.microsoft.com/office/powerpoint/2010/main" val="12876111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repeatCount="indefinite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 tmFilter="0, 0; .2, .5; .8, .5; 1, 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500" autoRev="1" fill="hold"/>
                                        <p:tgtEl>
                                          <p:spTgt spid="1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Объект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21432" y="476672"/>
            <a:ext cx="7239000" cy="54356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8" name="Заголовок 1"/>
          <p:cNvSpPr txBox="1">
            <a:spLocks/>
          </p:cNvSpPr>
          <p:nvPr/>
        </p:nvSpPr>
        <p:spPr>
          <a:xfrm>
            <a:off x="1347286" y="2352283"/>
            <a:ext cx="6718300" cy="1143000"/>
          </a:xfrm>
          <a:prstGeom prst="rect">
            <a:avLst/>
          </a:prstGeom>
          <a:noFill/>
          <a:ln w="25400" cap="flat" cmpd="sng" algn="ctr">
            <a:noFill/>
            <a:prstDash val="solid"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Что такое радуга?</a:t>
            </a:r>
            <a:endParaRPr lang="ru-RU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5" name="Прямоугольник 4">
            <a:hlinkClick r:id="rId3" action="ppaction://hlinksldjump"/>
          </p:cNvPr>
          <p:cNvSpPr/>
          <p:nvPr/>
        </p:nvSpPr>
        <p:spPr>
          <a:xfrm>
            <a:off x="1299582" y="2492896"/>
            <a:ext cx="6851523" cy="861774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r>
              <a:rPr lang="ru-RU" sz="2500" b="1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Б. </a:t>
            </a:r>
            <a:r>
              <a:rPr lang="ru-RU" sz="2500" b="1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</a:rPr>
              <a:t>Явление природы, выражающееся в сжатии и соединении разноцветных газов.</a:t>
            </a:r>
            <a:r>
              <a:rPr lang="ru-RU" sz="2500" b="1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endParaRPr lang="ru-RU" sz="2500" b="1" i="1" dirty="0">
              <a:ln w="18415" cmpd="sng">
                <a:solidFill>
                  <a:srgbClr val="FFFFFF"/>
                </a:solidFill>
                <a:prstDash val="solid"/>
              </a:ln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4" name="Прямоугольник 3">
            <a:hlinkClick r:id="rId4" action="ppaction://hlinksldjump"/>
          </p:cNvPr>
          <p:cNvSpPr/>
          <p:nvPr/>
        </p:nvSpPr>
        <p:spPr>
          <a:xfrm>
            <a:off x="1280675" y="3622665"/>
            <a:ext cx="6851523" cy="1246495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r>
              <a:rPr lang="ru-RU" sz="2500" b="1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В. </a:t>
            </a:r>
            <a:r>
              <a:rPr lang="ru-RU" sz="2500" b="1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</a:rPr>
              <a:t>Естественное </a:t>
            </a:r>
            <a:r>
              <a:rPr lang="ru-RU" sz="2500" b="1" i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</a:rPr>
              <a:t>явление природы, происходящее от </a:t>
            </a:r>
            <a:r>
              <a:rPr lang="ru-RU" sz="2500" b="1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</a:rPr>
              <a:t>преломления </a:t>
            </a:r>
            <a:r>
              <a:rPr lang="ru-RU" sz="2500" b="1" i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</a:rPr>
              <a:t>световых лучей в дождевых каплях.</a:t>
            </a:r>
          </a:p>
        </p:txBody>
      </p:sp>
      <p:sp>
        <p:nvSpPr>
          <p:cNvPr id="6" name="Прямоугольник 5">
            <a:hlinkClick r:id="rId3" action="ppaction://hlinksldjump"/>
          </p:cNvPr>
          <p:cNvSpPr/>
          <p:nvPr/>
        </p:nvSpPr>
        <p:spPr>
          <a:xfrm>
            <a:off x="1280674" y="1052736"/>
            <a:ext cx="6851523" cy="1246495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r>
              <a:rPr lang="ru-RU" sz="2500" b="1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А. </a:t>
            </a:r>
            <a:r>
              <a:rPr lang="ru-RU" sz="2500" b="1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</a:rPr>
              <a:t>Природное явление, заключающееся в образовании после дождя воздушных прослоек, содержащих цветные вещества.</a:t>
            </a:r>
            <a:endParaRPr lang="ru-RU" sz="2500" b="1" i="1" dirty="0">
              <a:ln w="18415" cmpd="sng">
                <a:solidFill>
                  <a:srgbClr val="FFFFFF"/>
                </a:solidFill>
                <a:prstDash val="solid"/>
              </a:ln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7" name="Скругленная прямоугольная выноска 6"/>
          <p:cNvSpPr/>
          <p:nvPr/>
        </p:nvSpPr>
        <p:spPr>
          <a:xfrm>
            <a:off x="1619672" y="4985522"/>
            <a:ext cx="1728192" cy="881549"/>
          </a:xfrm>
          <a:prstGeom prst="wedgeRoundRectCallout">
            <a:avLst>
              <a:gd name="adj1" fmla="val -73474"/>
              <a:gd name="adj2" fmla="val 3030"/>
              <a:gd name="adj3" fmla="val 16667"/>
            </a:avLst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i="1" dirty="0" smtClean="0"/>
              <a:t>Выберите правильный ответ</a:t>
            </a:r>
            <a:endParaRPr lang="ru-RU" b="1" i="1" dirty="0"/>
          </a:p>
        </p:txBody>
      </p:sp>
      <p:sp>
        <p:nvSpPr>
          <p:cNvPr id="9" name="Прямоугольник 8">
            <a:hlinkClick r:id="rId5" action="ppaction://hlinksldjump"/>
          </p:cNvPr>
          <p:cNvSpPr/>
          <p:nvPr/>
        </p:nvSpPr>
        <p:spPr>
          <a:xfrm>
            <a:off x="8748464" y="0"/>
            <a:ext cx="386555" cy="1628800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i="1" dirty="0" smtClean="0"/>
              <a:t>Выход</a:t>
            </a:r>
            <a:endParaRPr lang="ru-RU" i="1" dirty="0"/>
          </a:p>
        </p:txBody>
      </p:sp>
      <p:sp>
        <p:nvSpPr>
          <p:cNvPr id="10" name="Прямоугольник 9">
            <a:hlinkClick r:id="rId6" action="ppaction://hlinksldjump" tooltip="Посмотреть список вопросов"/>
          </p:cNvPr>
          <p:cNvSpPr/>
          <p:nvPr/>
        </p:nvSpPr>
        <p:spPr>
          <a:xfrm>
            <a:off x="7515199" y="6437633"/>
            <a:ext cx="1628801" cy="395536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i="1" dirty="0" smtClean="0"/>
              <a:t>Домой</a:t>
            </a:r>
            <a:endParaRPr lang="ru-RU" i="1" dirty="0"/>
          </a:p>
        </p:txBody>
      </p:sp>
    </p:spTree>
    <p:extLst>
      <p:ext uri="{BB962C8B-B14F-4D97-AF65-F5344CB8AC3E}">
        <p14:creationId xmlns:p14="http://schemas.microsoft.com/office/powerpoint/2010/main" val="6111113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mph" presetSubtype="0" grpId="2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25"/>
                                  </p:iterate>
                                  <p:childTnLst>
                                    <p:set>
                                      <p:cBhvr override="childStyle">
                                        <p:cTn id="6" dur="indefinite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9" presetClass="emph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205867"/>
                                      </p:to>
                                    </p:animClr>
                                    <p:animClr clrSpc="rgb" dir="cw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205867"/>
                                      </p:to>
                                    </p:animClr>
                                    <p:set>
                                      <p:cBhvr>
                                        <p:cTn id="1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42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64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Motion origin="layout" path="M 3.05556E-6 -4.44958E-6 L -0.00695 -0.34597 " pathEditMode="relative" rAng="0" ptsTypes="AA">
                                      <p:cBhvr>
                                        <p:cTn id="19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47" y="-1729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000"/>
                            </p:stCondLst>
                            <p:childTnLst>
                              <p:par>
                                <p:cTn id="21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500"/>
                            </p:stCondLst>
                            <p:childTnLst>
                              <p:par>
                                <p:cTn id="26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4000"/>
                            </p:stCondLst>
                            <p:childTnLst>
                              <p:par>
                                <p:cTn id="31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4500"/>
                            </p:stCondLst>
                            <p:childTnLst>
                              <p:par>
                                <p:cTn id="3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8" grpId="1"/>
      <p:bldP spid="8" grpId="2"/>
      <p:bldP spid="5" grpId="0" animBg="1"/>
      <p:bldP spid="4" grpId="0" animBg="1"/>
      <p:bldP spid="6" grpId="0" animBg="1"/>
      <p:bldP spid="7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свиток 1"/>
          <p:cNvSpPr/>
          <p:nvPr/>
        </p:nvSpPr>
        <p:spPr>
          <a:xfrm>
            <a:off x="3010951" y="1916832"/>
            <a:ext cx="2752225" cy="3009991"/>
          </a:xfrm>
          <a:prstGeom prst="verticalScroll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i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Это неправильный ответ!</a:t>
            </a:r>
            <a:endParaRPr lang="ru-RU" b="1" i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24439" y="-1"/>
            <a:ext cx="1525251" cy="1507964"/>
          </a:xfrm>
          <a:prstGeom prst="rect">
            <a:avLst/>
          </a:prstGeom>
        </p:spPr>
      </p:pic>
      <p:sp>
        <p:nvSpPr>
          <p:cNvPr id="4" name="Овал 3"/>
          <p:cNvSpPr/>
          <p:nvPr/>
        </p:nvSpPr>
        <p:spPr>
          <a:xfrm>
            <a:off x="4081957" y="604000"/>
            <a:ext cx="85124" cy="68409"/>
          </a:xfrm>
          <a:prstGeom prst="ellips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Овал 4"/>
          <p:cNvSpPr/>
          <p:nvPr/>
        </p:nvSpPr>
        <p:spPr>
          <a:xfrm>
            <a:off x="4556966" y="463443"/>
            <a:ext cx="85125" cy="86966"/>
          </a:xfrm>
          <a:prstGeom prst="ellipse">
            <a:avLst/>
          </a:prstGeom>
          <a:ln>
            <a:solidFill>
              <a:schemeClr val="accent1"/>
            </a:solidFill>
          </a:ln>
          <a:effectLst>
            <a:outerShdw blurRad="40000" dist="20000" dir="5400000" rotWithShape="0">
              <a:srgbClr val="000000">
                <a:alpha val="38000"/>
              </a:srgbClr>
            </a:outerShdw>
            <a:reflection blurRad="6350" stA="52000" endA="300" endPos="35000" dir="5400000" sy="-100000" algn="bl" rotWithShape="0"/>
          </a:effec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74409" y="2386337"/>
            <a:ext cx="1525251" cy="1507964"/>
          </a:xfrm>
          <a:prstGeom prst="rect">
            <a:avLst/>
          </a:prstGeom>
        </p:spPr>
      </p:pic>
      <p:sp>
        <p:nvSpPr>
          <p:cNvPr id="7" name="Овал 6"/>
          <p:cNvSpPr/>
          <p:nvPr/>
        </p:nvSpPr>
        <p:spPr>
          <a:xfrm>
            <a:off x="7431927" y="2990338"/>
            <a:ext cx="85124" cy="68409"/>
          </a:xfrm>
          <a:prstGeom prst="ellips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7906936" y="2849781"/>
            <a:ext cx="85125" cy="86966"/>
          </a:xfrm>
          <a:prstGeom prst="ellipse">
            <a:avLst/>
          </a:prstGeom>
          <a:ln>
            <a:solidFill>
              <a:schemeClr val="accent1"/>
            </a:solidFill>
          </a:ln>
          <a:effectLst>
            <a:outerShdw blurRad="40000" dist="20000" dir="5400000" rotWithShape="0">
              <a:srgbClr val="000000">
                <a:alpha val="38000"/>
              </a:srgbClr>
            </a:outerShdw>
            <a:reflection blurRad="6350" stA="52000" endA="300" endPos="35000" dir="5400000" sy="-100000" algn="bl" rotWithShape="0"/>
          </a:effec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5536" y="2276872"/>
            <a:ext cx="1525251" cy="1507964"/>
          </a:xfrm>
          <a:prstGeom prst="rect">
            <a:avLst/>
          </a:prstGeom>
        </p:spPr>
      </p:pic>
      <p:sp>
        <p:nvSpPr>
          <p:cNvPr id="10" name="Овал 9"/>
          <p:cNvSpPr/>
          <p:nvPr/>
        </p:nvSpPr>
        <p:spPr>
          <a:xfrm>
            <a:off x="853054" y="2880873"/>
            <a:ext cx="85124" cy="68409"/>
          </a:xfrm>
          <a:prstGeom prst="ellips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Овал 10"/>
          <p:cNvSpPr/>
          <p:nvPr/>
        </p:nvSpPr>
        <p:spPr>
          <a:xfrm>
            <a:off x="1328063" y="2740316"/>
            <a:ext cx="85125" cy="86966"/>
          </a:xfrm>
          <a:prstGeom prst="ellipse">
            <a:avLst/>
          </a:prstGeom>
          <a:ln>
            <a:solidFill>
              <a:schemeClr val="accent1"/>
            </a:solidFill>
          </a:ln>
          <a:effectLst>
            <a:outerShdw blurRad="40000" dist="20000" dir="5400000" rotWithShape="0">
              <a:srgbClr val="000000">
                <a:alpha val="38000"/>
              </a:srgbClr>
            </a:outerShdw>
            <a:reflection blurRad="6350" stA="52000" endA="300" endPos="35000" dir="5400000" sy="-100000" algn="bl" rotWithShape="0"/>
          </a:effec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80592" y="5085184"/>
            <a:ext cx="1525251" cy="1507964"/>
          </a:xfrm>
          <a:prstGeom prst="rect">
            <a:avLst/>
          </a:prstGeom>
        </p:spPr>
      </p:pic>
      <p:sp>
        <p:nvSpPr>
          <p:cNvPr id="13" name="Овал 12"/>
          <p:cNvSpPr/>
          <p:nvPr/>
        </p:nvSpPr>
        <p:spPr>
          <a:xfrm>
            <a:off x="1638110" y="5689185"/>
            <a:ext cx="85124" cy="68409"/>
          </a:xfrm>
          <a:prstGeom prst="ellips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Овал 13"/>
          <p:cNvSpPr/>
          <p:nvPr/>
        </p:nvSpPr>
        <p:spPr>
          <a:xfrm>
            <a:off x="2113119" y="5548628"/>
            <a:ext cx="85125" cy="86966"/>
          </a:xfrm>
          <a:prstGeom prst="ellipse">
            <a:avLst/>
          </a:prstGeom>
          <a:ln>
            <a:solidFill>
              <a:schemeClr val="accent1"/>
            </a:solidFill>
          </a:ln>
          <a:effectLst>
            <a:outerShdw blurRad="40000" dist="20000" dir="5400000" rotWithShape="0">
              <a:srgbClr val="000000">
                <a:alpha val="38000"/>
              </a:srgbClr>
            </a:outerShdw>
            <a:reflection blurRad="6350" stA="52000" endA="300" endPos="35000" dir="5400000" sy="-100000" algn="bl" rotWithShape="0"/>
          </a:effec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5" name="Рисунок 1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46422" y="5085184"/>
            <a:ext cx="1525251" cy="1507964"/>
          </a:xfrm>
          <a:prstGeom prst="rect">
            <a:avLst/>
          </a:prstGeom>
        </p:spPr>
      </p:pic>
      <p:sp>
        <p:nvSpPr>
          <p:cNvPr id="16" name="Овал 15"/>
          <p:cNvSpPr/>
          <p:nvPr/>
        </p:nvSpPr>
        <p:spPr>
          <a:xfrm>
            <a:off x="6603940" y="5689185"/>
            <a:ext cx="85124" cy="68409"/>
          </a:xfrm>
          <a:prstGeom prst="ellips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Овал 16"/>
          <p:cNvSpPr/>
          <p:nvPr/>
        </p:nvSpPr>
        <p:spPr>
          <a:xfrm>
            <a:off x="7078949" y="5548628"/>
            <a:ext cx="85125" cy="86966"/>
          </a:xfrm>
          <a:prstGeom prst="ellipse">
            <a:avLst/>
          </a:prstGeom>
          <a:ln>
            <a:solidFill>
              <a:schemeClr val="accent1"/>
            </a:solidFill>
          </a:ln>
          <a:effectLst>
            <a:outerShdw blurRad="40000" dist="20000" dir="5400000" rotWithShape="0">
              <a:srgbClr val="000000">
                <a:alpha val="38000"/>
              </a:srgbClr>
            </a:outerShdw>
            <a:reflection blurRad="6350" stA="52000" endA="300" endPos="35000" dir="5400000" sy="-100000" algn="bl" rotWithShape="0"/>
          </a:effec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Прямоугольник 17">
            <a:hlinkClick r:id="rId3" action="ppaction://hlinksldjump"/>
          </p:cNvPr>
          <p:cNvSpPr/>
          <p:nvPr/>
        </p:nvSpPr>
        <p:spPr>
          <a:xfrm>
            <a:off x="8748464" y="0"/>
            <a:ext cx="386555" cy="1628800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i="1" dirty="0" smtClean="0"/>
              <a:t>Выход</a:t>
            </a:r>
            <a:endParaRPr lang="ru-RU" i="1" dirty="0"/>
          </a:p>
        </p:txBody>
      </p:sp>
      <p:sp>
        <p:nvSpPr>
          <p:cNvPr id="19" name="Прямоугольник 18">
            <a:hlinkClick r:id="rId4" action="ppaction://hlinksldjump" tooltip="Посмотреть список вопросов"/>
          </p:cNvPr>
          <p:cNvSpPr/>
          <p:nvPr/>
        </p:nvSpPr>
        <p:spPr>
          <a:xfrm>
            <a:off x="7515199" y="6437633"/>
            <a:ext cx="1628801" cy="395536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i="1" dirty="0" smtClean="0"/>
              <a:t>Домой</a:t>
            </a:r>
            <a:endParaRPr lang="ru-RU" i="1" dirty="0"/>
          </a:p>
        </p:txBody>
      </p:sp>
      <p:sp>
        <p:nvSpPr>
          <p:cNvPr id="21" name="Прямоугольник 20">
            <a:hlinkClick r:id="rId5" action="ppaction://hlinksldjump" tooltip="Посмотреть правильный ответ"/>
          </p:cNvPr>
          <p:cNvSpPr/>
          <p:nvPr/>
        </p:nvSpPr>
        <p:spPr>
          <a:xfrm>
            <a:off x="21559" y="6437633"/>
            <a:ext cx="1628801" cy="395536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i="1" dirty="0" smtClean="0"/>
              <a:t>Ответ</a:t>
            </a:r>
            <a:endParaRPr lang="ru-RU" i="1" dirty="0"/>
          </a:p>
        </p:txBody>
      </p:sp>
    </p:spTree>
    <p:extLst>
      <p:ext uri="{BB962C8B-B14F-4D97-AF65-F5344CB8AC3E}">
        <p14:creationId xmlns:p14="http://schemas.microsoft.com/office/powerpoint/2010/main" val="24712164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-2.59259E-6 L 0.01285 0.1007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42" y="5023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42" presetClass="pat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4.44444E-6 L -0.02187 0.07106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94" y="3542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1" presetID="42" presetClass="pat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-2.59259E-6 L 0.01285 0.1007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42" y="5023"/>
                                    </p:animMotion>
                                  </p:childTnLst>
                                </p:cTn>
                              </p:par>
                              <p:par>
                                <p:cTn id="23" presetID="42" presetClass="pat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4.44444E-6 L -0.02187 0.07106 " pathEditMode="relative" rAng="0" ptsTypes="AA">
                                      <p:cBhvr>
                                        <p:cTn id="2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94" y="3542"/>
                                    </p:animMotion>
                                  </p:childTnLst>
                                </p:cTn>
                              </p:par>
                              <p:par>
                                <p:cTn id="2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7" presetID="42" presetClass="pat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-2.59259E-6 L 0.01285 0.1007 " pathEditMode="relative" rAng="0" ptsTypes="AA">
                                      <p:cBhvr>
                                        <p:cTn id="3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42" y="5023"/>
                                    </p:animMotion>
                                  </p:childTnLst>
                                </p:cTn>
                              </p:par>
                              <p:par>
                                <p:cTn id="39" presetID="42" presetClass="pat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4.44444E-6 L -0.02187 0.07106 " pathEditMode="relative" rAng="0" ptsTypes="AA">
                                      <p:cBhvr>
                                        <p:cTn id="40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94" y="3542"/>
                                    </p:animMotion>
                                  </p:childTnLst>
                                </p:cTn>
                              </p:par>
                              <p:par>
                                <p:cTn id="4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3" presetID="42" presetClass="pat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-2.59259E-6 L 0.01285 0.1007 " pathEditMode="relative" rAng="0" ptsTypes="AA">
                                      <p:cBhvr>
                                        <p:cTn id="54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42" y="5023"/>
                                    </p:animMotion>
                                  </p:childTnLst>
                                </p:cTn>
                              </p:par>
                              <p:par>
                                <p:cTn id="55" presetID="42" presetClass="pat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4.44444E-6 L -0.02187 0.07106 " pathEditMode="relative" rAng="0" ptsTypes="AA">
                                      <p:cBhvr>
                                        <p:cTn id="56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94" y="3542"/>
                                    </p:animMotion>
                                  </p:childTnLst>
                                </p:cTn>
                              </p:par>
                              <p:par>
                                <p:cTn id="5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9" presetID="42" presetClass="pat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-2.59259E-6 L 0.01285 0.1007 " pathEditMode="relative" rAng="0" ptsTypes="AA">
                                      <p:cBhvr>
                                        <p:cTn id="70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42" y="5023"/>
                                    </p:animMotion>
                                  </p:childTnLst>
                                </p:cTn>
                              </p:par>
                              <p:par>
                                <p:cTn id="71" presetID="42" presetClass="pat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4.44444E-6 L -0.02187 0.07106 " pathEditMode="relative" rAng="0" ptsTypes="AA">
                                      <p:cBhvr>
                                        <p:cTn id="72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94" y="3542"/>
                                    </p:animMotion>
                                  </p:childTnLst>
                                </p:cTn>
                              </p:par>
                              <p:par>
                                <p:cTn id="7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4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8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5" grpId="0" animBg="1"/>
      <p:bldP spid="5" grpId="1" animBg="1"/>
      <p:bldP spid="7" grpId="0" animBg="1"/>
      <p:bldP spid="7" grpId="1" animBg="1"/>
      <p:bldP spid="8" grpId="0" animBg="1"/>
      <p:bldP spid="8" grpId="1" animBg="1"/>
      <p:bldP spid="10" grpId="0" animBg="1"/>
      <p:bldP spid="10" grpId="1" animBg="1"/>
      <p:bldP spid="11" grpId="0" animBg="1"/>
      <p:bldP spid="11" grpId="1" animBg="1"/>
      <p:bldP spid="13" grpId="0" animBg="1"/>
      <p:bldP spid="13" grpId="1" animBg="1"/>
      <p:bldP spid="14" grpId="0" animBg="1"/>
      <p:bldP spid="14" grpId="1" animBg="1"/>
      <p:bldP spid="16" grpId="0" animBg="1"/>
      <p:bldP spid="16" grpId="1" animBg="1"/>
      <p:bldP spid="17" grpId="0" animBg="1"/>
      <p:bldP spid="17" grpId="1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8123"/>
          <a:stretch/>
        </p:blipFill>
        <p:spPr>
          <a:xfrm>
            <a:off x="3419872" y="1083392"/>
            <a:ext cx="4711986" cy="31311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Вертикальный свиток 1"/>
          <p:cNvSpPr/>
          <p:nvPr/>
        </p:nvSpPr>
        <p:spPr>
          <a:xfrm rot="19883030">
            <a:off x="786602" y="419897"/>
            <a:ext cx="3120611" cy="5264157"/>
          </a:xfrm>
          <a:prstGeom prst="verticalScroll">
            <a:avLst>
              <a:gd name="adj" fmla="val 10897"/>
            </a:avLst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i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Это правильный ответ!</a:t>
            </a:r>
            <a:endParaRPr lang="ru-RU" b="1" i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17414" y="3771701"/>
            <a:ext cx="752475" cy="466725"/>
          </a:xfrm>
          <a:prstGeom prst="rect">
            <a:avLst/>
          </a:prstGeom>
        </p:spPr>
      </p:pic>
      <p:sp>
        <p:nvSpPr>
          <p:cNvPr id="7" name="Прямоугольник 6">
            <a:hlinkClick r:id="rId4" action="ppaction://hlinksldjump"/>
          </p:cNvPr>
          <p:cNvSpPr/>
          <p:nvPr/>
        </p:nvSpPr>
        <p:spPr>
          <a:xfrm>
            <a:off x="8748464" y="0"/>
            <a:ext cx="386555" cy="1628800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i="1" dirty="0" smtClean="0"/>
              <a:t>Выход</a:t>
            </a:r>
            <a:endParaRPr lang="ru-RU" i="1" dirty="0"/>
          </a:p>
        </p:txBody>
      </p:sp>
      <p:sp>
        <p:nvSpPr>
          <p:cNvPr id="8" name="Прямоугольник 7">
            <a:hlinkClick r:id="rId5" action="ppaction://hlinksldjump" tooltip="Посмотреть список вопросов"/>
          </p:cNvPr>
          <p:cNvSpPr/>
          <p:nvPr/>
        </p:nvSpPr>
        <p:spPr>
          <a:xfrm>
            <a:off x="7515199" y="6437633"/>
            <a:ext cx="1628801" cy="395536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i="1" dirty="0" smtClean="0"/>
              <a:t>Домой</a:t>
            </a:r>
            <a:endParaRPr lang="ru-RU" i="1" dirty="0"/>
          </a:p>
        </p:txBody>
      </p:sp>
      <p:sp>
        <p:nvSpPr>
          <p:cNvPr id="9" name="Прямоугольник 8">
            <a:hlinkClick r:id="rId6" action="ppaction://hlinksldjump" tooltip="Посмотреть видеообъяснение"/>
          </p:cNvPr>
          <p:cNvSpPr/>
          <p:nvPr/>
        </p:nvSpPr>
        <p:spPr>
          <a:xfrm>
            <a:off x="21559" y="6437633"/>
            <a:ext cx="1628801" cy="395536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i="1" dirty="0" smtClean="0"/>
              <a:t>Объяснение</a:t>
            </a:r>
            <a:endParaRPr lang="ru-RU" i="1" dirty="0"/>
          </a:p>
        </p:txBody>
      </p:sp>
    </p:spTree>
    <p:extLst>
      <p:ext uri="{BB962C8B-B14F-4D97-AF65-F5344CB8AC3E}">
        <p14:creationId xmlns:p14="http://schemas.microsoft.com/office/powerpoint/2010/main" val="27347555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/>
          <a:lstStyle/>
          <a:p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Правильный ответ: В</a:t>
            </a:r>
            <a:endParaRPr lang="ru-RU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4" name="Прямоугольник 3">
            <a:hlinkClick r:id="rId3" action="ppaction://hlinksldjump"/>
          </p:cNvPr>
          <p:cNvSpPr/>
          <p:nvPr/>
        </p:nvSpPr>
        <p:spPr>
          <a:xfrm>
            <a:off x="8748464" y="0"/>
            <a:ext cx="386555" cy="1628800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i="1" dirty="0" smtClean="0"/>
              <a:t>Выход</a:t>
            </a:r>
            <a:endParaRPr lang="ru-RU" i="1" dirty="0"/>
          </a:p>
        </p:txBody>
      </p:sp>
      <p:sp>
        <p:nvSpPr>
          <p:cNvPr id="5" name="Прямоугольник 4">
            <a:hlinkClick r:id="rId4" action="ppaction://hlinksldjump" tooltip="Посмотреть список вопросов"/>
          </p:cNvPr>
          <p:cNvSpPr/>
          <p:nvPr/>
        </p:nvSpPr>
        <p:spPr>
          <a:xfrm>
            <a:off x="7515199" y="6437633"/>
            <a:ext cx="1628801" cy="395536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i="1" dirty="0" smtClean="0"/>
              <a:t>Домой</a:t>
            </a:r>
            <a:endParaRPr lang="ru-RU" i="1" dirty="0"/>
          </a:p>
        </p:txBody>
      </p:sp>
      <p:sp>
        <p:nvSpPr>
          <p:cNvPr id="8" name="TextBox 7"/>
          <p:cNvSpPr txBox="1"/>
          <p:nvPr/>
        </p:nvSpPr>
        <p:spPr>
          <a:xfrm>
            <a:off x="1754471" y="5510193"/>
            <a:ext cx="604867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i="1" dirty="0"/>
              <a:t>В. Естественное явление природы, происходящее от преломления световых лучей в дождевых каплях.</a:t>
            </a:r>
          </a:p>
          <a:p>
            <a:endParaRPr lang="ru-RU" i="1" dirty="0"/>
          </a:p>
        </p:txBody>
      </p:sp>
      <p:pic>
        <p:nvPicPr>
          <p:cNvPr id="7" name="UFCaHdy6km4"/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5"/>
          <a:stretch>
            <a:fillRect/>
          </a:stretch>
        </p:blipFill>
        <p:spPr>
          <a:xfrm>
            <a:off x="1328680" y="1633123"/>
            <a:ext cx="6900253" cy="38813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76510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9592" y="3068960"/>
            <a:ext cx="1396825" cy="2133333"/>
          </a:xfrm>
          <a:prstGeom prst="rect">
            <a:avLst/>
          </a:prstGeom>
        </p:spPr>
      </p:pic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395536" y="1925960"/>
            <a:ext cx="8229600" cy="1143000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b="1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Спасибо за работу!</a:t>
            </a:r>
            <a:endParaRPr lang="ru-RU" b="1" i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2" name="Управляющая кнопка: настраиваемая 1">
            <a:hlinkClick r:id="" action="ppaction://hlinkshowjump?jump=endshow" highlightClick="1"/>
          </p:cNvPr>
          <p:cNvSpPr/>
          <p:nvPr/>
        </p:nvSpPr>
        <p:spPr>
          <a:xfrm>
            <a:off x="-36512" y="6435274"/>
            <a:ext cx="1632695" cy="395244"/>
          </a:xfrm>
          <a:prstGeom prst="actionButtonBlank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i="1" dirty="0" smtClean="0"/>
              <a:t>Закончить</a:t>
            </a:r>
            <a:endParaRPr lang="ru-RU" i="1" dirty="0"/>
          </a:p>
        </p:txBody>
      </p:sp>
      <p:sp>
        <p:nvSpPr>
          <p:cNvPr id="8" name="Прямоугольник 7">
            <a:hlinkClick r:id="rId4" action="ppaction://hlinksldjump" tooltip="Посмотреть информационные ресурсы"/>
          </p:cNvPr>
          <p:cNvSpPr/>
          <p:nvPr/>
        </p:nvSpPr>
        <p:spPr>
          <a:xfrm>
            <a:off x="7515199" y="6437633"/>
            <a:ext cx="1628801" cy="395536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i="1" dirty="0" smtClean="0"/>
              <a:t>Ресурсы</a:t>
            </a:r>
            <a:endParaRPr lang="ru-RU" i="1" dirty="0"/>
          </a:p>
        </p:txBody>
      </p:sp>
    </p:spTree>
    <p:extLst>
      <p:ext uri="{BB962C8B-B14F-4D97-AF65-F5344CB8AC3E}">
        <p14:creationId xmlns:p14="http://schemas.microsoft.com/office/powerpoint/2010/main" val="14184993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1979712" y="1628800"/>
            <a:ext cx="5400600" cy="4680519"/>
          </a:xfrm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>
            <a:normAutofit fontScale="55000" lnSpcReduction="20000"/>
          </a:bodyPr>
          <a:lstStyle/>
          <a:p>
            <a:pPr marL="0" indent="0">
              <a:buNone/>
            </a:pPr>
            <a:r>
              <a:rPr lang="ru-RU" sz="2900" b="1" i="1" dirty="0" smtClean="0"/>
              <a:t>Теория + картинка:</a:t>
            </a:r>
          </a:p>
          <a:p>
            <a:pPr marL="457200" lvl="1" indent="0">
              <a:buNone/>
            </a:pPr>
            <a:r>
              <a:rPr lang="en-US" sz="2900" dirty="0" smtClean="0">
                <a:hlinkClick r:id="rId2"/>
              </a:rPr>
              <a:t>Naked-science</a:t>
            </a:r>
            <a:endParaRPr lang="en-US" sz="2900" dirty="0" smtClean="0"/>
          </a:p>
          <a:p>
            <a:pPr marL="0" indent="0">
              <a:buNone/>
            </a:pPr>
            <a:r>
              <a:rPr lang="ru-RU" sz="2900" b="1" i="1" dirty="0" smtClean="0"/>
              <a:t>Видео:</a:t>
            </a:r>
          </a:p>
          <a:p>
            <a:pPr marL="457200" lvl="1" indent="0">
              <a:buNone/>
            </a:pPr>
            <a:r>
              <a:rPr lang="ru-RU" sz="2900" dirty="0" smtClean="0">
                <a:hlinkClick r:id="rId3"/>
              </a:rPr>
              <a:t>«Почему небо голубое?»</a:t>
            </a:r>
            <a:endParaRPr lang="ru-RU" sz="2900" dirty="0" smtClean="0"/>
          </a:p>
          <a:p>
            <a:pPr marL="457200" lvl="1" indent="0">
              <a:buNone/>
            </a:pPr>
            <a:r>
              <a:rPr lang="ru-RU" sz="2900" dirty="0" smtClean="0">
                <a:hlinkClick r:id="rId4"/>
              </a:rPr>
              <a:t>«Почему вода в море солёная?»</a:t>
            </a:r>
            <a:endParaRPr lang="ru-RU" sz="2900" dirty="0" smtClean="0"/>
          </a:p>
          <a:p>
            <a:pPr marL="457200" lvl="1" indent="0">
              <a:buNone/>
            </a:pPr>
            <a:r>
              <a:rPr lang="ru-RU" sz="2900" dirty="0" smtClean="0">
                <a:hlinkClick r:id="rId5"/>
              </a:rPr>
              <a:t>«Почему звёзды падают?»</a:t>
            </a:r>
            <a:endParaRPr lang="ru-RU" sz="2900" dirty="0" smtClean="0"/>
          </a:p>
          <a:p>
            <a:pPr marL="457200" lvl="1" indent="0">
              <a:buNone/>
            </a:pPr>
            <a:r>
              <a:rPr lang="ru-RU" sz="2900" dirty="0" smtClean="0">
                <a:hlinkClick r:id="rId6"/>
              </a:rPr>
              <a:t>«Что такое радуга?»</a:t>
            </a:r>
            <a:endParaRPr lang="ru-RU" sz="2900" dirty="0" smtClean="0"/>
          </a:p>
          <a:p>
            <a:pPr marL="457200" lvl="1" indent="0">
              <a:buNone/>
            </a:pPr>
            <a:r>
              <a:rPr lang="ru-RU" sz="2900" dirty="0" smtClean="0">
                <a:hlinkClick r:id="rId7"/>
              </a:rPr>
              <a:t>«Почему </a:t>
            </a:r>
            <a:r>
              <a:rPr lang="ru-RU" sz="2900" dirty="0">
                <a:hlinkClick r:id="rId7"/>
              </a:rPr>
              <a:t>люди «не улетают» с Земли</a:t>
            </a:r>
            <a:r>
              <a:rPr lang="ru-RU" sz="2900" dirty="0" smtClean="0">
                <a:hlinkClick r:id="rId7"/>
              </a:rPr>
              <a:t>?</a:t>
            </a:r>
            <a:r>
              <a:rPr lang="ru-RU" sz="2900" dirty="0" smtClean="0"/>
              <a:t>»</a:t>
            </a:r>
          </a:p>
          <a:p>
            <a:pPr marL="57150" indent="0">
              <a:buNone/>
            </a:pPr>
            <a:r>
              <a:rPr lang="ru-RU" sz="2900" b="1" i="1" dirty="0" smtClean="0"/>
              <a:t>Картинки:</a:t>
            </a:r>
          </a:p>
          <a:p>
            <a:pPr marL="457200" lvl="1" indent="0">
              <a:buNone/>
            </a:pPr>
            <a:r>
              <a:rPr lang="ru-RU" sz="2900" dirty="0" err="1" smtClean="0"/>
              <a:t>Смайлы</a:t>
            </a:r>
            <a:r>
              <a:rPr lang="ru-RU" sz="2900" dirty="0" smtClean="0"/>
              <a:t>:</a:t>
            </a:r>
          </a:p>
          <a:p>
            <a:pPr marL="857250" lvl="2" indent="0">
              <a:buNone/>
            </a:pPr>
            <a:r>
              <a:rPr lang="ru-RU" sz="2900" dirty="0" smtClean="0">
                <a:hlinkClick r:id="rId8"/>
              </a:rPr>
              <a:t>1</a:t>
            </a:r>
            <a:r>
              <a:rPr lang="ru-RU" sz="2900" dirty="0"/>
              <a:t> </a:t>
            </a:r>
            <a:r>
              <a:rPr lang="ru-RU" sz="2900" dirty="0" smtClean="0"/>
              <a:t>, </a:t>
            </a:r>
            <a:r>
              <a:rPr lang="ru-RU" sz="2900" dirty="0" smtClean="0">
                <a:hlinkClick r:id="rId9"/>
              </a:rPr>
              <a:t>2</a:t>
            </a:r>
            <a:r>
              <a:rPr lang="ru-RU" sz="2900" dirty="0" smtClean="0"/>
              <a:t> , </a:t>
            </a:r>
            <a:r>
              <a:rPr lang="ru-RU" sz="2900" dirty="0" smtClean="0">
                <a:hlinkClick r:id="rId10"/>
              </a:rPr>
              <a:t>3</a:t>
            </a:r>
            <a:r>
              <a:rPr lang="ru-RU" sz="2900" dirty="0" smtClean="0"/>
              <a:t> , </a:t>
            </a:r>
            <a:r>
              <a:rPr lang="ru-RU" sz="2900" dirty="0" smtClean="0">
                <a:hlinkClick r:id="rId11"/>
              </a:rPr>
              <a:t>4</a:t>
            </a:r>
            <a:endParaRPr lang="ru-RU" sz="2900" dirty="0" smtClean="0"/>
          </a:p>
          <a:p>
            <a:pPr marL="457200" lvl="1" indent="0">
              <a:buNone/>
            </a:pPr>
            <a:r>
              <a:rPr lang="ru-RU" sz="2900" dirty="0" smtClean="0"/>
              <a:t>Природа:</a:t>
            </a:r>
          </a:p>
          <a:p>
            <a:pPr marL="857250" lvl="2" indent="0">
              <a:buNone/>
            </a:pPr>
            <a:r>
              <a:rPr lang="ru-RU" sz="2900" dirty="0" smtClean="0">
                <a:hlinkClick r:id="rId12"/>
              </a:rPr>
              <a:t>Небо</a:t>
            </a:r>
            <a:r>
              <a:rPr lang="ru-RU" sz="2900" dirty="0"/>
              <a:t> </a:t>
            </a:r>
            <a:r>
              <a:rPr lang="ru-RU" sz="2900" dirty="0" smtClean="0"/>
              <a:t>- 1, </a:t>
            </a:r>
            <a:r>
              <a:rPr lang="ru-RU" sz="2900" dirty="0" smtClean="0">
                <a:hlinkClick r:id="rId13"/>
              </a:rPr>
              <a:t>Небо</a:t>
            </a:r>
            <a:r>
              <a:rPr lang="ru-RU" sz="2900" dirty="0" smtClean="0"/>
              <a:t> - 2</a:t>
            </a:r>
          </a:p>
          <a:p>
            <a:pPr marL="857250" lvl="2" indent="0">
              <a:buNone/>
            </a:pPr>
            <a:r>
              <a:rPr lang="ru-RU" sz="2900" dirty="0" smtClean="0">
                <a:hlinkClick r:id="rId14"/>
              </a:rPr>
              <a:t>Звёзды</a:t>
            </a:r>
            <a:endParaRPr lang="ru-RU" sz="2900" dirty="0" smtClean="0"/>
          </a:p>
          <a:p>
            <a:pPr marL="857250" lvl="2" indent="0">
              <a:buNone/>
            </a:pPr>
            <a:r>
              <a:rPr lang="ru-RU" sz="2900" dirty="0" smtClean="0">
                <a:hlinkClick r:id="rId15"/>
              </a:rPr>
              <a:t>Радуга</a:t>
            </a:r>
            <a:endParaRPr lang="ru-RU" sz="2900" dirty="0" smtClean="0"/>
          </a:p>
          <a:p>
            <a:pPr marL="857250" lvl="2" indent="0">
              <a:buNone/>
            </a:pPr>
            <a:r>
              <a:rPr lang="ru-RU" sz="2900" dirty="0" smtClean="0">
                <a:hlinkClick r:id="rId16"/>
              </a:rPr>
              <a:t>Земля</a:t>
            </a:r>
            <a:endParaRPr lang="ru-RU" sz="2900" dirty="0" smtClean="0"/>
          </a:p>
          <a:p>
            <a:pPr marL="857250" lvl="2" indent="0">
              <a:buNone/>
            </a:pPr>
            <a:r>
              <a:rPr lang="ru-RU" sz="2900" dirty="0" smtClean="0">
                <a:hlinkClick r:id="rId17"/>
              </a:rPr>
              <a:t>Океан</a:t>
            </a:r>
            <a:endParaRPr lang="ru-RU" sz="2900" dirty="0"/>
          </a:p>
          <a:p>
            <a:pPr marL="457200" lvl="1" indent="0">
              <a:buNone/>
            </a:pPr>
            <a:r>
              <a:rPr lang="ru-RU" sz="2900" dirty="0" smtClean="0">
                <a:hlinkClick r:id="rId18"/>
              </a:rPr>
              <a:t>Персонаж</a:t>
            </a:r>
            <a:endParaRPr lang="ru-RU" sz="2900" dirty="0" smtClean="0"/>
          </a:p>
          <a:p>
            <a:pPr marL="457200" lvl="1" indent="0">
              <a:buNone/>
            </a:pPr>
            <a:r>
              <a:rPr lang="ru-RU" sz="2900" dirty="0" smtClean="0">
                <a:hlinkClick r:id="rId19"/>
              </a:rPr>
              <a:t>Полёт 1</a:t>
            </a:r>
            <a:r>
              <a:rPr lang="ru-RU" sz="2900" dirty="0" smtClean="0"/>
              <a:t> , </a:t>
            </a:r>
            <a:r>
              <a:rPr lang="ru-RU" sz="2900" dirty="0" smtClean="0">
                <a:hlinkClick r:id="rId20"/>
              </a:rPr>
              <a:t>Полёт 2</a:t>
            </a:r>
            <a:r>
              <a:rPr lang="ru-RU" sz="2900" dirty="0" smtClean="0"/>
              <a:t> , </a:t>
            </a:r>
            <a:r>
              <a:rPr lang="ru-RU" sz="2900" dirty="0" smtClean="0">
                <a:hlinkClick r:id="rId21"/>
              </a:rPr>
              <a:t>Полёт 3</a:t>
            </a:r>
            <a:endParaRPr lang="ru-RU" sz="2900" dirty="0" smtClean="0"/>
          </a:p>
          <a:p>
            <a:pPr marL="514350" indent="-457200">
              <a:buBlip>
                <a:blip r:embed="rId22"/>
              </a:buBlip>
            </a:pPr>
            <a:endParaRPr lang="ru-RU" sz="2800" dirty="0" smtClean="0"/>
          </a:p>
          <a:p>
            <a:pPr marL="914400" lvl="1" indent="-457200">
              <a:buBlip>
                <a:blip r:embed="rId22"/>
              </a:buBlip>
            </a:pPr>
            <a:endParaRPr lang="ru-RU" sz="2400" dirty="0" smtClean="0"/>
          </a:p>
          <a:p>
            <a:pPr marL="914400" lvl="1" indent="-457200">
              <a:buBlip>
                <a:blip r:embed="rId22"/>
              </a:buBlip>
            </a:pPr>
            <a:endParaRPr lang="ru-RU" sz="2400" dirty="0" smtClean="0"/>
          </a:p>
          <a:p>
            <a:pPr marL="57150" indent="0">
              <a:buNone/>
            </a:pPr>
            <a:endParaRPr lang="ru-RU" sz="2800" dirty="0" smtClean="0"/>
          </a:p>
          <a:p>
            <a:pPr marL="514350" indent="-457200">
              <a:buBlip>
                <a:blip r:embed="rId22"/>
              </a:buBlip>
            </a:pPr>
            <a:endParaRPr lang="ru-RU" sz="2800" dirty="0" smtClean="0"/>
          </a:p>
          <a:p>
            <a:pPr marL="514350" indent="-457200">
              <a:buBlip>
                <a:blip r:embed="rId22"/>
              </a:buBlip>
            </a:pPr>
            <a:endParaRPr lang="ru-RU" dirty="0" smtClean="0"/>
          </a:p>
          <a:p>
            <a:pPr lvl="1">
              <a:buBlip>
                <a:blip r:embed="rId22"/>
              </a:buBlip>
            </a:pPr>
            <a:endParaRPr lang="ru-RU" dirty="0" smtClean="0"/>
          </a:p>
          <a:p>
            <a:pPr lvl="1">
              <a:buBlip>
                <a:blip r:embed="rId22"/>
              </a:buBlip>
            </a:pPr>
            <a:endParaRPr lang="ru-RU" dirty="0" smtClean="0"/>
          </a:p>
          <a:p>
            <a:pPr lvl="1">
              <a:buBlip>
                <a:blip r:embed="rId22"/>
              </a:buBlip>
            </a:pPr>
            <a:endParaRPr lang="en-US" dirty="0" smtClean="0"/>
          </a:p>
          <a:p>
            <a:pPr>
              <a:buBlip>
                <a:blip r:embed="rId22"/>
              </a:buBlip>
            </a:pPr>
            <a:endParaRPr lang="en-US" dirty="0">
              <a:hlinkClick r:id="rId2"/>
            </a:endParaRPr>
          </a:p>
          <a:p>
            <a:pPr>
              <a:buBlip>
                <a:blip r:embed="rId22"/>
              </a:buBlip>
            </a:pPr>
            <a:endParaRPr lang="ru-RU" dirty="0"/>
          </a:p>
        </p:txBody>
      </p:sp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/>
          <a:lstStyle/>
          <a:p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Информационные ресурсы</a:t>
            </a:r>
            <a:endParaRPr lang="ru-RU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807" y="4724667"/>
            <a:ext cx="1396825" cy="2133333"/>
          </a:xfrm>
          <a:prstGeom prst="rect">
            <a:avLst/>
          </a:prstGeom>
        </p:spPr>
      </p:pic>
      <p:sp>
        <p:nvSpPr>
          <p:cNvPr id="7" name="Прямоугольник 6">
            <a:hlinkClick r:id="rId24" action="ppaction://hlinksldjump"/>
          </p:cNvPr>
          <p:cNvSpPr/>
          <p:nvPr/>
        </p:nvSpPr>
        <p:spPr>
          <a:xfrm>
            <a:off x="7515199" y="6437633"/>
            <a:ext cx="1628801" cy="395536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i="1" dirty="0" smtClean="0"/>
              <a:t>Вернуться</a:t>
            </a:r>
            <a:endParaRPr lang="ru-RU" i="1" dirty="0"/>
          </a:p>
        </p:txBody>
      </p:sp>
    </p:spTree>
    <p:extLst>
      <p:ext uri="{BB962C8B-B14F-4D97-AF65-F5344CB8AC3E}">
        <p14:creationId xmlns:p14="http://schemas.microsoft.com/office/powerpoint/2010/main" val="10746736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12141" y="0"/>
            <a:ext cx="8229600" cy="1143000"/>
          </a:xfrm>
        </p:spPr>
        <p:txBody>
          <a:bodyPr>
            <a:normAutofit/>
          </a:bodyPr>
          <a:lstStyle/>
          <a:p>
            <a:r>
              <a:rPr lang="ru-RU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</a:rPr>
              <a:t>Выберите </a:t>
            </a:r>
            <a:r>
              <a:rPr lang="ru-RU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</a:rPr>
              <a:t>вопрос:</a:t>
            </a:r>
            <a:endParaRPr lang="ru-RU" b="1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63000"/>
                      <a:sat val="105000"/>
                    </a:schemeClr>
                  </a:gs>
                  <a:gs pos="90000">
                    <a:schemeClr val="accent1">
                      <a:shade val="50000"/>
                      <a:satMod val="100000"/>
                    </a:schemeClr>
                  </a:gs>
                </a:gsLst>
                <a:lin ang="5400000"/>
              </a:gradFill>
            </a:endParaRPr>
          </a:p>
        </p:txBody>
      </p:sp>
      <p:pic>
        <p:nvPicPr>
          <p:cNvPr id="8" name="Объект 7"/>
          <p:cNvPicPr>
            <a:picLocks noGrp="1"/>
          </p:cNvPicPr>
          <p:nvPr>
            <p:ph idx="1"/>
          </p:nvPr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10365" y="1196752"/>
            <a:ext cx="1656000" cy="86409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</p:pic>
      <p:sp>
        <p:nvSpPr>
          <p:cNvPr id="9" name="Прямоугольник 8">
            <a:hlinkClick r:id="rId3" action="ppaction://hlinksldjump"/>
          </p:cNvPr>
          <p:cNvSpPr/>
          <p:nvPr/>
        </p:nvSpPr>
        <p:spPr>
          <a:xfrm>
            <a:off x="2540699" y="1196752"/>
            <a:ext cx="5472608" cy="86409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>
                <a:effectLst/>
              </a:rPr>
              <a:t>Почему небо голубое?</a:t>
            </a:r>
            <a:endParaRPr lang="ru-RU" sz="3200" dirty="0">
              <a:effectLst/>
            </a:endParaRPr>
          </a:p>
        </p:txBody>
      </p:sp>
      <p:sp>
        <p:nvSpPr>
          <p:cNvPr id="10" name="Прямоугольник 9">
            <a:hlinkClick r:id="rId4" action="ppaction://hlinksldjump"/>
          </p:cNvPr>
          <p:cNvSpPr/>
          <p:nvPr/>
        </p:nvSpPr>
        <p:spPr>
          <a:xfrm>
            <a:off x="2540699" y="2276752"/>
            <a:ext cx="5472608" cy="86409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lnSpc>
                <a:spcPct val="80000"/>
              </a:lnSpc>
            </a:pPr>
            <a:r>
              <a:rPr lang="ru-RU" sz="3200" dirty="0">
                <a:effectLst/>
              </a:rPr>
              <a:t>Почему люди «не улетают» </a:t>
            </a:r>
            <a:r>
              <a:rPr lang="ru-RU" sz="3200" dirty="0" smtClean="0">
                <a:effectLst/>
              </a:rPr>
              <a:t/>
            </a:r>
            <a:br>
              <a:rPr lang="ru-RU" sz="3200" dirty="0" smtClean="0">
                <a:effectLst/>
              </a:rPr>
            </a:br>
            <a:r>
              <a:rPr lang="ru-RU" sz="3200" dirty="0" smtClean="0">
                <a:effectLst/>
              </a:rPr>
              <a:t>с </a:t>
            </a:r>
            <a:r>
              <a:rPr lang="ru-RU" sz="3200" dirty="0">
                <a:effectLst/>
              </a:rPr>
              <a:t>Земли?</a:t>
            </a:r>
          </a:p>
        </p:txBody>
      </p:sp>
      <p:sp>
        <p:nvSpPr>
          <p:cNvPr id="11" name="Прямоугольник 10">
            <a:hlinkClick r:id="rId5" action="ppaction://hlinksldjump"/>
          </p:cNvPr>
          <p:cNvSpPr/>
          <p:nvPr/>
        </p:nvSpPr>
        <p:spPr>
          <a:xfrm>
            <a:off x="2540699" y="3356752"/>
            <a:ext cx="5472608" cy="86409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3200" dirty="0">
                <a:effectLst/>
              </a:rPr>
              <a:t>Почему звёзды «падают»?</a:t>
            </a:r>
          </a:p>
        </p:txBody>
      </p:sp>
      <p:sp>
        <p:nvSpPr>
          <p:cNvPr id="12" name="Прямоугольник 11">
            <a:hlinkClick r:id="rId6" action="ppaction://hlinksldjump"/>
          </p:cNvPr>
          <p:cNvSpPr/>
          <p:nvPr/>
        </p:nvSpPr>
        <p:spPr>
          <a:xfrm>
            <a:off x="2540699" y="4436752"/>
            <a:ext cx="5472608" cy="86409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>
                <a:effectLst/>
              </a:rPr>
              <a:t>Почему вода в море солёная</a:t>
            </a:r>
            <a:r>
              <a:rPr lang="ru-RU" sz="3200" dirty="0" smtClean="0">
                <a:effectLst/>
              </a:rPr>
              <a:t>?</a:t>
            </a:r>
            <a:endParaRPr lang="ru-RU" sz="3200" dirty="0">
              <a:effectLst/>
            </a:endParaRPr>
          </a:p>
        </p:txBody>
      </p:sp>
      <p:sp>
        <p:nvSpPr>
          <p:cNvPr id="13" name="Прямоугольник 12">
            <a:hlinkClick r:id="rId7" action="ppaction://hlinksldjump"/>
          </p:cNvPr>
          <p:cNvSpPr/>
          <p:nvPr/>
        </p:nvSpPr>
        <p:spPr>
          <a:xfrm>
            <a:off x="2540699" y="5516752"/>
            <a:ext cx="5472608" cy="86409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>
                <a:effectLst/>
              </a:rPr>
              <a:t>Что такое радуга?</a:t>
            </a:r>
          </a:p>
        </p:txBody>
      </p:sp>
      <p:pic>
        <p:nvPicPr>
          <p:cNvPr id="16" name="Рисунок 15"/>
          <p:cNvPicPr>
            <a:picLocks/>
          </p:cNvPicPr>
          <p:nvPr/>
        </p:nvPicPr>
        <p:blipFill rotWithShape="1"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10365" y="2276752"/>
            <a:ext cx="1656000" cy="86409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</p:pic>
      <p:pic>
        <p:nvPicPr>
          <p:cNvPr id="17" name="Рисунок 16"/>
          <p:cNvPicPr>
            <a:picLocks/>
          </p:cNvPicPr>
          <p:nvPr/>
        </p:nvPicPr>
        <p:blipFill rotWithShape="1"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10365" y="3356752"/>
            <a:ext cx="1656000" cy="86409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</p:pic>
      <p:pic>
        <p:nvPicPr>
          <p:cNvPr id="18" name="Рисунок 17"/>
          <p:cNvPicPr>
            <a:picLocks/>
          </p:cNvPicPr>
          <p:nvPr/>
        </p:nvPicPr>
        <p:blipFill rotWithShape="1"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10365" y="4436752"/>
            <a:ext cx="1656000" cy="86409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</p:pic>
      <p:pic>
        <p:nvPicPr>
          <p:cNvPr id="19" name="Рисунок 18"/>
          <p:cNvPicPr>
            <a:picLocks/>
          </p:cNvPicPr>
          <p:nvPr/>
        </p:nvPicPr>
        <p:blipFill rotWithShape="1"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10365" y="5516752"/>
            <a:ext cx="1656000" cy="86409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</p:pic>
      <p:sp>
        <p:nvSpPr>
          <p:cNvPr id="15" name="Прямоугольник 14">
            <a:hlinkClick r:id="rId12" action="ppaction://hlinksldjump"/>
          </p:cNvPr>
          <p:cNvSpPr/>
          <p:nvPr/>
        </p:nvSpPr>
        <p:spPr>
          <a:xfrm>
            <a:off x="8748464" y="0"/>
            <a:ext cx="386555" cy="1628800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i="1" dirty="0" smtClean="0"/>
              <a:t>Выход</a:t>
            </a:r>
            <a:endParaRPr lang="ru-RU" i="1" dirty="0"/>
          </a:p>
        </p:txBody>
      </p:sp>
    </p:spTree>
    <p:extLst>
      <p:ext uri="{BB962C8B-B14F-4D97-AF65-F5344CB8AC3E}">
        <p14:creationId xmlns:p14="http://schemas.microsoft.com/office/powerpoint/2010/main" val="15069853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8488C4"/>
            </a:gs>
            <a:gs pos="53000">
              <a:srgbClr val="D4DEFF"/>
            </a:gs>
            <a:gs pos="83000">
              <a:srgbClr val="D4DEFF"/>
            </a:gs>
            <a:gs pos="100000">
              <a:srgbClr val="96AB94"/>
            </a:gs>
          </a:gsLst>
          <a:lin ang="27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6600" y="330200"/>
            <a:ext cx="7670800" cy="6197600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13" name="Прямоугольник 12"/>
          <p:cNvSpPr/>
          <p:nvPr/>
        </p:nvSpPr>
        <p:spPr>
          <a:xfrm>
            <a:off x="1152543" y="2967335"/>
            <a:ext cx="683892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Почему небо голубое?</a:t>
            </a:r>
            <a:endParaRPr lang="ru-RU" sz="54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20" name="Прямоугольник 19">
            <a:hlinkClick r:id="rId3" action="ppaction://hlinksldjump"/>
          </p:cNvPr>
          <p:cNvSpPr/>
          <p:nvPr/>
        </p:nvSpPr>
        <p:spPr>
          <a:xfrm>
            <a:off x="1331640" y="1551152"/>
            <a:ext cx="6851523" cy="954107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r>
              <a:rPr lang="ru-RU" sz="2800" b="1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А. </a:t>
            </a:r>
            <a:r>
              <a:rPr lang="ru-RU" sz="2800" b="1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</a:rPr>
              <a:t>Причина </a:t>
            </a:r>
            <a:r>
              <a:rPr lang="ru-RU" sz="2800" b="1" i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</a:rPr>
              <a:t>голубизны неба кроется в особенности рассеяния солнечных лучей</a:t>
            </a:r>
            <a:r>
              <a:rPr lang="ru-RU" sz="2800" b="1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</a:rPr>
              <a:t>.</a:t>
            </a:r>
            <a:endParaRPr lang="ru-RU" sz="2800" b="1" i="1" dirty="0">
              <a:ln w="18415" cmpd="sng">
                <a:solidFill>
                  <a:srgbClr val="FFFFFF"/>
                </a:solidFill>
                <a:prstDash val="solid"/>
              </a:ln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23" name="Прямоугольник 22">
            <a:hlinkClick r:id="rId4" action="ppaction://hlinksldjump"/>
          </p:cNvPr>
          <p:cNvSpPr/>
          <p:nvPr/>
        </p:nvSpPr>
        <p:spPr>
          <a:xfrm>
            <a:off x="1327060" y="2739363"/>
            <a:ext cx="6851523" cy="954107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r>
              <a:rPr lang="ru-RU" sz="2800" b="1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Б.</a:t>
            </a:r>
            <a:r>
              <a:rPr lang="ru-RU" sz="2800" b="1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</a:rPr>
              <a:t> Голубизна </a:t>
            </a:r>
            <a:r>
              <a:rPr lang="ru-RU" sz="2800" b="1" i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</a:rPr>
              <a:t>неба объясняется наличием в нём «светящихся»  веществ.</a:t>
            </a:r>
          </a:p>
        </p:txBody>
      </p:sp>
      <p:sp>
        <p:nvSpPr>
          <p:cNvPr id="24" name="Прямоугольник 23">
            <a:hlinkClick r:id="rId4" action="ppaction://hlinksldjump"/>
          </p:cNvPr>
          <p:cNvSpPr/>
          <p:nvPr/>
        </p:nvSpPr>
        <p:spPr>
          <a:xfrm>
            <a:off x="1327059" y="3890665"/>
            <a:ext cx="6851523" cy="954107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r>
              <a:rPr lang="ru-RU" sz="2800" b="1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В. </a:t>
            </a:r>
            <a:r>
              <a:rPr lang="ru-RU" sz="2800" b="1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</a:rPr>
              <a:t>Небо </a:t>
            </a:r>
            <a:r>
              <a:rPr lang="ru-RU" sz="2800" b="1" i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</a:rPr>
              <a:t>голубое из-за озонового слоя, который  имеет голубой цвет.</a:t>
            </a:r>
          </a:p>
        </p:txBody>
      </p:sp>
      <p:sp>
        <p:nvSpPr>
          <p:cNvPr id="28" name="Скругленная прямоугольная выноска 27"/>
          <p:cNvSpPr/>
          <p:nvPr/>
        </p:nvSpPr>
        <p:spPr>
          <a:xfrm>
            <a:off x="1619672" y="4985522"/>
            <a:ext cx="1728192" cy="881549"/>
          </a:xfrm>
          <a:prstGeom prst="wedgeRoundRectCallout">
            <a:avLst>
              <a:gd name="adj1" fmla="val -73474"/>
              <a:gd name="adj2" fmla="val 3030"/>
              <a:gd name="adj3" fmla="val 16667"/>
            </a:avLst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i="1" dirty="0" smtClean="0"/>
              <a:t>Выберите правильный ответ</a:t>
            </a:r>
            <a:endParaRPr lang="ru-RU" b="1" i="1" dirty="0"/>
          </a:p>
        </p:txBody>
      </p:sp>
      <p:sp>
        <p:nvSpPr>
          <p:cNvPr id="9" name="Прямоугольник 8">
            <a:hlinkClick r:id="rId5" action="ppaction://hlinksldjump"/>
          </p:cNvPr>
          <p:cNvSpPr/>
          <p:nvPr/>
        </p:nvSpPr>
        <p:spPr>
          <a:xfrm>
            <a:off x="8748464" y="0"/>
            <a:ext cx="386555" cy="1628800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i="1" dirty="0" smtClean="0"/>
              <a:t>Выход</a:t>
            </a:r>
            <a:endParaRPr lang="ru-RU" i="1" dirty="0"/>
          </a:p>
        </p:txBody>
      </p:sp>
      <p:sp>
        <p:nvSpPr>
          <p:cNvPr id="10" name="Прямоугольник 9">
            <a:hlinkClick r:id="rId6" action="ppaction://hlinksldjump" tooltip="Посмотреть список вопросов"/>
          </p:cNvPr>
          <p:cNvSpPr/>
          <p:nvPr/>
        </p:nvSpPr>
        <p:spPr>
          <a:xfrm>
            <a:off x="7515199" y="6437633"/>
            <a:ext cx="1628801" cy="395536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i="1" dirty="0" smtClean="0"/>
              <a:t>Домой</a:t>
            </a:r>
            <a:endParaRPr lang="ru-RU" i="1" dirty="0"/>
          </a:p>
        </p:txBody>
      </p:sp>
    </p:spTree>
    <p:extLst>
      <p:ext uri="{BB962C8B-B14F-4D97-AF65-F5344CB8AC3E}">
        <p14:creationId xmlns:p14="http://schemas.microsoft.com/office/powerpoint/2010/main" val="31239123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mph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680"/>
                            </p:stCondLst>
                            <p:childTnLst>
                              <p:par>
                                <p:cTn id="8" presetID="15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-0.0500*(ppt_x*0.9511+(1-ppt_y)*0.3090)"/>
                                          </p:val>
                                        </p:tav>
                                        <p:tav tm="10000">
                                          <p:val>
                                            <p:strVal val="ppt_x+-0.1000*(ppt_x*0.8090+(1-ppt_y)*0.5878)"/>
                                          </p:val>
                                        </p:tav>
                                        <p:tav tm="15000">
                                          <p:val>
                                            <p:strVal val="ppt_x+-0.1500*(ppt_x*0.5878+(1-ppt_y)*0.8090)"/>
                                          </p:val>
                                        </p:tav>
                                        <p:tav tm="20000">
                                          <p:val>
                                            <p:strVal val="ppt_x+-0.2000*(ppt_x*0.3090+(1-ppt_y)*0.9511)"/>
                                          </p:val>
                                        </p:tav>
                                        <p:tav tm="25000">
                                          <p:val>
                                            <p:strVal val="ppt_x+-0.2500*(ppt_x*-0.0000+(1-ppt_y)*1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x+-0.3000*(ppt_x*-0.3090+(1-ppt_y)*0.9511)"/>
                                          </p:val>
                                        </p:tav>
                                        <p:tav tm="35000">
                                          <p:val>
                                            <p:strVal val="ppt_x+-0.3500*(ppt_x*-0.5878+(1-ppt_y)*0.8090)"/>
                                          </p:val>
                                        </p:tav>
                                        <p:tav tm="40000">
                                          <p:val>
                                            <p:strVal val="ppt_x+-0.4000*(ppt_x*-0.8090+(1-ppt_y)*0.5878)"/>
                                          </p:val>
                                        </p:tav>
                                        <p:tav tm="45000">
                                          <p:val>
                                            <p:strVal val="ppt_x+-0.4500*(ppt_x*-0.9511+(1-ppt_y)*0.3090)"/>
                                          </p:val>
                                        </p:tav>
                                        <p:tav tm="50000">
                                          <p:val>
                                            <p:strVal val="ppt_x+-0.5000*(ppt_x*-1.0000+(1-ppt_y)*-0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x+-0.5500*(ppt_x*-0.9511+(1-ppt_y)*-0.3090)"/>
                                          </p:val>
                                        </p:tav>
                                        <p:tav tm="60000">
                                          <p:val>
                                            <p:strVal val="ppt_x+-0.6000*(ppt_x*-0.8090+(1-ppt_y)*-0.5878)"/>
                                          </p:val>
                                        </p:tav>
                                        <p:tav tm="65000">
                                          <p:val>
                                            <p:strVal val="ppt_x+-0.6500*(ppt_x*-0.5878+(1-ppt_y)*-0.8090)"/>
                                          </p:val>
                                        </p:tav>
                                        <p:tav tm="70000">
                                          <p:val>
                                            <p:strVal val="ppt_x+-0.7000*(ppt_x*-0.3090+(1-ppt_y)*-0.9511)"/>
                                          </p:val>
                                        </p:tav>
                                        <p:tav tm="75000">
                                          <p:val>
                                            <p:strVal val="ppt_x+-0.7500*(ppt_x*0.0000+(1-ppt_y)*-1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x+-0.8000*(ppt_x*0.3090+(1-ppt_y)*-0.9511)"/>
                                          </p:val>
                                        </p:tav>
                                        <p:tav tm="85000">
                                          <p:val>
                                            <p:strVal val="ppt_x+-0.8500*(ppt_x*0.5878+(1-ppt_y)*-0.8090)"/>
                                          </p:val>
                                        </p:tav>
                                        <p:tav tm="90000">
                                          <p:val>
                                            <p:strVal val="ppt_x+-0.9000*(ppt_x*0.8090+(1-ppt_y)*-0.5878)"/>
                                          </p:val>
                                        </p:tav>
                                        <p:tav tm="95000">
                                          <p:val>
                                            <p:strVal val="ppt_x+-0.9500*(ppt_x*0.9511+(1-ppt_y)*-0.3090)"/>
                                          </p:val>
                                        </p:tav>
                                        <p:tav tm="100000">
                                          <p:val>
                                            <p:strVal val="ppt_x+-1.0000*(ppt_x*1.0000+(1-ppt_y)*0.0000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-0.0500*(ppt_x*0.3090-(1-ppt_y)*0.9511)"/>
                                          </p:val>
                                        </p:tav>
                                        <p:tav tm="10000">
                                          <p:val>
                                            <p:strVal val="ppt_y+-0.1000*(ppt_x*0.5878-(1-ppt_y)*0.8090)"/>
                                          </p:val>
                                        </p:tav>
                                        <p:tav tm="15000">
                                          <p:val>
                                            <p:strVal val="ppt_y+-0.1500*(ppt_x*0.8090-(1-ppt_y)*0.5878)"/>
                                          </p:val>
                                        </p:tav>
                                        <p:tav tm="20000">
                                          <p:val>
                                            <p:strVal val="ppt_y+-0.2000*(ppt_x*0.9511-(1-ppt_y)*0.3090)"/>
                                          </p:val>
                                        </p:tav>
                                        <p:tav tm="25000">
                                          <p:val>
                                            <p:strVal val="ppt_y+-0.2500*(ppt_x*1.0000-(1-ppt_y)*-0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y+-0.3000*(ppt_x*0.9511-(1-ppt_y)*-0.3090)"/>
                                          </p:val>
                                        </p:tav>
                                        <p:tav tm="35000">
                                          <p:val>
                                            <p:strVal val="ppt_y+-0.3500*(ppt_x*0.8090-(1-ppt_y)*-0.5878)"/>
                                          </p:val>
                                        </p:tav>
                                        <p:tav tm="40000">
                                          <p:val>
                                            <p:strVal val="ppt_y+-0.4000*(ppt_x*0.5878-(1-ppt_y)*-0.8090)"/>
                                          </p:val>
                                        </p:tav>
                                        <p:tav tm="45000">
                                          <p:val>
                                            <p:strVal val="ppt_y+-0.4500*(ppt_x*0.3090-(1-ppt_y)*-0.9511)"/>
                                          </p:val>
                                        </p:tav>
                                        <p:tav tm="50000">
                                          <p:val>
                                            <p:strVal val="ppt_y+-0.5000*(ppt_x*-0.0000-(1-ppt_y)*-1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y+-0.5500*(ppt_x*-0.3090-(1-ppt_y)*-0.9511)"/>
                                          </p:val>
                                        </p:tav>
                                        <p:tav tm="60000">
                                          <p:val>
                                            <p:strVal val="ppt_y+-0.6000*(ppt_x*-0.5878-(1-ppt_y)*-0.8090)"/>
                                          </p:val>
                                        </p:tav>
                                        <p:tav tm="65000">
                                          <p:val>
                                            <p:strVal val="ppt_y+-0.6500*(ppt_x*-0.8090-(1-ppt_y)*-0.5878)"/>
                                          </p:val>
                                        </p:tav>
                                        <p:tav tm="70000">
                                          <p:val>
                                            <p:strVal val="ppt_y+-0.7000*(ppt_x*-0.9511-(1-ppt_y)*-0.3090)"/>
                                          </p:val>
                                        </p:tav>
                                        <p:tav tm="75000">
                                          <p:val>
                                            <p:strVal val="ppt_y+-0.7500*(ppt_x*-1.0000-(1-ppt_y)*0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y+-0.8000*(ppt_x*-0.9511-(1-ppt_y)*0.3090)"/>
                                          </p:val>
                                        </p:tav>
                                        <p:tav tm="85000">
                                          <p:val>
                                            <p:strVal val="ppt_y+-0.8500*(ppt_x*-0.8090-(1-ppt_y)*0.5878)"/>
                                          </p:val>
                                        </p:tav>
                                        <p:tav tm="90000">
                                          <p:val>
                                            <p:strVal val="ppt_y+-0.9000*(ppt_x*-0.5878-(1-ppt_y)*0.8090)"/>
                                          </p:val>
                                        </p:tav>
                                        <p:tav tm="95000">
                                          <p:val>
                                            <p:strVal val="ppt_y+-0.9500*(ppt_x*-0.3090-(1-ppt_y)*0.9511)"/>
                                          </p:val>
                                        </p:tav>
                                        <p:tav tm="100000">
                                          <p:val>
                                            <p:strVal val="ppt_y+-1.0000*(ppt_x*0.0000-(1-ppt_y)*1.0000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680"/>
                            </p:stCondLst>
                            <p:childTnLst>
                              <p:par>
                                <p:cTn id="15" presetID="64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Motion origin="layout" path="M 0 0 L 0 -0.39907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995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4680"/>
                            </p:stCondLst>
                            <p:childTnLst>
                              <p:par>
                                <p:cTn id="18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180"/>
                            </p:stCondLst>
                            <p:childTnLst>
                              <p:par>
                                <p:cTn id="23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680"/>
                            </p:stCondLst>
                            <p:childTnLst>
                              <p:par>
                                <p:cTn id="28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6180"/>
                            </p:stCondLst>
                            <p:childTnLst>
                              <p:par>
                                <p:cTn id="3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3" grpId="1"/>
      <p:bldP spid="20" grpId="0" animBg="1"/>
      <p:bldP spid="23" grpId="0" animBg="1"/>
      <p:bldP spid="24" grpId="0" animBg="1"/>
      <p:bldP spid="2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/>
          <a:lstStyle/>
          <a:p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Правильный ответ: А</a:t>
            </a:r>
            <a:endParaRPr lang="ru-RU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5" name="Прямоугольник 4">
            <a:hlinkClick r:id="rId3" action="ppaction://hlinksldjump"/>
          </p:cNvPr>
          <p:cNvSpPr/>
          <p:nvPr/>
        </p:nvSpPr>
        <p:spPr>
          <a:xfrm>
            <a:off x="8748464" y="0"/>
            <a:ext cx="386555" cy="1628800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i="1" dirty="0" smtClean="0"/>
              <a:t>Выход</a:t>
            </a:r>
            <a:endParaRPr lang="ru-RU" i="1" dirty="0"/>
          </a:p>
        </p:txBody>
      </p:sp>
      <p:sp>
        <p:nvSpPr>
          <p:cNvPr id="7" name="TextBox 6"/>
          <p:cNvSpPr txBox="1"/>
          <p:nvPr/>
        </p:nvSpPr>
        <p:spPr>
          <a:xfrm>
            <a:off x="2123728" y="5437295"/>
            <a:ext cx="597666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i="1" dirty="0"/>
              <a:t>А. Причина голубизны неба кроется в особенности рассеяния солнечных лучей.</a:t>
            </a:r>
          </a:p>
          <a:p>
            <a:endParaRPr lang="ru-RU" i="1" dirty="0"/>
          </a:p>
        </p:txBody>
      </p:sp>
      <p:sp>
        <p:nvSpPr>
          <p:cNvPr id="8" name="Прямоугольник 7">
            <a:hlinkClick r:id="rId4" action="ppaction://hlinksldjump" tooltip="Посмотреть список вопросов"/>
          </p:cNvPr>
          <p:cNvSpPr/>
          <p:nvPr/>
        </p:nvSpPr>
        <p:spPr>
          <a:xfrm>
            <a:off x="7515199" y="6437633"/>
            <a:ext cx="1628801" cy="395536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i="1" dirty="0" smtClean="0"/>
              <a:t>Домой</a:t>
            </a:r>
            <a:endParaRPr lang="ru-RU" i="1" dirty="0"/>
          </a:p>
        </p:txBody>
      </p:sp>
      <p:pic>
        <p:nvPicPr>
          <p:cNvPr id="6" name="YNNaLauYk3k"/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5"/>
          <a:stretch>
            <a:fillRect/>
          </a:stretch>
        </p:blipFill>
        <p:spPr>
          <a:xfrm>
            <a:off x="1403648" y="1628800"/>
            <a:ext cx="6770657" cy="38084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33635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свиток 1"/>
          <p:cNvSpPr/>
          <p:nvPr/>
        </p:nvSpPr>
        <p:spPr>
          <a:xfrm>
            <a:off x="3010951" y="1635324"/>
            <a:ext cx="2752225" cy="3009991"/>
          </a:xfrm>
          <a:prstGeom prst="verticalScroll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i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Это неправильный ответ!</a:t>
            </a:r>
            <a:endParaRPr lang="ru-RU" b="1" i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47936" y="906381"/>
            <a:ext cx="1525251" cy="1507964"/>
          </a:xfrm>
          <a:prstGeom prst="rect">
            <a:avLst/>
          </a:prstGeom>
        </p:spPr>
      </p:pic>
      <p:sp>
        <p:nvSpPr>
          <p:cNvPr id="8" name="Овал 7"/>
          <p:cNvSpPr/>
          <p:nvPr/>
        </p:nvSpPr>
        <p:spPr>
          <a:xfrm>
            <a:off x="1805454" y="1510382"/>
            <a:ext cx="85124" cy="68409"/>
          </a:xfrm>
          <a:prstGeom prst="ellips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Овал 8"/>
          <p:cNvSpPr/>
          <p:nvPr/>
        </p:nvSpPr>
        <p:spPr>
          <a:xfrm>
            <a:off x="2280463" y="1369825"/>
            <a:ext cx="85125" cy="86966"/>
          </a:xfrm>
          <a:prstGeom prst="ellipse">
            <a:avLst/>
          </a:prstGeom>
          <a:ln>
            <a:solidFill>
              <a:schemeClr val="accent1"/>
            </a:solidFill>
          </a:ln>
          <a:effectLst>
            <a:outerShdw blurRad="40000" dist="20000" dir="5400000" rotWithShape="0">
              <a:srgbClr val="000000">
                <a:alpha val="38000"/>
              </a:srgbClr>
            </a:outerShdw>
            <a:reflection blurRad="6350" stA="52000" endA="300" endPos="35000" dir="5400000" sy="-100000" algn="bl" rotWithShape="0"/>
          </a:effec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64197" y="2852936"/>
            <a:ext cx="1525251" cy="1507964"/>
          </a:xfrm>
          <a:prstGeom prst="rect">
            <a:avLst/>
          </a:prstGeom>
        </p:spPr>
      </p:pic>
      <p:sp>
        <p:nvSpPr>
          <p:cNvPr id="11" name="Овал 10"/>
          <p:cNvSpPr/>
          <p:nvPr/>
        </p:nvSpPr>
        <p:spPr>
          <a:xfrm>
            <a:off x="1621715" y="3456937"/>
            <a:ext cx="85124" cy="68409"/>
          </a:xfrm>
          <a:prstGeom prst="ellips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Овал 11"/>
          <p:cNvSpPr/>
          <p:nvPr/>
        </p:nvSpPr>
        <p:spPr>
          <a:xfrm>
            <a:off x="2096724" y="3316380"/>
            <a:ext cx="85125" cy="86966"/>
          </a:xfrm>
          <a:prstGeom prst="ellipse">
            <a:avLst/>
          </a:prstGeom>
          <a:ln>
            <a:solidFill>
              <a:schemeClr val="accent1"/>
            </a:solidFill>
          </a:ln>
          <a:effectLst>
            <a:outerShdw blurRad="40000" dist="20000" dir="5400000" rotWithShape="0">
              <a:srgbClr val="000000">
                <a:alpha val="38000"/>
              </a:srgbClr>
            </a:outerShdw>
            <a:reflection blurRad="6350" stA="52000" endA="300" endPos="35000" dir="5400000" sy="-100000" algn="bl" rotWithShape="0"/>
          </a:effec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48325" y="4763004"/>
            <a:ext cx="1525251" cy="1507964"/>
          </a:xfrm>
          <a:prstGeom prst="rect">
            <a:avLst/>
          </a:prstGeom>
        </p:spPr>
      </p:pic>
      <p:sp>
        <p:nvSpPr>
          <p:cNvPr id="14" name="Овал 13"/>
          <p:cNvSpPr/>
          <p:nvPr/>
        </p:nvSpPr>
        <p:spPr>
          <a:xfrm>
            <a:off x="2705843" y="5367005"/>
            <a:ext cx="85124" cy="68409"/>
          </a:xfrm>
          <a:prstGeom prst="ellips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Овал 14"/>
          <p:cNvSpPr/>
          <p:nvPr/>
        </p:nvSpPr>
        <p:spPr>
          <a:xfrm>
            <a:off x="3180852" y="5226448"/>
            <a:ext cx="85125" cy="86966"/>
          </a:xfrm>
          <a:prstGeom prst="ellipse">
            <a:avLst/>
          </a:prstGeom>
          <a:ln>
            <a:solidFill>
              <a:schemeClr val="accent1"/>
            </a:solidFill>
          </a:ln>
          <a:effectLst>
            <a:outerShdw blurRad="40000" dist="20000" dir="5400000" rotWithShape="0">
              <a:srgbClr val="000000">
                <a:alpha val="38000"/>
              </a:srgbClr>
            </a:outerShdw>
            <a:reflection blurRad="6350" stA="52000" endA="300" endPos="35000" dir="5400000" sy="-100000" algn="bl" rotWithShape="0"/>
          </a:effec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6" name="Рисунок 15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12237" y="4647227"/>
            <a:ext cx="1525251" cy="1507964"/>
          </a:xfrm>
          <a:prstGeom prst="rect">
            <a:avLst/>
          </a:prstGeom>
        </p:spPr>
      </p:pic>
      <p:sp>
        <p:nvSpPr>
          <p:cNvPr id="17" name="Овал 16"/>
          <p:cNvSpPr/>
          <p:nvPr/>
        </p:nvSpPr>
        <p:spPr>
          <a:xfrm>
            <a:off x="5769755" y="5251228"/>
            <a:ext cx="85124" cy="68409"/>
          </a:xfrm>
          <a:prstGeom prst="ellips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Овал 17"/>
          <p:cNvSpPr/>
          <p:nvPr/>
        </p:nvSpPr>
        <p:spPr>
          <a:xfrm>
            <a:off x="6244764" y="5110671"/>
            <a:ext cx="85125" cy="86966"/>
          </a:xfrm>
          <a:prstGeom prst="ellipse">
            <a:avLst/>
          </a:prstGeom>
          <a:ln>
            <a:solidFill>
              <a:schemeClr val="accent1"/>
            </a:solidFill>
          </a:ln>
          <a:effectLst>
            <a:outerShdw blurRad="40000" dist="20000" dir="5400000" rotWithShape="0">
              <a:srgbClr val="000000">
                <a:alpha val="38000"/>
              </a:srgbClr>
            </a:outerShdw>
            <a:reflection blurRad="6350" stA="52000" endA="300" endPos="35000" dir="5400000" sy="-100000" algn="bl" rotWithShape="0"/>
          </a:effec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9" name="Рисунок 18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18368" y="2771364"/>
            <a:ext cx="1525251" cy="1507964"/>
          </a:xfrm>
          <a:prstGeom prst="rect">
            <a:avLst/>
          </a:prstGeom>
        </p:spPr>
      </p:pic>
      <p:sp>
        <p:nvSpPr>
          <p:cNvPr id="20" name="Овал 19"/>
          <p:cNvSpPr/>
          <p:nvPr/>
        </p:nvSpPr>
        <p:spPr>
          <a:xfrm>
            <a:off x="6675886" y="3375365"/>
            <a:ext cx="85124" cy="68409"/>
          </a:xfrm>
          <a:prstGeom prst="ellips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Овал 20"/>
          <p:cNvSpPr/>
          <p:nvPr/>
        </p:nvSpPr>
        <p:spPr>
          <a:xfrm>
            <a:off x="7150895" y="3234808"/>
            <a:ext cx="85125" cy="86966"/>
          </a:xfrm>
          <a:prstGeom prst="ellipse">
            <a:avLst/>
          </a:prstGeom>
          <a:ln>
            <a:solidFill>
              <a:schemeClr val="accent1"/>
            </a:solidFill>
          </a:ln>
          <a:effectLst>
            <a:outerShdw blurRad="40000" dist="20000" dir="5400000" rotWithShape="0">
              <a:srgbClr val="000000">
                <a:alpha val="38000"/>
              </a:srgbClr>
            </a:outerShdw>
            <a:reflection blurRad="6350" stA="52000" endA="300" endPos="35000" dir="5400000" sy="-100000" algn="bl" rotWithShape="0"/>
          </a:effec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2" name="Рисунок 2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05905" y="750628"/>
            <a:ext cx="1525251" cy="1507964"/>
          </a:xfrm>
          <a:prstGeom prst="rect">
            <a:avLst/>
          </a:prstGeom>
        </p:spPr>
      </p:pic>
      <p:sp>
        <p:nvSpPr>
          <p:cNvPr id="23" name="Овал 22"/>
          <p:cNvSpPr/>
          <p:nvPr/>
        </p:nvSpPr>
        <p:spPr>
          <a:xfrm>
            <a:off x="6463423" y="1354629"/>
            <a:ext cx="85124" cy="68409"/>
          </a:xfrm>
          <a:prstGeom prst="ellips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Овал 23"/>
          <p:cNvSpPr/>
          <p:nvPr/>
        </p:nvSpPr>
        <p:spPr>
          <a:xfrm>
            <a:off x="6938432" y="1214072"/>
            <a:ext cx="85125" cy="86966"/>
          </a:xfrm>
          <a:prstGeom prst="ellipse">
            <a:avLst/>
          </a:prstGeom>
          <a:ln>
            <a:solidFill>
              <a:schemeClr val="accent1"/>
            </a:solidFill>
          </a:ln>
          <a:effectLst>
            <a:outerShdw blurRad="40000" dist="20000" dir="5400000" rotWithShape="0">
              <a:srgbClr val="000000">
                <a:alpha val="38000"/>
              </a:srgbClr>
            </a:outerShdw>
            <a:reflection blurRad="6350" stA="52000" endA="300" endPos="35000" dir="5400000" sy="-100000" algn="bl" rotWithShape="0"/>
          </a:effec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2" name="Рисунок 3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24437" y="70827"/>
            <a:ext cx="1525251" cy="1507964"/>
          </a:xfrm>
          <a:prstGeom prst="rect">
            <a:avLst/>
          </a:prstGeom>
        </p:spPr>
      </p:pic>
      <p:sp>
        <p:nvSpPr>
          <p:cNvPr id="33" name="Овал 32"/>
          <p:cNvSpPr/>
          <p:nvPr/>
        </p:nvSpPr>
        <p:spPr>
          <a:xfrm>
            <a:off x="4081955" y="674828"/>
            <a:ext cx="85124" cy="68409"/>
          </a:xfrm>
          <a:prstGeom prst="ellips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" name="Овал 33"/>
          <p:cNvSpPr/>
          <p:nvPr/>
        </p:nvSpPr>
        <p:spPr>
          <a:xfrm>
            <a:off x="4556964" y="534271"/>
            <a:ext cx="85125" cy="86966"/>
          </a:xfrm>
          <a:prstGeom prst="ellipse">
            <a:avLst/>
          </a:prstGeom>
          <a:ln>
            <a:solidFill>
              <a:schemeClr val="accent1"/>
            </a:solidFill>
          </a:ln>
          <a:effectLst>
            <a:outerShdw blurRad="40000" dist="20000" dir="5400000" rotWithShape="0">
              <a:srgbClr val="000000">
                <a:alpha val="38000"/>
              </a:srgbClr>
            </a:outerShdw>
            <a:reflection blurRad="6350" stA="52000" endA="300" endPos="35000" dir="5400000" sy="-100000" algn="bl" rotWithShape="0"/>
          </a:effec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Прямоугольник 24">
            <a:hlinkClick r:id="rId3" action="ppaction://hlinksldjump"/>
          </p:cNvPr>
          <p:cNvSpPr/>
          <p:nvPr/>
        </p:nvSpPr>
        <p:spPr>
          <a:xfrm>
            <a:off x="8748464" y="0"/>
            <a:ext cx="386555" cy="1628800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i="1" dirty="0" smtClean="0"/>
              <a:t>Выход</a:t>
            </a:r>
            <a:endParaRPr lang="ru-RU" i="1" dirty="0"/>
          </a:p>
        </p:txBody>
      </p:sp>
      <p:sp>
        <p:nvSpPr>
          <p:cNvPr id="27" name="Прямоугольник 26">
            <a:hlinkClick r:id="rId4" action="ppaction://hlinksldjump" tooltip="Посмотреть список вопросов"/>
          </p:cNvPr>
          <p:cNvSpPr/>
          <p:nvPr/>
        </p:nvSpPr>
        <p:spPr>
          <a:xfrm>
            <a:off x="7515199" y="6437633"/>
            <a:ext cx="1628801" cy="395536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i="1" dirty="0" smtClean="0"/>
              <a:t>Домой</a:t>
            </a:r>
            <a:endParaRPr lang="ru-RU" i="1" dirty="0"/>
          </a:p>
        </p:txBody>
      </p:sp>
      <p:sp>
        <p:nvSpPr>
          <p:cNvPr id="28" name="Прямоугольник 27">
            <a:hlinkClick r:id="rId5" action="ppaction://hlinksldjump" tooltip="Посмотреть правильный ответ"/>
          </p:cNvPr>
          <p:cNvSpPr/>
          <p:nvPr/>
        </p:nvSpPr>
        <p:spPr>
          <a:xfrm>
            <a:off x="21559" y="6437633"/>
            <a:ext cx="1628801" cy="395536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i="1" dirty="0" smtClean="0"/>
              <a:t>Ответ</a:t>
            </a:r>
            <a:endParaRPr lang="ru-RU" i="1" dirty="0"/>
          </a:p>
        </p:txBody>
      </p:sp>
    </p:spTree>
    <p:extLst>
      <p:ext uri="{BB962C8B-B14F-4D97-AF65-F5344CB8AC3E}">
        <p14:creationId xmlns:p14="http://schemas.microsoft.com/office/powerpoint/2010/main" val="36617735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42" presetClass="pat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-2.59259E-6 L 0.01285 0.1007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42" y="5023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42" presetClass="pat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4.44444E-6 L -0.02187 0.07106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94" y="3542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42" presetClass="pat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-2.59259E-6 L 0.01285 0.1007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42" y="5023"/>
                                    </p:animMotion>
                                  </p:childTnLst>
                                </p:cTn>
                              </p:par>
                              <p:par>
                                <p:cTn id="23" presetID="42" presetClass="pat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4.44444E-6 L -0.02187 0.07106 " pathEditMode="relative" rAng="0" ptsTypes="AA">
                                      <p:cBhvr>
                                        <p:cTn id="24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94" y="3542"/>
                                    </p:animMotion>
                                  </p:childTnLst>
                                </p:cTn>
                              </p:par>
                              <p:par>
                                <p:cTn id="2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7" presetID="42" presetClass="pat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-2.59259E-6 L 0.01285 0.1007 " pathEditMode="relative" rAng="0" ptsTypes="AA">
                                      <p:cBhvr>
                                        <p:cTn id="38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42" y="5023"/>
                                    </p:animMotion>
                                  </p:childTnLst>
                                </p:cTn>
                              </p:par>
                              <p:par>
                                <p:cTn id="39" presetID="42" presetClass="pat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4.44444E-6 L -0.02187 0.07106 " pathEditMode="relative" rAng="0" ptsTypes="AA">
                                      <p:cBhvr>
                                        <p:cTn id="40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94" y="3542"/>
                                    </p:animMotion>
                                  </p:childTnLst>
                                </p:cTn>
                              </p:par>
                              <p:par>
                                <p:cTn id="4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3" presetID="42" presetClass="pat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-2.59259E-6 L 0.01285 0.1007 " pathEditMode="relative" rAng="0" ptsTypes="AA">
                                      <p:cBhvr>
                                        <p:cTn id="54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42" y="5023"/>
                                    </p:animMotion>
                                  </p:childTnLst>
                                </p:cTn>
                              </p:par>
                              <p:par>
                                <p:cTn id="55" presetID="42" presetClass="pat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4.44444E-6 L -0.02187 0.07106 " pathEditMode="relative" rAng="0" ptsTypes="AA">
                                      <p:cBhvr>
                                        <p:cTn id="56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94" y="3542"/>
                                    </p:animMotion>
                                  </p:childTnLst>
                                </p:cTn>
                              </p:par>
                              <p:par>
                                <p:cTn id="5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9" presetID="42" presetClass="pat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-2.59259E-6 L 0.01285 0.1007 " pathEditMode="relative" rAng="0" ptsTypes="AA">
                                      <p:cBhvr>
                                        <p:cTn id="70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42" y="5023"/>
                                    </p:animMotion>
                                  </p:childTnLst>
                                </p:cTn>
                              </p:par>
                              <p:par>
                                <p:cTn id="71" presetID="42" presetClass="pat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4.44444E-6 L -0.02187 0.07106 " pathEditMode="relative" rAng="0" ptsTypes="AA">
                                      <p:cBhvr>
                                        <p:cTn id="72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94" y="3542"/>
                                    </p:animMotion>
                                  </p:childTnLst>
                                </p:cTn>
                              </p:par>
                              <p:par>
                                <p:cTn id="7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4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7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8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85" presetID="42" presetClass="pat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-2.59259E-6 L 0.01285 0.1007 " pathEditMode="relative" rAng="0" ptsTypes="AA">
                                      <p:cBhvr>
                                        <p:cTn id="86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42" y="5023"/>
                                    </p:animMotion>
                                  </p:childTnLst>
                                </p:cTn>
                              </p:par>
                              <p:par>
                                <p:cTn id="87" presetID="42" presetClass="pat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4.44444E-6 L -0.02187 0.07106 " pathEditMode="relative" rAng="0" ptsTypes="AA">
                                      <p:cBhvr>
                                        <p:cTn id="88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94" y="3542"/>
                                    </p:animMotion>
                                  </p:childTnLst>
                                </p:cTn>
                              </p:par>
                              <p:par>
                                <p:cTn id="8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0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3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9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9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01" presetID="42" presetClass="pat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-2.59259E-6 L 0.01285 0.1007 " pathEditMode="relative" rAng="0" ptsTypes="AA">
                                      <p:cBhvr>
                                        <p:cTn id="102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42" y="5023"/>
                                    </p:animMotion>
                                  </p:childTnLst>
                                </p:cTn>
                              </p:par>
                              <p:par>
                                <p:cTn id="103" presetID="42" presetClass="pat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4.44444E-6 L -0.02187 0.07106 " pathEditMode="relative" rAng="0" ptsTypes="AA">
                                      <p:cBhvr>
                                        <p:cTn id="104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94" y="3542"/>
                                    </p:animMotion>
                                  </p:childTnLst>
                                </p:cTn>
                              </p:par>
                              <p:par>
                                <p:cTn id="10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6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9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1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1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1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8" grpId="1" animBg="1"/>
      <p:bldP spid="9" grpId="0" animBg="1"/>
      <p:bldP spid="9" grpId="1" animBg="1"/>
      <p:bldP spid="11" grpId="0" animBg="1"/>
      <p:bldP spid="11" grpId="1" animBg="1"/>
      <p:bldP spid="12" grpId="0" animBg="1"/>
      <p:bldP spid="12" grpId="1" animBg="1"/>
      <p:bldP spid="14" grpId="0" animBg="1"/>
      <p:bldP spid="14" grpId="1" animBg="1"/>
      <p:bldP spid="15" grpId="0" animBg="1"/>
      <p:bldP spid="15" grpId="1" animBg="1"/>
      <p:bldP spid="17" grpId="0" animBg="1"/>
      <p:bldP spid="17" grpId="1" animBg="1"/>
      <p:bldP spid="18" grpId="0" animBg="1"/>
      <p:bldP spid="18" grpId="1" animBg="1"/>
      <p:bldP spid="20" grpId="0" animBg="1"/>
      <p:bldP spid="20" grpId="1" animBg="1"/>
      <p:bldP spid="21" grpId="0" animBg="1"/>
      <p:bldP spid="21" grpId="1" animBg="1"/>
      <p:bldP spid="23" grpId="0" animBg="1"/>
      <p:bldP spid="23" grpId="1" animBg="1"/>
      <p:bldP spid="24" grpId="0" animBg="1"/>
      <p:bldP spid="24" grpId="1" animBg="1"/>
      <p:bldP spid="33" grpId="0" animBg="1"/>
      <p:bldP spid="33" grpId="1" animBg="1"/>
      <p:bldP spid="34" grpId="0" animBg="1"/>
      <p:bldP spid="34" grpId="1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Вертикальный свиток 2"/>
          <p:cNvSpPr/>
          <p:nvPr/>
        </p:nvSpPr>
        <p:spPr>
          <a:xfrm>
            <a:off x="76666" y="1124744"/>
            <a:ext cx="2864190" cy="3168352"/>
          </a:xfrm>
          <a:prstGeom prst="verticalScroll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i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Это правильный ответ!</a:t>
            </a:r>
            <a:endParaRPr lang="ru-RU" b="1" i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61011" y="3519673"/>
            <a:ext cx="752475" cy="466725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8123"/>
          <a:stretch/>
        </p:blipFill>
        <p:spPr>
          <a:xfrm>
            <a:off x="3408171" y="1516009"/>
            <a:ext cx="5132874" cy="341083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5" name="Прямоугольник 4">
            <a:hlinkClick r:id="rId4" action="ppaction://hlinksldjump"/>
          </p:cNvPr>
          <p:cNvSpPr/>
          <p:nvPr/>
        </p:nvSpPr>
        <p:spPr>
          <a:xfrm>
            <a:off x="8748464" y="0"/>
            <a:ext cx="386555" cy="1628800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i="1" dirty="0" smtClean="0"/>
              <a:t>Выход</a:t>
            </a:r>
            <a:endParaRPr lang="ru-RU" i="1" dirty="0"/>
          </a:p>
        </p:txBody>
      </p:sp>
      <p:sp>
        <p:nvSpPr>
          <p:cNvPr id="7" name="Прямоугольник 6">
            <a:hlinkClick r:id="rId5" action="ppaction://hlinksldjump" tooltip="Посмотреть список вопросов"/>
          </p:cNvPr>
          <p:cNvSpPr/>
          <p:nvPr/>
        </p:nvSpPr>
        <p:spPr>
          <a:xfrm>
            <a:off x="7515199" y="6437633"/>
            <a:ext cx="1628801" cy="395536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i="1" dirty="0" smtClean="0"/>
              <a:t>Домой</a:t>
            </a:r>
            <a:endParaRPr lang="ru-RU" i="1" dirty="0"/>
          </a:p>
        </p:txBody>
      </p:sp>
      <p:sp>
        <p:nvSpPr>
          <p:cNvPr id="8" name="Прямоугольник 7">
            <a:hlinkClick r:id="rId6" action="ppaction://hlinksldjump" tooltip="Посмотреть видеообъяснение"/>
          </p:cNvPr>
          <p:cNvSpPr/>
          <p:nvPr/>
        </p:nvSpPr>
        <p:spPr>
          <a:xfrm>
            <a:off x="21559" y="6437633"/>
            <a:ext cx="1628801" cy="395536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i="1" dirty="0" smtClean="0"/>
              <a:t>Объяснение</a:t>
            </a:r>
            <a:endParaRPr lang="ru-RU" i="1" dirty="0"/>
          </a:p>
        </p:txBody>
      </p:sp>
    </p:spTree>
    <p:extLst>
      <p:ext uri="{BB962C8B-B14F-4D97-AF65-F5344CB8AC3E}">
        <p14:creationId xmlns:p14="http://schemas.microsoft.com/office/powerpoint/2010/main" val="42341110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" name="Объект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6599" y="404664"/>
            <a:ext cx="7776864" cy="582684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6" name="Заголовок 6"/>
          <p:cNvSpPr txBox="1">
            <a:spLocks/>
          </p:cNvSpPr>
          <p:nvPr/>
        </p:nvSpPr>
        <p:spPr>
          <a:xfrm>
            <a:off x="899592" y="2492896"/>
            <a:ext cx="7524042" cy="1143000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4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Почему люди «не улетают» с Земли? </a:t>
            </a:r>
            <a:endParaRPr lang="ru-RU" sz="48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8" name="Скругленная прямоугольная выноска 7"/>
          <p:cNvSpPr/>
          <p:nvPr/>
        </p:nvSpPr>
        <p:spPr>
          <a:xfrm>
            <a:off x="1619672" y="4985522"/>
            <a:ext cx="1728192" cy="881549"/>
          </a:xfrm>
          <a:prstGeom prst="wedgeRoundRectCallout">
            <a:avLst>
              <a:gd name="adj1" fmla="val -73474"/>
              <a:gd name="adj2" fmla="val 3030"/>
              <a:gd name="adj3" fmla="val 16667"/>
            </a:avLst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i="1" dirty="0" smtClean="0"/>
              <a:t>Выберите правильный ответ</a:t>
            </a:r>
            <a:endParaRPr lang="ru-RU" b="1" i="1" dirty="0"/>
          </a:p>
        </p:txBody>
      </p:sp>
      <p:sp>
        <p:nvSpPr>
          <p:cNvPr id="36" name="Прямоугольник 35">
            <a:hlinkClick r:id="rId3" action="ppaction://hlinksldjump"/>
          </p:cNvPr>
          <p:cNvSpPr/>
          <p:nvPr/>
        </p:nvSpPr>
        <p:spPr>
          <a:xfrm>
            <a:off x="1331640" y="1551152"/>
            <a:ext cx="6851523" cy="892552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r>
              <a:rPr lang="ru-RU" sz="2500" b="1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А. </a:t>
            </a:r>
            <a:r>
              <a:rPr lang="ru-RU" sz="2500" b="1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</a:rPr>
              <a:t>Люди «не улетают» с Земли в связи с существованием силы  земного притяжения.</a:t>
            </a:r>
            <a:endParaRPr lang="ru-RU" sz="2500" b="1" i="1" dirty="0">
              <a:ln w="18415" cmpd="sng">
                <a:solidFill>
                  <a:srgbClr val="FFFFFF"/>
                </a:solidFill>
                <a:prstDash val="solid"/>
              </a:ln>
              <a:solidFill>
                <a:schemeClr val="tx1">
                  <a:lumMod val="95000"/>
                  <a:lumOff val="5000"/>
                </a:schemeClr>
              </a:solidFill>
              <a:effectLst/>
            </a:endParaRPr>
          </a:p>
        </p:txBody>
      </p:sp>
      <p:pic>
        <p:nvPicPr>
          <p:cNvPr id="43" name="Рисунок 42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80112" y="2681102"/>
            <a:ext cx="3330812" cy="223268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4" name="Рисунок 43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0119543">
            <a:off x="4591485" y="4167017"/>
            <a:ext cx="2903364" cy="210828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5" name="Рисунок 44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71495" y="4956251"/>
            <a:ext cx="3707980" cy="187126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7" name="Прямоугольник 36">
            <a:hlinkClick r:id="rId7" action="ppaction://hlinksldjump"/>
          </p:cNvPr>
          <p:cNvSpPr/>
          <p:nvPr/>
        </p:nvSpPr>
        <p:spPr>
          <a:xfrm>
            <a:off x="1327060" y="2739363"/>
            <a:ext cx="6856103" cy="861774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r>
              <a:rPr lang="ru-RU" sz="2500" b="1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Б.</a:t>
            </a:r>
            <a:r>
              <a:rPr lang="ru-RU" sz="2500" b="1" i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sz="2500" b="1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</a:rPr>
              <a:t>В организме людей содержится «магнит», который притягивает их к Земле.</a:t>
            </a:r>
          </a:p>
        </p:txBody>
      </p:sp>
      <p:sp>
        <p:nvSpPr>
          <p:cNvPr id="38" name="Прямоугольник 37">
            <a:hlinkClick r:id="rId7" action="ppaction://hlinksldjump"/>
          </p:cNvPr>
          <p:cNvSpPr/>
          <p:nvPr/>
        </p:nvSpPr>
        <p:spPr>
          <a:xfrm>
            <a:off x="1327059" y="3890665"/>
            <a:ext cx="6851523" cy="861774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r>
              <a:rPr lang="ru-RU" sz="2500" b="1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В. </a:t>
            </a:r>
            <a:r>
              <a:rPr lang="ru-RU" sz="2500" b="1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</a:rPr>
              <a:t>Люди «не улетают» с Земли, благодаря силе инновационного взаимодействия. </a:t>
            </a:r>
            <a:endParaRPr lang="ru-RU" sz="2500" b="1" i="1" dirty="0">
              <a:ln w="18415" cmpd="sng">
                <a:solidFill>
                  <a:srgbClr val="FFFFFF"/>
                </a:solidFill>
                <a:prstDash val="solid"/>
              </a:ln>
              <a:solidFill>
                <a:schemeClr val="tx1">
                  <a:lumMod val="95000"/>
                  <a:lumOff val="5000"/>
                </a:schemeClr>
              </a:solidFill>
              <a:effectLst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960" y="4752051"/>
            <a:ext cx="1396825" cy="2133333"/>
          </a:xfrm>
          <a:prstGeom prst="rect">
            <a:avLst/>
          </a:prstGeom>
        </p:spPr>
      </p:pic>
      <p:sp>
        <p:nvSpPr>
          <p:cNvPr id="12" name="Прямоугольник 11">
            <a:hlinkClick r:id="rId9" action="ppaction://hlinksldjump"/>
          </p:cNvPr>
          <p:cNvSpPr/>
          <p:nvPr/>
        </p:nvSpPr>
        <p:spPr>
          <a:xfrm>
            <a:off x="8748464" y="0"/>
            <a:ext cx="386555" cy="1628800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i="1" dirty="0" smtClean="0"/>
              <a:t>Выход</a:t>
            </a:r>
            <a:endParaRPr lang="ru-RU" i="1" dirty="0"/>
          </a:p>
        </p:txBody>
      </p:sp>
      <p:sp>
        <p:nvSpPr>
          <p:cNvPr id="14" name="Прямоугольник 13">
            <a:hlinkClick r:id="rId10" action="ppaction://hlinksldjump" tooltip="Посмотреть список вопросов"/>
          </p:cNvPr>
          <p:cNvSpPr/>
          <p:nvPr/>
        </p:nvSpPr>
        <p:spPr>
          <a:xfrm>
            <a:off x="7515199" y="6437633"/>
            <a:ext cx="1628801" cy="395536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i="1" dirty="0" smtClean="0"/>
              <a:t>Домой</a:t>
            </a:r>
            <a:endParaRPr lang="ru-RU" i="1" dirty="0"/>
          </a:p>
        </p:txBody>
      </p:sp>
    </p:spTree>
    <p:extLst>
      <p:ext uri="{BB962C8B-B14F-4D97-AF65-F5344CB8AC3E}">
        <p14:creationId xmlns:p14="http://schemas.microsoft.com/office/powerpoint/2010/main" val="11972049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mph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7030A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7030A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80"/>
                            </p:stCondLst>
                            <p:childTnLst>
                              <p:par>
                                <p:cTn id="10" presetID="18" presetClass="exit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11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3080"/>
                            </p:stCondLst>
                            <p:childTnLst>
                              <p:par>
                                <p:cTn id="14" presetID="64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Motion origin="layout" path="M -2.22222E-6 7.40741E-7 L -0.00191 -0.35625 " pathEditMode="relative" rAng="0" ptsTypes="AA">
                                      <p:cBhvr>
                                        <p:cTn id="15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4" y="-1782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80"/>
                            </p:stCondLst>
                            <p:childTnLst>
                              <p:par>
                                <p:cTn id="17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3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3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3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3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8080"/>
                            </p:stCondLst>
                            <p:childTnLst>
                              <p:par>
                                <p:cTn id="30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3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3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3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3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3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3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1080"/>
                            </p:stCondLst>
                            <p:childTnLst>
                              <p:par>
                                <p:cTn id="42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3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3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4080"/>
                            </p:stCondLst>
                            <p:childTnLst>
                              <p:par>
                                <p:cTn id="5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14080"/>
                            </p:stCondLst>
                            <p:childTnLst>
                              <p:par>
                                <p:cTn id="54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6" grpId="1"/>
      <p:bldP spid="8" grpId="0" animBg="1"/>
      <p:bldP spid="36" grpId="0" animBg="1"/>
      <p:bldP spid="37" grpId="0" animBg="1"/>
      <p:bldP spid="3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/>
          <a:lstStyle/>
          <a:p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Правильный ответ: А</a:t>
            </a:r>
            <a:endParaRPr lang="ru-RU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339752" y="5540249"/>
            <a:ext cx="48965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i="1" dirty="0"/>
              <a:t>А. Люди «не улетают» с Земли в связи с существованием силы  земного притяжения</a:t>
            </a:r>
            <a:r>
              <a:rPr lang="ru-RU" i="1" dirty="0" smtClean="0"/>
              <a:t>.</a:t>
            </a:r>
            <a:endParaRPr lang="ru-RU" i="1" dirty="0"/>
          </a:p>
        </p:txBody>
      </p:sp>
      <p:sp>
        <p:nvSpPr>
          <p:cNvPr id="8" name="Прямоугольник 7">
            <a:hlinkClick r:id="rId3" action="ppaction://hlinksldjump"/>
          </p:cNvPr>
          <p:cNvSpPr/>
          <p:nvPr/>
        </p:nvSpPr>
        <p:spPr>
          <a:xfrm>
            <a:off x="8748464" y="0"/>
            <a:ext cx="386555" cy="1628800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i="1" dirty="0" smtClean="0"/>
              <a:t>Выход</a:t>
            </a:r>
            <a:endParaRPr lang="ru-RU" i="1" dirty="0"/>
          </a:p>
        </p:txBody>
      </p:sp>
      <p:sp>
        <p:nvSpPr>
          <p:cNvPr id="9" name="Прямоугольник 8">
            <a:hlinkClick r:id="rId4" action="ppaction://hlinksldjump" tooltip="Посмотреть список вопросов"/>
          </p:cNvPr>
          <p:cNvSpPr/>
          <p:nvPr/>
        </p:nvSpPr>
        <p:spPr>
          <a:xfrm>
            <a:off x="7515199" y="6437633"/>
            <a:ext cx="1628801" cy="395536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i="1" dirty="0" smtClean="0"/>
              <a:t>Домой</a:t>
            </a:r>
            <a:endParaRPr lang="ru-RU" i="1" dirty="0"/>
          </a:p>
        </p:txBody>
      </p:sp>
      <p:pic>
        <p:nvPicPr>
          <p:cNvPr id="3" name="7N5GqZee52k"/>
          <p:cNvPicPr>
            <a:picLocks noRot="1" noChangeAspect="1"/>
          </p:cNvPicPr>
          <p:nvPr>
            <a:videoFile r:link="rId1"/>
          </p:nvPr>
        </p:nvPicPr>
        <p:blipFill>
          <a:blip r:embed="rId5"/>
          <a:stretch>
            <a:fillRect/>
          </a:stretch>
        </p:blipFill>
        <p:spPr>
          <a:xfrm>
            <a:off x="1338424" y="1628800"/>
            <a:ext cx="6899200" cy="3880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14311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1308</TotalTime>
  <Words>618</Words>
  <Application>Microsoft Office PowerPoint</Application>
  <PresentationFormat>Экран (4:3)</PresentationFormat>
  <Paragraphs>144</Paragraphs>
  <Slides>25</Slides>
  <Notes>1</Notes>
  <HiddenSlides>0</HiddenSlides>
  <MMClips>5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25</vt:i4>
      </vt:variant>
    </vt:vector>
  </HeadingPairs>
  <TitlesOfParts>
    <vt:vector size="26" baseType="lpstr">
      <vt:lpstr>Тема Office</vt:lpstr>
      <vt:lpstr>Интерактивная  викторина “Познай окружающий мир”</vt:lpstr>
      <vt:lpstr>5 вопросов, на которые каждый должен знать ответ</vt:lpstr>
      <vt:lpstr>Выберите вопрос:</vt:lpstr>
      <vt:lpstr>Презентация PowerPoint</vt:lpstr>
      <vt:lpstr>Правильный ответ: А</vt:lpstr>
      <vt:lpstr>Презентация PowerPoint</vt:lpstr>
      <vt:lpstr>Презентация PowerPoint</vt:lpstr>
      <vt:lpstr>Презентация PowerPoint</vt:lpstr>
      <vt:lpstr>Правильный ответ: 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Правильный ответ: В</vt:lpstr>
      <vt:lpstr>Почему вода в море солёная?</vt:lpstr>
      <vt:lpstr>Презентация PowerPoint</vt:lpstr>
      <vt:lpstr>Презентация PowerPoint</vt:lpstr>
      <vt:lpstr>Правильный ответ: Б</vt:lpstr>
      <vt:lpstr>Презентация PowerPoint</vt:lpstr>
      <vt:lpstr>Презентация PowerPoint</vt:lpstr>
      <vt:lpstr>Презентация PowerPoint</vt:lpstr>
      <vt:lpstr>Правильный ответ: В</vt:lpstr>
      <vt:lpstr>Спасибо за работу!</vt:lpstr>
      <vt:lpstr>Информационные ресурсы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Путешествия по России</dc:title>
  <dc:creator>Zlata</dc:creator>
  <cp:lastModifiedBy>Мохов</cp:lastModifiedBy>
  <cp:revision>371</cp:revision>
  <dcterms:created xsi:type="dcterms:W3CDTF">2014-04-22T11:40:46Z</dcterms:created>
  <dcterms:modified xsi:type="dcterms:W3CDTF">2014-06-26T14:06:56Z</dcterms:modified>
</cp:coreProperties>
</file>