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1" r:id="rId6"/>
    <p:sldId id="262" r:id="rId7"/>
    <p:sldId id="278" r:id="rId8"/>
    <p:sldId id="283" r:id="rId9"/>
    <p:sldId id="282" r:id="rId10"/>
    <p:sldId id="281" r:id="rId11"/>
    <p:sldId id="280" r:id="rId12"/>
    <p:sldId id="285" r:id="rId13"/>
    <p:sldId id="284" r:id="rId14"/>
    <p:sldId id="279" r:id="rId15"/>
    <p:sldId id="263" r:id="rId16"/>
    <p:sldId id="264" r:id="rId17"/>
    <p:sldId id="265" r:id="rId18"/>
    <p:sldId id="266" r:id="rId19"/>
    <p:sldId id="267" r:id="rId20"/>
    <p:sldId id="268" r:id="rId21"/>
    <p:sldId id="270" r:id="rId22"/>
    <p:sldId id="269" r:id="rId23"/>
    <p:sldId id="271" r:id="rId24"/>
    <p:sldId id="272" r:id="rId25"/>
    <p:sldId id="273" r:id="rId26"/>
    <p:sldId id="274" r:id="rId27"/>
    <p:sldId id="275" r:id="rId28"/>
    <p:sldId id="276" r:id="rId29"/>
    <p:sldId id="288" r:id="rId30"/>
    <p:sldId id="289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>
        <p:scale>
          <a:sx n="86" d="100"/>
          <a:sy n="86" d="100"/>
        </p:scale>
        <p:origin x="-233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74190-59E4-472D-9932-9CEDB60D925F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16E5C-9B41-48D4-9284-BBC1A1634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16E5C-9B41-48D4-9284-BBC1A16340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16E5C-9B41-48D4-9284-BBC1A16340C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16E5C-9B41-48D4-9284-BBC1A16340C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16E5C-9B41-48D4-9284-BBC1A16340C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Polaris\Desktop\презентация\anywalls.com-41738.jpg"/>
          <p:cNvPicPr>
            <a:picLocks noChangeAspect="1" noChangeArrowheads="1"/>
          </p:cNvPicPr>
          <p:nvPr userDrawn="1"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olaris\Desktop\презентация\the-lord-of-the-rings_1328762186.jpeg"/>
          <p:cNvPicPr>
            <a:picLocks noChangeAspect="1" noChangeArrowheads="1"/>
          </p:cNvPicPr>
          <p:nvPr userDrawn="1"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Polaris\Desktop\презентация\the-lord-of-the-rings_1328762186.jpeg"/>
          <p:cNvPicPr>
            <a:picLocks noChangeAspect="1" noChangeArrowheads="1"/>
          </p:cNvPicPr>
          <p:nvPr userDrawn="1"/>
        </p:nvPicPr>
        <p:blipFill>
          <a:blip r:embed="rId2" cstate="email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10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slide" Target="slide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31.jpeg"/><Relationship Id="rId18" Type="http://schemas.openxmlformats.org/officeDocument/2006/relationships/slide" Target="slide24.xml"/><Relationship Id="rId26" Type="http://schemas.openxmlformats.org/officeDocument/2006/relationships/slide" Target="slide2.xml"/><Relationship Id="rId3" Type="http://schemas.openxmlformats.org/officeDocument/2006/relationships/image" Target="../media/image26.jpeg"/><Relationship Id="rId21" Type="http://schemas.openxmlformats.org/officeDocument/2006/relationships/image" Target="../media/image35.jpeg"/><Relationship Id="rId7" Type="http://schemas.openxmlformats.org/officeDocument/2006/relationships/image" Target="../media/image28.jpeg"/><Relationship Id="rId12" Type="http://schemas.openxmlformats.org/officeDocument/2006/relationships/slide" Target="slide22.xml"/><Relationship Id="rId17" Type="http://schemas.openxmlformats.org/officeDocument/2006/relationships/image" Target="../media/image33.jpeg"/><Relationship Id="rId25" Type="http://schemas.openxmlformats.org/officeDocument/2006/relationships/image" Target="../media/image37.jpeg"/><Relationship Id="rId2" Type="http://schemas.openxmlformats.org/officeDocument/2006/relationships/slide" Target="slide17.xml"/><Relationship Id="rId16" Type="http://schemas.openxmlformats.org/officeDocument/2006/relationships/slide" Target="slide23.xml"/><Relationship Id="rId20" Type="http://schemas.openxmlformats.org/officeDocument/2006/relationships/slide" Target="slide2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30.jpeg"/><Relationship Id="rId24" Type="http://schemas.openxmlformats.org/officeDocument/2006/relationships/slide" Target="slide26.xml"/><Relationship Id="rId5" Type="http://schemas.openxmlformats.org/officeDocument/2006/relationships/image" Target="../media/image27.jpeg"/><Relationship Id="rId15" Type="http://schemas.openxmlformats.org/officeDocument/2006/relationships/image" Target="../media/image32.jpeg"/><Relationship Id="rId23" Type="http://schemas.openxmlformats.org/officeDocument/2006/relationships/image" Target="../media/image36.jpeg"/><Relationship Id="rId28" Type="http://schemas.openxmlformats.org/officeDocument/2006/relationships/image" Target="../media/image38.jpeg"/><Relationship Id="rId10" Type="http://schemas.openxmlformats.org/officeDocument/2006/relationships/slide" Target="slide25.xml"/><Relationship Id="rId19" Type="http://schemas.openxmlformats.org/officeDocument/2006/relationships/image" Target="../media/image34.jpeg"/><Relationship Id="rId4" Type="http://schemas.openxmlformats.org/officeDocument/2006/relationships/slide" Target="slide20.xml"/><Relationship Id="rId9" Type="http://schemas.openxmlformats.org/officeDocument/2006/relationships/image" Target="../media/image29.jpeg"/><Relationship Id="rId14" Type="http://schemas.openxmlformats.org/officeDocument/2006/relationships/slide" Target="slide18.xml"/><Relationship Id="rId22" Type="http://schemas.openxmlformats.org/officeDocument/2006/relationships/slide" Target="slide27.xml"/><Relationship Id="rId27" Type="http://schemas.openxmlformats.org/officeDocument/2006/relationships/slide" Target="slide30.xml"/><Relationship Id="rId30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5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lhow.ru/razvlechenija/kino/kak-snimali-vlastelin-kolec" TargetMode="External"/><Relationship Id="rId7" Type="http://schemas.openxmlformats.org/officeDocument/2006/relationships/slide" Target="slide5.xml"/><Relationship Id="rId2" Type="http://schemas.openxmlformats.org/officeDocument/2006/relationships/hyperlink" Target="http://ru.wikipedia.org/wiki/%C2%EB%E0%F1%F2%E5%EB%E8%ED_%EA%EE%EB%E5%F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ev.ru/blogs/vse-chto-ostalos-za-kadrom-legendarnye-filmy-vlastelin-kolec-chast-2.html" TargetMode="External"/><Relationship Id="rId5" Type="http://schemas.openxmlformats.org/officeDocument/2006/relationships/hyperlink" Target="http://www.kino-teatr.ru/kino/movie/hollywood/22276/titr" TargetMode="External"/><Relationship Id="rId4" Type="http://schemas.openxmlformats.org/officeDocument/2006/relationships/hyperlink" Target="http://vev.ru/blogs/vse-chto-ostalos-za-kadrom-legendarnye-filmy-vlastelin-kolec-chast-1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6760840" cy="144016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Автор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</a:rPr>
              <a:t>Стенин</a:t>
            </a:r>
            <a:r>
              <a:rPr lang="ru-RU" sz="2400" dirty="0" err="1" smtClean="0">
                <a:solidFill>
                  <a:schemeClr val="bg1"/>
                </a:solidFill>
              </a:rPr>
              <a:t>а</a:t>
            </a:r>
            <a:r>
              <a:rPr lang="ru-RU" sz="2400" dirty="0" smtClean="0">
                <a:solidFill>
                  <a:schemeClr val="bg1"/>
                </a:solidFill>
              </a:rPr>
              <a:t> Дарья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10б класс, МБОУ «Лицей № 2»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г. Нижневартовск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май 2014 </a:t>
            </a:r>
            <a:r>
              <a:rPr lang="ru-RU" sz="2400" dirty="0" smtClean="0">
                <a:solidFill>
                  <a:schemeClr val="bg1"/>
                </a:solidFill>
              </a:rPr>
              <a:t>г.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924944"/>
            <a:ext cx="9144000" cy="1944216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  <a:cs typeface="AngsanaUPC" pitchFamily="18" charset="-34"/>
              </a:rPr>
              <a:t>Всё, 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  <a:cs typeface="AngsanaUPC" pitchFamily="18" charset="-34"/>
              </a:rPr>
              <a:t>что осталось за кадром.</a:t>
            </a:r>
            <a:b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  <a:cs typeface="AngsanaUPC" pitchFamily="18" charset="-34"/>
              </a:rPr>
            </a:b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  <a:cs typeface="AngsanaUPC" pitchFamily="18" charset="-34"/>
              </a:rPr>
              <a:t>Легендарный фильм «Властелин колец»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452320" y="548680"/>
            <a:ext cx="1440160" cy="50405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552728" y="260648"/>
            <a:ext cx="2555776" cy="3600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съ</a:t>
            </a:r>
            <a:r>
              <a:rPr lang="ru-RU" sz="1600" b="1" dirty="0" smtClean="0">
                <a:solidFill>
                  <a:schemeClr val="bg1"/>
                </a:solidFill>
              </a:rPr>
              <a:t>ё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мочную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площадку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Место съемок</a:t>
            </a:r>
            <a:endParaRPr lang="ru-RU" dirty="0"/>
          </a:p>
        </p:txBody>
      </p:sp>
      <p:pic>
        <p:nvPicPr>
          <p:cNvPr id="3075" name="Picture 3" descr="C:\Users\Polaris\Desktop\презентация\841063020616111522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3908985"/>
            <a:ext cx="3600400" cy="2401981"/>
          </a:xfrm>
          <a:prstGeom prst="rect">
            <a:avLst/>
          </a:prstGeom>
          <a:noFill/>
        </p:spPr>
      </p:pic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4" name="Picture 2" descr="C:\Users\Polaris\Desktop\презентация\Lord_of_the_ring_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3893414"/>
            <a:ext cx="3604270" cy="2415906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3024336"/>
          </a:xfrm>
        </p:spPr>
        <p:txBody>
          <a:bodyPr>
            <a:normAutofit/>
          </a:bodyPr>
          <a:lstStyle/>
          <a:p>
            <a:pPr marL="176213" indent="0" fontAlgn="base">
              <a:buNone/>
            </a:pPr>
            <a:r>
              <a:rPr lang="ru-RU" sz="1500" dirty="0" smtClean="0"/>
              <a:t>В качестве места съемок П. Джексон видел только родную Новую Зеландию. Богатство ландшафтов от высокогорных вершин до зеленых равнин, фьорды и озера, водопады и непроходимые леса – это должно было помочь воссоздать мир фантазий </a:t>
            </a:r>
            <a:r>
              <a:rPr lang="ru-RU" sz="1500" dirty="0" err="1" smtClean="0"/>
              <a:t>Толкиена</a:t>
            </a:r>
            <a:r>
              <a:rPr lang="ru-RU" sz="1500" dirty="0" smtClean="0"/>
              <a:t>.</a:t>
            </a:r>
          </a:p>
          <a:p>
            <a:pPr marL="176213" indent="0" fontAlgn="base">
              <a:buNone/>
            </a:pPr>
            <a:r>
              <a:rPr lang="ru-RU" sz="1500" dirty="0" smtClean="0"/>
              <a:t>Места, где снимали «Властелин колец», разбросаны по всей Новой Зеландии (их около 150). Порой одновременно работали по 7 групп в разных местах. Джексон осуществлял руководство благодаря бригаде спутниковой связи.</a:t>
            </a:r>
          </a:p>
          <a:p>
            <a:pPr marL="176213" indent="0" fontAlgn="base">
              <a:buNone/>
            </a:pPr>
            <a:r>
              <a:rPr lang="ru-RU" sz="1500" dirty="0" smtClean="0"/>
              <a:t>Город </a:t>
            </a:r>
            <a:r>
              <a:rPr lang="ru-RU" sz="1500" dirty="0" err="1" smtClean="0"/>
              <a:t>хоббитов</a:t>
            </a:r>
            <a:r>
              <a:rPr lang="ru-RU" sz="1500" dirty="0" smtClean="0"/>
              <a:t> недалеко от </a:t>
            </a:r>
            <a:r>
              <a:rPr lang="ru-RU" sz="1500" dirty="0" err="1" smtClean="0"/>
              <a:t>Матамату</a:t>
            </a:r>
            <a:r>
              <a:rPr lang="ru-RU" sz="1500" dirty="0" smtClean="0"/>
              <a:t> выстроили на территории фермы, часть которой приобрела кинокомпания. Декорации сохранились до сих пор. Панорамные сцены снимали в окрестностях </a:t>
            </a:r>
            <a:r>
              <a:rPr lang="ru-RU" sz="1500" dirty="0" err="1" smtClean="0"/>
              <a:t>Куинстауна</a:t>
            </a:r>
            <a:r>
              <a:rPr lang="ru-RU" sz="1500" dirty="0" smtClean="0"/>
              <a:t>. В Национальном Парке </a:t>
            </a:r>
            <a:r>
              <a:rPr lang="ru-RU" sz="1500" dirty="0" err="1" smtClean="0"/>
              <a:t>Тонгариро</a:t>
            </a:r>
            <a:r>
              <a:rPr lang="ru-RU" sz="1500" dirty="0" smtClean="0"/>
              <a:t> находится вулкан </a:t>
            </a:r>
            <a:r>
              <a:rPr lang="ru-RU" sz="1500" dirty="0" err="1" smtClean="0"/>
              <a:t>Руапеху</a:t>
            </a:r>
            <a:r>
              <a:rPr lang="ru-RU" sz="1500" dirty="0" smtClean="0"/>
              <a:t> (</a:t>
            </a:r>
            <a:r>
              <a:rPr lang="ru-RU" sz="1500" dirty="0" err="1" smtClean="0"/>
              <a:t>Ородруин</a:t>
            </a:r>
            <a:r>
              <a:rPr lang="ru-RU" sz="1500" dirty="0" smtClean="0"/>
              <a:t> – Огненная гора), в парке </a:t>
            </a:r>
            <a:r>
              <a:rPr lang="ru-RU" sz="1500" dirty="0" err="1" smtClean="0"/>
              <a:t>Фьордленд</a:t>
            </a:r>
            <a:r>
              <a:rPr lang="ru-RU" sz="1500" dirty="0" smtClean="0"/>
              <a:t> – Мглистые горы и река </a:t>
            </a:r>
            <a:r>
              <a:rPr lang="ru-RU" sz="1500" dirty="0" err="1" smtClean="0"/>
              <a:t>Андуин</a:t>
            </a:r>
            <a:r>
              <a:rPr lang="ru-RU" sz="1500" dirty="0" smtClean="0"/>
              <a:t>.</a:t>
            </a:r>
          </a:p>
          <a:p>
            <a:pPr marL="176213" indent="0" fontAlgn="base">
              <a:buNone/>
            </a:pPr>
            <a:r>
              <a:rPr lang="ru-RU" sz="1500" dirty="0" smtClean="0"/>
              <a:t>Найти безжизненную равнину для сцены с Черными Вратами </a:t>
            </a:r>
            <a:r>
              <a:rPr lang="ru-RU" sz="1500" dirty="0" err="1" smtClean="0"/>
              <a:t>Мордора</a:t>
            </a:r>
            <a:r>
              <a:rPr lang="ru-RU" sz="1500" dirty="0" smtClean="0"/>
              <a:t> оказалось возможным только на военном полигоне, где в земле оставались неразорвавшиеся снаряды.</a:t>
            </a:r>
          </a:p>
          <a:p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884368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Далее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olaris\Desktop\презентация\lord_of_the_rings_3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3356992"/>
            <a:ext cx="2544256" cy="3356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Съемки</a:t>
            </a:r>
            <a:endParaRPr lang="ru-RU" dirty="0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1124744"/>
            <a:ext cx="8517632" cy="2620887"/>
          </a:xfrm>
        </p:spPr>
        <p:txBody>
          <a:bodyPr>
            <a:normAutofit/>
          </a:bodyPr>
          <a:lstStyle/>
          <a:p>
            <a:pPr marL="176213" indent="0">
              <a:buNone/>
            </a:pPr>
            <a:r>
              <a:rPr lang="ru-RU" sz="1600" dirty="0" smtClean="0"/>
              <a:t>Съемочный процесс </a:t>
            </a:r>
            <a:r>
              <a:rPr lang="ru-RU" sz="1600" dirty="0" err="1" smtClean="0"/>
              <a:t>кинотрилогии</a:t>
            </a:r>
            <a:r>
              <a:rPr lang="ru-RU" sz="1600" dirty="0" smtClean="0"/>
              <a:t> «Властелин колец» занял у ее создателей ни много ни мало, а целых 7 лет, а все дело в том, что все три фильма снимались одновременно и их съемками руководили 6 съемочных групп. Вообще, цифры, имеющие отношение к этим фильмам, впечатляют: за все время съемок было потрачено около 900 км пленки; было использовано 48000 доспехов, топоров и мечей; съемочная группа в общем насчитывала около 3000 человек, а на завтрак этим трем тысячам ежедневно подавалась 1460 яиц (кто </a:t>
            </a:r>
            <a:r>
              <a:rPr lang="ru-RU" sz="1600" dirty="0" err="1" smtClean="0"/>
              <a:t>успел-тот</a:t>
            </a:r>
            <a:r>
              <a:rPr lang="ru-RU" sz="1600" dirty="0" smtClean="0"/>
              <a:t> и съел); продолжительность титров в расширенной версии «Братства кольца» составляет 30 минут — это треть хронометража нормального среднестатистического фильма.</a:t>
            </a:r>
            <a:endParaRPr lang="ru-RU" sz="1600" dirty="0"/>
          </a:p>
        </p:txBody>
      </p:sp>
      <p:pic>
        <p:nvPicPr>
          <p:cNvPr id="8" name="Picture 2" descr="C:\Users\Polaris\Desktop\презентация\57ece3738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5976" y="3356992"/>
            <a:ext cx="4536504" cy="33530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Спецэффекты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995936" y="1052736"/>
            <a:ext cx="5148064" cy="3024336"/>
          </a:xfrm>
        </p:spPr>
        <p:txBody>
          <a:bodyPr>
            <a:normAutofit fontScale="85000" lnSpcReduction="10000"/>
          </a:bodyPr>
          <a:lstStyle/>
          <a:p>
            <a:pPr marL="176213" indent="0">
              <a:buNone/>
            </a:pPr>
            <a:r>
              <a:rPr lang="ru-RU" sz="1900" dirty="0" smtClean="0"/>
              <a:t>Создание </a:t>
            </a:r>
            <a:r>
              <a:rPr lang="ru-RU" sz="1900" dirty="0" err="1" smtClean="0"/>
              <a:t>Балрога</a:t>
            </a:r>
            <a:r>
              <a:rPr lang="ru-RU" sz="1900" dirty="0" smtClean="0"/>
              <a:t> стало самым сложным моментом в первом фильме. Его тоже отсканировали с детального макета, а затем компьютерные аниматоры взялись за создание текстуры чудовища. Начали специалисты WETA </a:t>
            </a:r>
            <a:r>
              <a:rPr lang="ru-RU" sz="1900" dirty="0" err="1" smtClean="0"/>
              <a:t>Digital</a:t>
            </a:r>
            <a:r>
              <a:rPr lang="ru-RU" sz="1900" dirty="0" smtClean="0"/>
              <a:t> с фотографии шкуры слона, а всего для </a:t>
            </a:r>
            <a:r>
              <a:rPr lang="ru-RU" sz="1900" dirty="0" err="1" smtClean="0"/>
              <a:t>Балрога</a:t>
            </a:r>
            <a:r>
              <a:rPr lang="ru-RU" sz="1900" dirty="0" smtClean="0"/>
              <a:t> потребовалось около 14 000 текстур. Дополнительная сложность была и в том, что </a:t>
            </a:r>
            <a:r>
              <a:rPr lang="ru-RU" sz="1900" dirty="0" err="1" smtClean="0"/>
              <a:t>Балрог</a:t>
            </a:r>
            <a:r>
              <a:rPr lang="ru-RU" sz="1900" dirty="0" smtClean="0"/>
              <a:t> светился изнутри и изрыгал огонь, который должен был бросать на него реалистичные отсветы. Специалисты справились и с этим, благодаря их кропотливому труду схватка с </a:t>
            </a:r>
            <a:r>
              <a:rPr lang="ru-RU" sz="1900" dirty="0" err="1" smtClean="0"/>
              <a:t>Балрогом</a:t>
            </a:r>
            <a:r>
              <a:rPr lang="ru-RU" sz="1900" dirty="0" smtClean="0"/>
              <a:t> стала одной из самых впечатляющих сцен первого фильма.</a:t>
            </a:r>
          </a:p>
          <a:p>
            <a:pPr>
              <a:buNone/>
            </a:pPr>
            <a:endParaRPr lang="ru-RU" sz="1600" b="1" dirty="0"/>
          </a:p>
        </p:txBody>
      </p:sp>
      <p:pic>
        <p:nvPicPr>
          <p:cNvPr id="10" name="Picture 3" descr="C:\Users\Polaris\Desktop\презентация\Image.11320750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861048"/>
            <a:ext cx="3672408" cy="2413297"/>
          </a:xfrm>
          <a:prstGeom prst="rect">
            <a:avLst/>
          </a:prstGeom>
          <a:noFill/>
        </p:spPr>
      </p:pic>
      <p:sp>
        <p:nvSpPr>
          <p:cNvPr id="12" name="Содержимое 10"/>
          <p:cNvSpPr txBox="1">
            <a:spLocks/>
          </p:cNvSpPr>
          <p:nvPr/>
        </p:nvSpPr>
        <p:spPr>
          <a:xfrm>
            <a:off x="0" y="1052736"/>
            <a:ext cx="432048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6213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76213" algn="l"/>
              </a:tabLst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Настоящим искусством стала сцена битвы с троллем в подземелье. Чтобы сделать трехмерную модель тролля, провели лазерное сканирование скульптуры. Затем  ее оживили с помощью технологии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motion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capture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модель повторяла движения человека, покрытого датчиками. Всего кадров со спецэффектами около 3 тыс.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Polaris\Desktop\презентация\302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861048"/>
            <a:ext cx="3816424" cy="257457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Спецэффекты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055638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/>
            <a:r>
              <a:rPr lang="ru-RU" sz="1600" dirty="0" smtClean="0"/>
              <a:t>Разработка внешнего вида </a:t>
            </a:r>
            <a:r>
              <a:rPr lang="ru-RU" sz="1600" dirty="0" err="1" smtClean="0"/>
              <a:t>Голлума</a:t>
            </a:r>
            <a:r>
              <a:rPr lang="ru-RU" sz="1600" dirty="0" smtClean="0"/>
              <a:t>, которого сыграл </a:t>
            </a:r>
            <a:r>
              <a:rPr lang="ru-RU" sz="1600" dirty="0" err="1" smtClean="0"/>
              <a:t>Энди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Серкис</a:t>
            </a:r>
            <a:r>
              <a:rPr lang="ru-RU" sz="1600" dirty="0" smtClean="0"/>
              <a:t>, заняла очень много времени; было сделано около 1000 эскизов и 100 макетов.</a:t>
            </a:r>
            <a:endParaRPr lang="ru-RU" sz="1600" dirty="0"/>
          </a:p>
        </p:txBody>
      </p:sp>
      <p:pic>
        <p:nvPicPr>
          <p:cNvPr id="2050" name="Picture 2" descr="C:\Users\Polaris\Desktop\презентация\96d310a73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2924944"/>
            <a:ext cx="2448272" cy="3117998"/>
          </a:xfrm>
          <a:prstGeom prst="rect">
            <a:avLst/>
          </a:prstGeom>
          <a:noFill/>
        </p:spPr>
      </p:pic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7956376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Далее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04056" y="1052736"/>
            <a:ext cx="3851920" cy="1872208"/>
          </a:xfrm>
        </p:spPr>
        <p:txBody>
          <a:bodyPr>
            <a:normAutofit/>
          </a:bodyPr>
          <a:lstStyle/>
          <a:p>
            <a:pPr marL="176213" indent="0">
              <a:buNone/>
            </a:pPr>
            <a:r>
              <a:rPr lang="ru-RU" sz="1600" dirty="0" smtClean="0"/>
              <a:t>Чтобы заговорить незабываемым голосом </a:t>
            </a:r>
            <a:r>
              <a:rPr lang="ru-RU" sz="1600" dirty="0" err="1" smtClean="0"/>
              <a:t>Голлума</a:t>
            </a:r>
            <a:r>
              <a:rPr lang="ru-RU" sz="1600" dirty="0" smtClean="0"/>
              <a:t>, </a:t>
            </a:r>
            <a:r>
              <a:rPr lang="ru-RU" sz="1600" dirty="0" err="1" smtClean="0"/>
              <a:t>Энди</a:t>
            </a:r>
            <a:r>
              <a:rPr lang="ru-RU" sz="1600" dirty="0" smtClean="0"/>
              <a:t> пил так называемый «Сок </a:t>
            </a:r>
            <a:r>
              <a:rPr lang="ru-RU" sz="1600" dirty="0" err="1" smtClean="0"/>
              <a:t>Голлума</a:t>
            </a:r>
            <a:r>
              <a:rPr lang="ru-RU" sz="1600" dirty="0" smtClean="0"/>
              <a:t>» — смесь меда, лимона и имбиря.  А чтобы голос звучал уж совсем эффектно, пытался воссоздать звук кошки, откашливающей комок шерсти.</a:t>
            </a:r>
            <a:endParaRPr lang="ru-RU" sz="1600" dirty="0"/>
          </a:p>
        </p:txBody>
      </p:sp>
      <p:pic>
        <p:nvPicPr>
          <p:cNvPr id="2052" name="Picture 4" descr="C:\Users\Polaris\Desktop\презентация\Serkis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5976" y="292494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/>
          <a:lstStyle/>
          <a:p>
            <a:r>
              <a:rPr lang="ru-RU" dirty="0" smtClean="0"/>
              <a:t>Грим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016" y="980728"/>
            <a:ext cx="8892480" cy="1872208"/>
          </a:xfrm>
        </p:spPr>
        <p:txBody>
          <a:bodyPr>
            <a:normAutofit/>
          </a:bodyPr>
          <a:lstStyle/>
          <a:p>
            <a:pPr marL="176213" indent="0">
              <a:buNone/>
            </a:pPr>
            <a:endParaRPr lang="en-US" sz="1600" dirty="0" smtClean="0"/>
          </a:p>
          <a:p>
            <a:pPr marL="176213" indent="0">
              <a:buNone/>
            </a:pPr>
            <a:r>
              <a:rPr lang="ru-RU" sz="1600" dirty="0" smtClean="0"/>
              <a:t>Особенную реалистичность фильму придала работа гримеров. Актеры, игравшие орков и гномов, должны были носить специальные маски, изготовленные по индивидуальному заказу. Каждый «орк» проводил в кресле гримера около 3-х часов в день. Кроме того, маски и костюмы орков были очень душными, и во время съемок одной из сцен, проходивших в жаркий день, многих актеров уносили с площадки с тепловым ударом.</a:t>
            </a:r>
            <a:r>
              <a:rPr lang="en-US" sz="1600" dirty="0" smtClean="0"/>
              <a:t> </a:t>
            </a:r>
            <a:r>
              <a:rPr lang="ru-RU" sz="1600" dirty="0" err="1" smtClean="0"/>
              <a:t>Хоббитам</a:t>
            </a:r>
            <a:r>
              <a:rPr lang="ru-RU" sz="1600" dirty="0" smtClean="0"/>
              <a:t> для каждой сцены гримировали не только лицо, но и ноги, так как по сюжету они должны были ходить босиком. </a:t>
            </a:r>
            <a:endParaRPr lang="ru-RU" sz="1600" dirty="0"/>
          </a:p>
        </p:txBody>
      </p:sp>
      <p:pic>
        <p:nvPicPr>
          <p:cNvPr id="2053" name="Picture 5" descr="C:\Users\Polaris\Desktop\презентация\lord_of_the_rings_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3212976"/>
            <a:ext cx="2736304" cy="2866653"/>
          </a:xfrm>
          <a:prstGeom prst="rect">
            <a:avLst/>
          </a:prstGeom>
          <a:noFill/>
        </p:spPr>
      </p:pic>
      <p:pic>
        <p:nvPicPr>
          <p:cNvPr id="2050" name="Picture 2" descr="C:\Users\Polaris\Desktop\презентация\882785ad2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212976"/>
            <a:ext cx="2448272" cy="2878228"/>
          </a:xfrm>
          <a:prstGeom prst="rect">
            <a:avLst/>
          </a:prstGeom>
          <a:noFill/>
        </p:spPr>
      </p:pic>
      <p:pic>
        <p:nvPicPr>
          <p:cNvPr id="2054" name="Picture 6" descr="C:\Users\Polaris\Desktop\презентация\lord_of_the_rings_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3284984"/>
            <a:ext cx="2088232" cy="2693121"/>
          </a:xfrm>
          <a:prstGeom prst="rect">
            <a:avLst/>
          </a:prstGeom>
          <a:noFill/>
        </p:spPr>
      </p:pic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dirty="0" smtClean="0"/>
              <a:t>Питер Джексон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139952" cy="4525963"/>
          </a:xfrm>
        </p:spPr>
        <p:txBody>
          <a:bodyPr numCol="1" anchor="t">
            <a:normAutofit/>
          </a:bodyPr>
          <a:lstStyle/>
          <a:p>
            <a:pPr marL="176213" indent="0">
              <a:buNone/>
            </a:pPr>
            <a:r>
              <a:rPr lang="ru-RU" sz="2400" dirty="0" smtClean="0"/>
              <a:t>  </a:t>
            </a:r>
            <a:r>
              <a:rPr lang="ru-RU" sz="1600" dirty="0" smtClean="0"/>
              <a:t>Новозеландский кинорежиссер, </a:t>
            </a:r>
            <a:r>
              <a:rPr lang="ru-RU" sz="1600" dirty="0" err="1" smtClean="0"/>
              <a:t>сценарист,актер</a:t>
            </a:r>
            <a:r>
              <a:rPr lang="ru-RU" sz="1600" dirty="0" smtClean="0"/>
              <a:t> и продюсер, ставший всемирно известным после выхода на экраны </a:t>
            </a:r>
            <a:r>
              <a:rPr lang="ru-RU" sz="1600" dirty="0" err="1" smtClean="0"/>
              <a:t>кинотрилогии</a:t>
            </a:r>
            <a:r>
              <a:rPr lang="ru-RU" sz="1600" dirty="0" smtClean="0"/>
              <a:t>, поставленной им по произведению Дж. Р. Р. </a:t>
            </a:r>
            <a:r>
              <a:rPr lang="ru-RU" sz="1600" dirty="0" err="1" smtClean="0"/>
              <a:t>Толкина</a:t>
            </a:r>
            <a:r>
              <a:rPr lang="ru-RU" sz="1600" dirty="0" smtClean="0"/>
              <a:t> «Властелин колец». Награжден тремя премиями «Оскар», включая награду Лучшему режиссеру; также является обладателем премий «Золотой глобус», </a:t>
            </a:r>
            <a:r>
              <a:rPr lang="en-US" sz="1600" dirty="0" smtClean="0"/>
              <a:t>BAFTA</a:t>
            </a:r>
            <a:r>
              <a:rPr lang="ru-RU" sz="1600" dirty="0" smtClean="0"/>
              <a:t> и «Сатурн» за лучшую режиссерскую работу.</a:t>
            </a:r>
            <a:endParaRPr lang="ru-RU" sz="1600" dirty="0"/>
          </a:p>
        </p:txBody>
      </p:sp>
      <p:pic>
        <p:nvPicPr>
          <p:cNvPr id="8196" name="Picture 4" descr="C:\Users\Polaris\Desktop\презентация\242px-PeterJacksonCCJuly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772816"/>
            <a:ext cx="3168352" cy="4224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4968"/>
          </a:xfrm>
        </p:spPr>
        <p:txBody>
          <a:bodyPr/>
          <a:lstStyle/>
          <a:p>
            <a:r>
              <a:rPr lang="ru-RU" dirty="0" smtClean="0"/>
              <a:t>Актеры</a:t>
            </a:r>
            <a:endParaRPr lang="ru-RU" dirty="0"/>
          </a:p>
        </p:txBody>
      </p:sp>
      <p:pic>
        <p:nvPicPr>
          <p:cNvPr id="9219" name="Picture 3" descr="C:\Users\Polaris\Desktop\презентация\242px-PeterJacksonCCJuly0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1412776"/>
            <a:ext cx="1279525" cy="9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C:\Users\Polaris\Desktop\презентация\242px-PeterJacksonCCJuly0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1412776"/>
            <a:ext cx="1279525" cy="9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1" name="Picture 5" descr="C:\Users\Polaris\Desktop\презентация\sm_43565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548680"/>
            <a:ext cx="1279525" cy="9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3" name="Picture 7" descr="C:\Users\Polaris\Desktop\презентация\другое\sm_43565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96136" y="1412776"/>
            <a:ext cx="1279525" cy="9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4" name="Picture 8" descr="C:\Users\Polaris\Desktop\презентация\другое\sm_435666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96336" y="2708920"/>
            <a:ext cx="1279525" cy="9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5" name="Picture 9" descr="C:\Users\Polaris\Desktop\презентация\другое\sm_43567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20" y="2708920"/>
            <a:ext cx="1279525" cy="9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6" name="Picture 10" descr="C:\Users\Polaris\Desktop\презентация\другое\sm_435678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012555" y="3356992"/>
            <a:ext cx="1279525" cy="9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7" name="Picture 11" descr="C:\Users\Polaris\Desktop\презентация\другое\sm_435737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596336" y="548680"/>
            <a:ext cx="1279525" cy="9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8" name="Picture 12" descr="C:\Users\Polaris\Desktop\презентация\другое\sm_435679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699792" y="5204866"/>
            <a:ext cx="1279525" cy="9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30" name="Picture 14" descr="C:\Users\Polaris\Desktop\презентация\другое\sm_435649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596336" y="4797152"/>
            <a:ext cx="1279525" cy="9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31" name="Picture 15" descr="C:\Users\Polaris\Desktop\презентация\другое\sm_431082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251520" y="4797152"/>
            <a:ext cx="1279525" cy="9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79512" y="5877272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Энди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Серкис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ru-RU" sz="1200" b="1" dirty="0" err="1" smtClean="0">
                <a:solidFill>
                  <a:schemeClr val="tx1"/>
                </a:solidFill>
              </a:rPr>
              <a:t>Голлум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95936" y="2420888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Иэн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МакКеллен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ru-RU" sz="1200" b="1" dirty="0" err="1" smtClean="0">
                <a:solidFill>
                  <a:schemeClr val="tx1"/>
                </a:solidFill>
              </a:rPr>
              <a:t>Гэндальф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628800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Вигго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Мортенсен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ru-RU" sz="1200" b="1" dirty="0" err="1" smtClean="0">
                <a:solidFill>
                  <a:schemeClr val="tx1"/>
                </a:solidFill>
              </a:rPr>
              <a:t>Арагорн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96136" y="2492896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Орландо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Блум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ru-RU" sz="1200" b="1" dirty="0" err="1" smtClean="0">
                <a:solidFill>
                  <a:schemeClr val="tx1"/>
                </a:solidFill>
              </a:rPr>
              <a:t>Леголас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24328" y="1556792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Шон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Бин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ru-RU" sz="1200" b="1" dirty="0" err="1" smtClean="0">
                <a:solidFill>
                  <a:schemeClr val="tx1"/>
                </a:solidFill>
              </a:rPr>
              <a:t>Боромир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3789040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Шон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Остин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ru-RU" sz="1200" b="1" dirty="0" err="1" smtClean="0">
                <a:solidFill>
                  <a:schemeClr val="tx1"/>
                </a:solidFill>
              </a:rPr>
              <a:t>Сэмуис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Гэмджи</a:t>
            </a:r>
            <a:r>
              <a:rPr lang="ru-RU" sz="1200" b="1" dirty="0" smtClean="0">
                <a:solidFill>
                  <a:schemeClr val="tx1"/>
                </a:solidFill>
              </a:rPr>
              <a:t>, Сэм)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3789040"/>
            <a:ext cx="14401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Джон Рис-Дейвис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ru-RU" sz="1200" b="1" dirty="0" err="1" smtClean="0">
                <a:solidFill>
                  <a:schemeClr val="tx1"/>
                </a:solidFill>
              </a:rPr>
              <a:t>Гимли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07904" y="4437112"/>
            <a:ext cx="18002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Билли </a:t>
            </a:r>
            <a:r>
              <a:rPr lang="ru-RU" sz="1200" b="1" dirty="0" err="1" smtClean="0">
                <a:solidFill>
                  <a:schemeClr val="tx1"/>
                </a:solidFill>
              </a:rPr>
              <a:t>Бойд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ru-RU" sz="1200" b="1" dirty="0" err="1" smtClean="0">
                <a:solidFill>
                  <a:schemeClr val="tx1"/>
                </a:solidFill>
              </a:rPr>
              <a:t>Перегрин</a:t>
            </a:r>
            <a:r>
              <a:rPr lang="ru-RU" sz="1200" b="1" dirty="0" smtClean="0">
                <a:solidFill>
                  <a:schemeClr val="tx1"/>
                </a:solidFill>
              </a:rPr>
              <a:t> Тук, </a:t>
            </a:r>
            <a:r>
              <a:rPr lang="ru-RU" sz="1200" b="1" dirty="0" err="1" smtClean="0">
                <a:solidFill>
                  <a:schemeClr val="tx1"/>
                </a:solidFill>
              </a:rPr>
              <a:t>Пиппин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23728" y="6309320"/>
            <a:ext cx="24482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Доминик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Монаган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ru-RU" sz="1200" b="1" dirty="0" err="1" smtClean="0">
                <a:solidFill>
                  <a:schemeClr val="tx1"/>
                </a:solidFill>
              </a:rPr>
              <a:t>Мериадок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Брендибак</a:t>
            </a:r>
            <a:r>
              <a:rPr lang="ru-RU" sz="1200" b="1" dirty="0" smtClean="0">
                <a:solidFill>
                  <a:schemeClr val="tx1"/>
                </a:solidFill>
              </a:rPr>
              <a:t>, </a:t>
            </a:r>
            <a:r>
              <a:rPr lang="ru-RU" sz="1200" b="1" dirty="0" err="1" smtClean="0">
                <a:solidFill>
                  <a:schemeClr val="tx1"/>
                </a:solidFill>
              </a:rPr>
              <a:t>Мэрри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24328" y="5949280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Кристофер Ли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ru-RU" sz="1200" b="1" dirty="0" err="1" smtClean="0">
                <a:solidFill>
                  <a:schemeClr val="tx1"/>
                </a:solidFill>
              </a:rPr>
              <a:t>Саруман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23728" y="2492896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Элайджа</a:t>
            </a:r>
            <a:r>
              <a:rPr lang="ru-RU" sz="1200" b="1" dirty="0" smtClean="0">
                <a:solidFill>
                  <a:schemeClr val="tx1"/>
                </a:solidFill>
              </a:rPr>
              <a:t> Вуд (</a:t>
            </a:r>
            <a:r>
              <a:rPr lang="ru-RU" sz="1200" b="1" dirty="0" err="1" smtClean="0">
                <a:solidFill>
                  <a:schemeClr val="tx1"/>
                </a:solidFill>
              </a:rPr>
              <a:t>Фродо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Бэггинс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Polaris\Desktop\презентация\другое\sm_435669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2051720" y="3356992"/>
            <a:ext cx="1279525" cy="9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1907704" y="4437112"/>
            <a:ext cx="14401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Кейт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Бланшетт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ru-RU" sz="1200" b="1" dirty="0" err="1" smtClean="0">
                <a:solidFill>
                  <a:schemeClr val="tx1"/>
                </a:solidFill>
              </a:rPr>
              <a:t>Галадриэль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>
            <a:hlinkClick r:id="rId26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4" name="Picture 2" descr="C:\Users\Polaris\Desktop\презентация\другое\sm_435653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5940152" y="3356992"/>
            <a:ext cx="1279525" cy="960438"/>
          </a:xfrm>
          <a:prstGeom prst="rect">
            <a:avLst/>
          </a:prstGeom>
          <a:noFill/>
        </p:spPr>
      </p:pic>
      <p:pic>
        <p:nvPicPr>
          <p:cNvPr id="3075" name="Picture 3" descr="C:\Users\Polaris\Desktop\презентация\другое\sm_435647.jp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5236691" y="5204867"/>
            <a:ext cx="1279525" cy="960437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5940152" y="4365104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Лив </a:t>
            </a:r>
            <a:r>
              <a:rPr lang="ru-RU" sz="1200" b="1" dirty="0" err="1" smtClean="0"/>
              <a:t>Тайлер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(</a:t>
            </a:r>
            <a:r>
              <a:rPr lang="ru-RU" sz="1200" b="1" dirty="0" err="1" smtClean="0"/>
              <a:t>Арвен</a:t>
            </a:r>
            <a:r>
              <a:rPr lang="ru-RU" sz="1200" b="1" dirty="0" smtClean="0"/>
              <a:t>)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268961" y="6237312"/>
            <a:ext cx="1247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/>
              <a:t>Хьюго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Уивинг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(</a:t>
            </a:r>
            <a:r>
              <a:rPr lang="ru-RU" sz="1200" b="1" dirty="0" err="1" smtClean="0"/>
              <a:t>Элронд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Элайджа</a:t>
            </a:r>
            <a:r>
              <a:rPr lang="ru-RU" b="1" dirty="0" smtClean="0"/>
              <a:t> Вуд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572000" cy="4525963"/>
          </a:xfrm>
        </p:spPr>
        <p:txBody>
          <a:bodyPr numCol="1" anchor="t">
            <a:noAutofit/>
          </a:bodyPr>
          <a:lstStyle/>
          <a:p>
            <a:pPr marL="176213" indent="0">
              <a:buNone/>
            </a:pPr>
            <a:r>
              <a:rPr lang="ru-RU" sz="1500" dirty="0" err="1" smtClean="0"/>
              <a:t>Элайджа</a:t>
            </a:r>
            <a:r>
              <a:rPr lang="ru-RU" sz="1500" dirty="0" smtClean="0"/>
              <a:t> Вуд родился в городе </a:t>
            </a:r>
            <a:r>
              <a:rPr lang="ru-RU" sz="1500" dirty="0" err="1" smtClean="0"/>
              <a:t>Сидар-Рапидс</a:t>
            </a:r>
            <a:r>
              <a:rPr lang="ru-RU" sz="1500" dirty="0" smtClean="0"/>
              <a:t> штата Айова и был средним из трёх детей Уоррена и </a:t>
            </a:r>
            <a:r>
              <a:rPr lang="ru-RU" sz="1500" dirty="0" err="1" smtClean="0"/>
              <a:t>Дэбби</a:t>
            </a:r>
            <a:r>
              <a:rPr lang="ru-RU" sz="1500" dirty="0" smtClean="0"/>
              <a:t> Вуд. У </a:t>
            </a:r>
            <a:r>
              <a:rPr lang="ru-RU" sz="1500" dirty="0" err="1" smtClean="0"/>
              <a:t>Элайджи</a:t>
            </a:r>
            <a:r>
              <a:rPr lang="ru-RU" sz="1500" dirty="0" smtClean="0"/>
              <a:t> </a:t>
            </a:r>
            <a:r>
              <a:rPr lang="ru-RU" sz="1500" dirty="0" err="1" smtClean="0"/>
              <a:t>автралийские</a:t>
            </a:r>
            <a:r>
              <a:rPr lang="ru-RU" sz="1500" dirty="0" smtClean="0"/>
              <a:t>, немецкие, датские и английские корни. Он является католиком. В детстве </a:t>
            </a:r>
            <a:r>
              <a:rPr lang="ru-RU" sz="1500" dirty="0" err="1" smtClean="0"/>
              <a:t>Элайджа</a:t>
            </a:r>
            <a:r>
              <a:rPr lang="ru-RU" sz="1500" dirty="0" smtClean="0"/>
              <a:t> брал уроки игры на фортепиано у </a:t>
            </a:r>
            <a:r>
              <a:rPr lang="ru-RU" sz="1500" dirty="0" err="1" smtClean="0"/>
              <a:t>Марлены</a:t>
            </a:r>
            <a:r>
              <a:rPr lang="ru-RU" sz="1500" dirty="0" smtClean="0"/>
              <a:t> </a:t>
            </a:r>
            <a:r>
              <a:rPr lang="ru-RU" sz="1500" dirty="0" err="1" smtClean="0"/>
              <a:t>Лофтсгарден</a:t>
            </a:r>
            <a:r>
              <a:rPr lang="ru-RU" sz="1500" dirty="0" smtClean="0"/>
              <a:t> в родном городе. Он был очень энергичным ребёнком, поэтому его часто называли «Обезьянкой», потому что он любил везде лазать. У него есть брат, </a:t>
            </a:r>
            <a:r>
              <a:rPr lang="ru-RU" sz="1500" dirty="0" err="1" smtClean="0"/>
              <a:t>Зак</a:t>
            </a:r>
            <a:r>
              <a:rPr lang="ru-RU" sz="1500" dirty="0" smtClean="0"/>
              <a:t> Вуд, продюсер видеоигр (родился в 1974 году), и сестра, </a:t>
            </a:r>
            <a:r>
              <a:rPr lang="ru-RU" sz="1500" dirty="0" err="1" smtClean="0"/>
              <a:t>Ханна</a:t>
            </a:r>
            <a:r>
              <a:rPr lang="ru-RU" sz="1500" dirty="0" smtClean="0"/>
              <a:t> Вуд (родилась в 1984 году), поэтесса и актриса (она играла небольшие роли в некоторых фильмах </a:t>
            </a:r>
            <a:r>
              <a:rPr lang="ru-RU" sz="1500" dirty="0" err="1" smtClean="0"/>
              <a:t>Элайджи</a:t>
            </a:r>
            <a:r>
              <a:rPr lang="ru-RU" sz="1500" dirty="0" smtClean="0"/>
              <a:t>). Когда </a:t>
            </a:r>
            <a:r>
              <a:rPr lang="ru-RU" sz="1500" dirty="0" err="1" smtClean="0"/>
              <a:t>Элайджа</a:t>
            </a:r>
            <a:r>
              <a:rPr lang="ru-RU" sz="1500" dirty="0" smtClean="0"/>
              <a:t> начал сниматься в кино, его семья переехала из Айовы в Лос-Анджелес. В 1996 году его родители развелись, и отец вернулся в Айову. Долгое время </a:t>
            </a:r>
            <a:r>
              <a:rPr lang="ru-RU" sz="1500" dirty="0" err="1" smtClean="0"/>
              <a:t>Элайджа</a:t>
            </a:r>
            <a:r>
              <a:rPr lang="ru-RU" sz="1500" dirty="0" smtClean="0"/>
              <a:t> жил в Лос-Анджелесе и позже в Нью-Йорке.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1026" name="Picture 2" descr="C:\Users\Polaris\Desktop\презентация\другое\Elijah Woo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628800"/>
            <a:ext cx="3384376" cy="43793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Билли </a:t>
            </a:r>
            <a:r>
              <a:rPr lang="ru-RU" dirty="0" err="1" smtClean="0"/>
              <a:t>Бойд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3707904" cy="4525963"/>
          </a:xfrm>
        </p:spPr>
        <p:txBody>
          <a:bodyPr numCol="1" anchor="t"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1700808"/>
            <a:ext cx="5292080" cy="4680520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fontScale="92500" lnSpcReduction="20000"/>
          </a:bodyPr>
          <a:lstStyle/>
          <a:p>
            <a:pPr marL="176213"/>
            <a:r>
              <a:rPr lang="ru-RU" sz="1600" dirty="0" smtClean="0"/>
              <a:t>Билли </a:t>
            </a:r>
            <a:r>
              <a:rPr lang="ru-RU" sz="1600" dirty="0" err="1" smtClean="0"/>
              <a:t>Бойд</a:t>
            </a:r>
            <a:r>
              <a:rPr lang="ru-RU" sz="1600" dirty="0" smtClean="0"/>
              <a:t> родился 28 августа 1968 года в Глазго, в семье Уильяма и Мэри </a:t>
            </a:r>
            <a:r>
              <a:rPr lang="ru-RU" sz="1600" dirty="0" err="1" smtClean="0"/>
              <a:t>Бойд</a:t>
            </a:r>
            <a:r>
              <a:rPr lang="ru-RU" sz="1600" dirty="0" smtClean="0"/>
              <a:t>. Мать Билли рано умерла, и Билли вместе со старшей сестрой Маргарет воспитывала бабушка.</a:t>
            </a:r>
          </a:p>
          <a:p>
            <a:pPr marL="176213"/>
            <a:r>
              <a:rPr lang="ru-RU" sz="1600" dirty="0" smtClean="0"/>
              <a:t>В 1984 году, в возрасте шестнадцати лет, он выступал в музыкально-театральной студии в Глазго. До начала своей актёрской карьеры Билли в течение семи лет работал в качестве переплетчика, по иронии судьбы однажды он переплетал и книгу «Властелин колец». Затем он успешно закончил Шотландскую королевскую академию музыки и драмы по специальности «драматическое искусство».</a:t>
            </a:r>
          </a:p>
          <a:p>
            <a:pPr marL="176213"/>
            <a:r>
              <a:rPr lang="ru-RU" sz="1600" dirty="0" smtClean="0"/>
              <a:t>Одновременно с работой в кино и на телевидении Билли </a:t>
            </a:r>
            <a:r>
              <a:rPr lang="ru-RU" sz="1600" dirty="0" err="1" smtClean="0"/>
              <a:t>Бойд</a:t>
            </a:r>
            <a:r>
              <a:rPr lang="ru-RU" sz="1600" dirty="0" smtClean="0"/>
              <a:t> с удовольствием играл и на театральной сцене, в таких спектаклях, как «Баллада о безумной </a:t>
            </a:r>
            <a:r>
              <a:rPr lang="ru-RU" sz="1600" dirty="0" err="1" smtClean="0"/>
              <a:t>Паоле</a:t>
            </a:r>
            <a:r>
              <a:rPr lang="ru-RU" sz="1600" dirty="0" smtClean="0"/>
              <a:t>», «Сан-Диего» и других.</a:t>
            </a:r>
          </a:p>
          <a:p>
            <a:pPr marL="176213"/>
            <a:r>
              <a:rPr lang="ru-RU" sz="1600" dirty="0" smtClean="0"/>
              <a:t>Кроме того, Билли отличный музыкант: он поёт и играет на гитаре, басу и барабанах. В фильме «Властелин </a:t>
            </a:r>
            <a:r>
              <a:rPr lang="ru-RU" sz="1600" dirty="0" err="1" smtClean="0"/>
              <a:t>колец:Возвращение</a:t>
            </a:r>
            <a:r>
              <a:rPr lang="ru-RU" sz="1600" dirty="0" smtClean="0"/>
              <a:t> короля» он сам написал музыку и исполнил песню «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Edge</a:t>
            </a:r>
            <a:r>
              <a:rPr lang="ru-RU" sz="1600" dirty="0" smtClean="0"/>
              <a:t> </a:t>
            </a:r>
            <a:r>
              <a:rPr lang="ru-RU" sz="1600" dirty="0" err="1" smtClean="0"/>
              <a:t>of</a:t>
            </a:r>
            <a:r>
              <a:rPr lang="ru-RU" sz="1600" dirty="0" smtClean="0"/>
              <a:t> </a:t>
            </a:r>
            <a:r>
              <a:rPr lang="ru-RU" sz="1600" dirty="0" err="1" smtClean="0"/>
              <a:t>Night</a:t>
            </a:r>
            <a:r>
              <a:rPr lang="ru-RU" sz="1600" dirty="0" smtClean="0"/>
              <a:t>». Он также лидер музыкального коллектива «</a:t>
            </a:r>
            <a:r>
              <a:rPr lang="ru-RU" sz="1600" dirty="0" err="1" smtClean="0"/>
              <a:t>Beecake</a:t>
            </a:r>
            <a:r>
              <a:rPr lang="ru-RU" sz="1600" dirty="0" smtClean="0"/>
              <a:t>». </a:t>
            </a:r>
          </a:p>
          <a:p>
            <a:pPr marL="176213"/>
            <a:r>
              <a:rPr lang="ru-RU" sz="1600" dirty="0" smtClean="0"/>
              <a:t>Билли </a:t>
            </a:r>
            <a:r>
              <a:rPr lang="ru-RU" sz="1600" dirty="0" err="1" smtClean="0"/>
              <a:t>Бойд</a:t>
            </a:r>
            <a:r>
              <a:rPr lang="ru-RU" sz="1600" dirty="0" smtClean="0"/>
              <a:t> живет в Глазго вместе со своей женой Али </a:t>
            </a:r>
            <a:r>
              <a:rPr lang="ru-RU" sz="1600" dirty="0" err="1" smtClean="0"/>
              <a:t>МакКиннон</a:t>
            </a:r>
            <a:r>
              <a:rPr lang="ru-RU" sz="1600" dirty="0" smtClean="0"/>
              <a:t> и сыном Джеком Уильямом </a:t>
            </a:r>
            <a:r>
              <a:rPr lang="ru-RU" sz="1600" dirty="0" err="1" smtClean="0"/>
              <a:t>Бойдом</a:t>
            </a:r>
            <a:r>
              <a:rPr lang="ru-RU" sz="1600" dirty="0" smtClean="0"/>
              <a:t> (родился 26 апреля 2006). </a:t>
            </a:r>
          </a:p>
          <a:p>
            <a:pPr marL="176213"/>
            <a:r>
              <a:rPr lang="ru-RU" sz="1600" dirty="0" smtClean="0"/>
              <a:t>С </a:t>
            </a:r>
            <a:r>
              <a:rPr lang="ru-RU" sz="1600" dirty="0" err="1" smtClean="0"/>
              <a:t>Домиником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Монаганом</a:t>
            </a:r>
            <a:r>
              <a:rPr lang="ru-RU" sz="1600" dirty="0" smtClean="0"/>
              <a:t> </a:t>
            </a:r>
            <a:r>
              <a:rPr lang="ru-RU" sz="1600" dirty="0" err="1" smtClean="0"/>
              <a:t>Бойд</a:t>
            </a:r>
            <a:r>
              <a:rPr lang="ru-RU" sz="1600" dirty="0" smtClean="0"/>
              <a:t> поддерживает тесные дружеские отношения.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Polaris\Desktop\презентация\другое\11818156368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1700808"/>
            <a:ext cx="2778249" cy="4131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Вигго</a:t>
            </a:r>
            <a:r>
              <a:rPr lang="ru-RU" b="1" dirty="0" smtClean="0"/>
              <a:t> </a:t>
            </a:r>
            <a:r>
              <a:rPr lang="ru-RU" b="1" dirty="0" err="1" smtClean="0"/>
              <a:t>Мортенсен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436096" cy="4752528"/>
          </a:xfrm>
        </p:spPr>
        <p:txBody>
          <a:bodyPr numCol="1" anchor="t">
            <a:noAutofit/>
          </a:bodyPr>
          <a:lstStyle/>
          <a:p>
            <a:pPr marL="176213" indent="0">
              <a:buNone/>
            </a:pPr>
            <a:r>
              <a:rPr lang="ru-RU" sz="1500" dirty="0" err="1" smtClean="0"/>
              <a:t>Мортенсен</a:t>
            </a:r>
            <a:r>
              <a:rPr lang="ru-RU" sz="1500" dirty="0" smtClean="0"/>
              <a:t> родился в семье датчанина и американки, рос в Аргентине и Венесуэле, что позволило ему в совершенстве овладеть испанским языком. Начинал актёрскую карьеру в начале 1980-х на Бродвее, причем его ранние работы были удостоены положительных отзывов театральных критиков. </a:t>
            </a:r>
          </a:p>
          <a:p>
            <a:pPr marL="176213" indent="0">
              <a:buNone/>
            </a:pPr>
            <a:r>
              <a:rPr lang="ru-RU" sz="1500" dirty="0" smtClean="0"/>
              <a:t>В кино </a:t>
            </a:r>
            <a:r>
              <a:rPr lang="ru-RU" sz="1500" dirty="0" err="1" smtClean="0"/>
              <a:t>Мортенсен</a:t>
            </a:r>
            <a:r>
              <a:rPr lang="ru-RU" sz="1500" dirty="0" smtClean="0"/>
              <a:t> дебютировал довольно поздно — в 26 лет, сыграв вместе с Александром Годуновым в драме «Свидетель». В течение 1990-х был регулярно занят во второстепенных ролях отрицательных персонажей: его можно было увидеть у Аль </a:t>
            </a:r>
            <a:r>
              <a:rPr lang="ru-RU" sz="1500" dirty="0" err="1" smtClean="0"/>
              <a:t>Пачино</a:t>
            </a:r>
            <a:r>
              <a:rPr lang="ru-RU" sz="1500" dirty="0" smtClean="0"/>
              <a:t> в «Пути </a:t>
            </a:r>
            <a:r>
              <a:rPr lang="ru-RU" sz="1500" dirty="0" err="1" smtClean="0"/>
              <a:t>Карлито</a:t>
            </a:r>
            <a:r>
              <a:rPr lang="ru-RU" sz="1500" dirty="0" smtClean="0"/>
              <a:t>» (1993), а в фильме «Пророчество» (1995) он сыграл самого Люцифера. Самая знаменитая его роль — </a:t>
            </a:r>
            <a:r>
              <a:rPr lang="ru-RU" sz="1500" dirty="0" err="1" smtClean="0"/>
              <a:t>Арагорна</a:t>
            </a:r>
            <a:r>
              <a:rPr lang="ru-RU" sz="1500" dirty="0" smtClean="0"/>
              <a:t> — досталась </a:t>
            </a:r>
            <a:r>
              <a:rPr lang="ru-RU" sz="1500" dirty="0" err="1" smtClean="0"/>
              <a:t>Мортенсену</a:t>
            </a:r>
            <a:r>
              <a:rPr lang="ru-RU" sz="1500" dirty="0" smtClean="0"/>
              <a:t> случайно. Режиссёр проекта передумал снимать в роли </a:t>
            </a:r>
            <a:r>
              <a:rPr lang="ru-RU" sz="1500" dirty="0" err="1" smtClean="0"/>
              <a:t>Арагорна</a:t>
            </a:r>
            <a:r>
              <a:rPr lang="ru-RU" sz="1500" dirty="0" smtClean="0"/>
              <a:t> актёра Стюарда </a:t>
            </a:r>
            <a:r>
              <a:rPr lang="ru-RU" sz="1500" dirty="0" err="1" smtClean="0"/>
              <a:t>Таунсенда</a:t>
            </a:r>
            <a:r>
              <a:rPr lang="ru-RU" sz="1500" dirty="0" smtClean="0"/>
              <a:t>, посчитав, что тот слишком молод для исполнения данной роли. После работы в трех фильмах проекта «Властелин Колец» </a:t>
            </a:r>
            <a:r>
              <a:rPr lang="ru-RU" sz="1500" dirty="0" err="1" smtClean="0"/>
              <a:t>Мортенсен</a:t>
            </a:r>
            <a:r>
              <a:rPr lang="ru-RU" sz="1500" dirty="0" smtClean="0"/>
              <a:t> стал настолько популярен, что официально опубликовал в интернете и СМИ письмо поклонникам с извинениями и просьбой не ждать от него ответа на их письма, потому что писем стало слишком много.</a:t>
            </a:r>
            <a:endParaRPr lang="ru-RU" sz="1500" dirty="0"/>
          </a:p>
        </p:txBody>
      </p:sp>
      <p:pic>
        <p:nvPicPr>
          <p:cNvPr id="2051" name="Picture 3" descr="C:\Users\Polaris\Desktop\презентация\другое\8985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340768"/>
            <a:ext cx="2927594" cy="4840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laris\Desktop\презентация\lord_of_the_rings_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rot="1589000">
            <a:off x="2794222" y="1828446"/>
            <a:ext cx="1077514" cy="39176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Режиссер</a:t>
            </a:r>
            <a:endParaRPr lang="ru-RU" sz="1400" dirty="0"/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 rot="20342051">
            <a:off x="5556352" y="1841180"/>
            <a:ext cx="864096" cy="429569"/>
          </a:xfrm>
          <a:prstGeom prst="lef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Актеры</a:t>
            </a:r>
            <a:endParaRPr lang="ru-RU" sz="1400" dirty="0"/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244408" y="5445224"/>
            <a:ext cx="743424" cy="399189"/>
          </a:xfrm>
          <a:prstGeom prst="rightArrow">
            <a:avLst>
              <a:gd name="adj1" fmla="val 63772"/>
              <a:gd name="adj2" fmla="val 5665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Выход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Стрелка вправо 12">
            <a:hlinkClick r:id="rId7" action="ppaction://hlinksldjump"/>
          </p:cNvPr>
          <p:cNvSpPr/>
          <p:nvPr/>
        </p:nvSpPr>
        <p:spPr>
          <a:xfrm rot="10800000">
            <a:off x="179512" y="5445224"/>
            <a:ext cx="743424" cy="399189"/>
          </a:xfrm>
          <a:prstGeom prst="rightArrow">
            <a:avLst>
              <a:gd name="adj1" fmla="val 63772"/>
              <a:gd name="adj2" fmla="val 5665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Иэн</a:t>
            </a:r>
            <a:r>
              <a:rPr lang="ru-RU" b="1" dirty="0" smtClean="0"/>
              <a:t> </a:t>
            </a:r>
            <a:r>
              <a:rPr lang="ru-RU" b="1" dirty="0" err="1" smtClean="0"/>
              <a:t>МакКеллен</a:t>
            </a: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355976" cy="4525963"/>
          </a:xfrm>
        </p:spPr>
        <p:txBody>
          <a:bodyPr numCol="1" anchor="t">
            <a:normAutofit/>
          </a:bodyPr>
          <a:lstStyle/>
          <a:p>
            <a:pPr marL="176213" indent="0">
              <a:buNone/>
            </a:pPr>
            <a:r>
              <a:rPr lang="ru-RU" sz="1500" dirty="0" smtClean="0"/>
              <a:t>Родился 25 мая 1939 года в городе </a:t>
            </a:r>
            <a:r>
              <a:rPr lang="ru-RU" sz="1500" dirty="0" err="1" smtClean="0"/>
              <a:t>Бернли</a:t>
            </a:r>
            <a:r>
              <a:rPr lang="ru-RU" sz="1500" dirty="0" smtClean="0"/>
              <a:t>, графство Ланкашир, Великобритания.</a:t>
            </a:r>
          </a:p>
          <a:p>
            <a:pPr marL="176213" indent="0">
              <a:buNone/>
            </a:pPr>
            <a:r>
              <a:rPr lang="ru-RU" sz="1500" dirty="0" smtClean="0"/>
              <a:t>В течение шестидесятых и семидесятых сыграл практически во всех пьесах шекспировского репертуара. Первую крупную роль </a:t>
            </a:r>
            <a:r>
              <a:rPr lang="ru-RU" sz="1500" dirty="0" err="1" smtClean="0"/>
              <a:t>Маккеллен</a:t>
            </a:r>
            <a:r>
              <a:rPr lang="ru-RU" sz="1500" dirty="0" smtClean="0"/>
              <a:t> исполнил в ленте «Ричард </a:t>
            </a:r>
            <a:r>
              <a:rPr lang="en-US" sz="1500" dirty="0" smtClean="0"/>
              <a:t>III</a:t>
            </a:r>
            <a:r>
              <a:rPr lang="ru-RU" sz="1500" dirty="0" smtClean="0"/>
              <a:t>», а уже тремя годами позже получил первую номинацию на «Оскар» за роль режиссёра Джеймса </a:t>
            </a:r>
            <a:r>
              <a:rPr lang="ru-RU" sz="1500" dirty="0" err="1" smtClean="0"/>
              <a:t>Уэйла</a:t>
            </a:r>
            <a:r>
              <a:rPr lang="ru-RU" sz="1500" dirty="0" smtClean="0"/>
              <a:t> в драматическом </a:t>
            </a:r>
            <a:r>
              <a:rPr lang="ru-RU" sz="1500" dirty="0" err="1" smtClean="0"/>
              <a:t>байопике</a:t>
            </a:r>
            <a:r>
              <a:rPr lang="ru-RU" sz="1500" dirty="0" smtClean="0"/>
              <a:t> «Боги и монстры». Второй раз актёр выдвигался на премию </a:t>
            </a:r>
            <a:r>
              <a:rPr lang="ru-RU" sz="1500" dirty="0" err="1" smtClean="0"/>
              <a:t>киноакадемии</a:t>
            </a:r>
            <a:r>
              <a:rPr lang="ru-RU" sz="1500" dirty="0" smtClean="0"/>
              <a:t> за перевоплощение в волшебника </a:t>
            </a:r>
            <a:r>
              <a:rPr lang="ru-RU" sz="1500" dirty="0" err="1" smtClean="0"/>
              <a:t>Гэндальфа</a:t>
            </a:r>
            <a:r>
              <a:rPr lang="ru-RU" sz="1500" dirty="0" smtClean="0"/>
              <a:t> в </a:t>
            </a:r>
            <a:r>
              <a:rPr lang="ru-RU" sz="1500" dirty="0" err="1" smtClean="0"/>
              <a:t>фэнтези</a:t>
            </a:r>
            <a:r>
              <a:rPr lang="ru-RU" sz="1500" dirty="0" smtClean="0"/>
              <a:t> «Властелин колец: Братство кольца».</a:t>
            </a:r>
            <a:endParaRPr lang="ru-RU" sz="1500" dirty="0"/>
          </a:p>
        </p:txBody>
      </p:sp>
      <p:pic>
        <p:nvPicPr>
          <p:cNvPr id="3074" name="Picture 2" descr="C:\Users\Polaris\Desktop\презентация\другое\159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556792"/>
            <a:ext cx="3528392" cy="4365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Орландо</a:t>
            </a:r>
            <a:r>
              <a:rPr lang="ru-RU" b="1" dirty="0" smtClean="0"/>
              <a:t> </a:t>
            </a:r>
            <a:r>
              <a:rPr lang="ru-RU" b="1" dirty="0" err="1" smtClean="0"/>
              <a:t>Блум</a:t>
            </a: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644008" cy="4525963"/>
          </a:xfrm>
        </p:spPr>
        <p:txBody>
          <a:bodyPr numCol="1" anchor="t">
            <a:normAutofit fontScale="92500" lnSpcReduction="10000"/>
          </a:bodyPr>
          <a:lstStyle/>
          <a:p>
            <a:pPr marL="176213" indent="0">
              <a:buNone/>
            </a:pPr>
            <a:r>
              <a:rPr lang="ru-RU" sz="1600" dirty="0" smtClean="0"/>
              <a:t>Родился в 1977 году и получил известность благодаря известным всем кинолюбителям трилогиям «Властелин колец» и «Пираты Карибского моря"  </a:t>
            </a:r>
          </a:p>
          <a:p>
            <a:pPr marL="176213" indent="0">
              <a:buNone/>
            </a:pPr>
            <a:r>
              <a:rPr lang="ru-RU" sz="1600" dirty="0" smtClean="0"/>
              <a:t>Карьеру актера </a:t>
            </a:r>
            <a:r>
              <a:rPr lang="ru-RU" sz="1600" dirty="0" err="1" smtClean="0"/>
              <a:t>Блум</a:t>
            </a:r>
            <a:r>
              <a:rPr lang="ru-RU" sz="1600" dirty="0" smtClean="0"/>
              <a:t> начал еще в детстве, участвуя в школьных постановках. В возрасте 16 лет он играл в Лондоне на сцене Национального молодежного театра на протяжении двух сезонов. Это помогло ему получить грант на годовое обучение в Британо-американской академии драматического искусства.</a:t>
            </a:r>
          </a:p>
          <a:p>
            <a:pPr marL="176213" indent="0">
              <a:buNone/>
            </a:pPr>
            <a:r>
              <a:rPr lang="ru-RU" sz="1600" dirty="0" smtClean="0"/>
              <a:t>Дебют актера на телевидении состоялся в 1996 году, где он сыграл в нескольких эпизодах сериала «Несчастный случай». А уже в 1997 году он впервые появился на киноэкранах в биографической драме «Уайльд». После этого </a:t>
            </a:r>
            <a:r>
              <a:rPr lang="ru-RU" sz="1600" dirty="0" err="1" smtClean="0"/>
              <a:t>Орландо</a:t>
            </a:r>
            <a:r>
              <a:rPr lang="ru-RU" sz="1600" dirty="0" smtClean="0"/>
              <a:t> </a:t>
            </a:r>
            <a:r>
              <a:rPr lang="ru-RU" sz="1600" dirty="0" err="1" smtClean="0"/>
              <a:t>Блум</a:t>
            </a:r>
            <a:r>
              <a:rPr lang="ru-RU" sz="1600" dirty="0" smtClean="0"/>
              <a:t> совершенствовал свое актерское мастерство в </a:t>
            </a:r>
            <a:r>
              <a:rPr lang="ru-RU" sz="1600" dirty="0" err="1" smtClean="0"/>
              <a:t>Гилдхоллской</a:t>
            </a:r>
            <a:r>
              <a:rPr lang="ru-RU" sz="1600" dirty="0" smtClean="0"/>
              <a:t> школе театра и музыки, где изучал пьесы Шекспира, Мильтона, Чехова, а также участвовал в классических театральных постановках.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122" name="Picture 2" descr="C:\Users\Polaris\Desktop\презентация\другое\1369216249_orlandobloom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556792"/>
            <a:ext cx="3697744" cy="4248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/>
              <a:t>Джон Рис-Дейвис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283968" cy="4525963"/>
          </a:xfrm>
        </p:spPr>
        <p:txBody>
          <a:bodyPr numCol="1" anchor="t">
            <a:normAutofit/>
          </a:bodyPr>
          <a:lstStyle/>
          <a:p>
            <a:pPr marL="176213" indent="0">
              <a:buNone/>
            </a:pPr>
            <a:r>
              <a:rPr lang="ru-RU" sz="1500" dirty="0" smtClean="0"/>
              <a:t>Джон Рис-Дэвис родился 5 мая 1944 года в Солсбери, </a:t>
            </a:r>
            <a:r>
              <a:rPr lang="ru-RU" sz="1500" dirty="0" err="1" smtClean="0"/>
              <a:t>Влеикобритания</a:t>
            </a:r>
            <a:r>
              <a:rPr lang="ru-RU" sz="1500" dirty="0" smtClean="0"/>
              <a:t>. Окончил Университет Восточной Англии. Начинает работать в театре и на телевидении.</a:t>
            </a:r>
          </a:p>
          <a:p>
            <a:pPr marL="176213" indent="0">
              <a:buNone/>
            </a:pPr>
            <a:r>
              <a:rPr lang="ru-RU" sz="1500" dirty="0" smtClean="0"/>
              <a:t>Снимался в трёх сезонах фантастического телесериала «Скользящие» в роли профессора Максимилиана </a:t>
            </a:r>
            <a:r>
              <a:rPr lang="ru-RU" sz="1500" dirty="0" err="1" smtClean="0"/>
              <a:t>Артуро</a:t>
            </a:r>
            <a:r>
              <a:rPr lang="ru-RU" sz="1500" dirty="0" smtClean="0"/>
              <a:t>, в одном из фильмов про Джеймса Бонда в роли генерала Леонида Пушкина. В начале 2000-х сыграл гнома </a:t>
            </a:r>
            <a:r>
              <a:rPr lang="ru-RU" sz="1500" dirty="0" err="1" smtClean="0"/>
              <a:t>Гимли</a:t>
            </a:r>
            <a:r>
              <a:rPr lang="ru-RU" sz="1500" dirty="0" smtClean="0"/>
              <a:t> в </a:t>
            </a:r>
            <a:r>
              <a:rPr lang="ru-RU" sz="1500" dirty="0" err="1" smtClean="0"/>
              <a:t>кинотрилогии</a:t>
            </a:r>
            <a:r>
              <a:rPr lang="ru-RU" sz="1500" dirty="0" smtClean="0"/>
              <a:t> «Властелин колец».</a:t>
            </a:r>
          </a:p>
          <a:p>
            <a:pPr marL="176213" indent="0">
              <a:buNone/>
            </a:pPr>
            <a:r>
              <a:rPr lang="ru-RU" sz="1500" dirty="0" smtClean="0"/>
              <a:t>Также озвучивал такие известные мультфильмы как «Аладдин и король разбойников» (голос короля разбойников / </a:t>
            </a:r>
            <a:r>
              <a:rPr lang="ru-RU" sz="1500" dirty="0" err="1" smtClean="0"/>
              <a:t>Касима</a:t>
            </a:r>
            <a:r>
              <a:rPr lang="ru-RU" sz="1500" dirty="0" smtClean="0"/>
              <a:t>), «Губка Боб Квадратные штаны» (голос Мэн Рея) и </a:t>
            </a:r>
            <a:r>
              <a:rPr lang="ru-RU" sz="1500" dirty="0" err="1" smtClean="0"/>
              <a:t>Тобиаса</a:t>
            </a:r>
            <a:r>
              <a:rPr lang="ru-RU" sz="1500" dirty="0" smtClean="0"/>
              <a:t> в компьютерной игре </a:t>
            </a:r>
            <a:r>
              <a:rPr lang="en-US" sz="1500" dirty="0" smtClean="0"/>
              <a:t>Freelancer</a:t>
            </a:r>
            <a:r>
              <a:rPr lang="ru-RU" sz="1500" dirty="0" smtClean="0"/>
              <a:t>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098" name="Picture 2" descr="C:\Users\Polaris\Desktop\презентация\другое\john-rhys-davies-897959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412776"/>
            <a:ext cx="3639064" cy="48703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/>
              <a:t>Шон</a:t>
            </a:r>
            <a:r>
              <a:rPr lang="ru-RU" b="1" dirty="0" smtClean="0"/>
              <a:t> </a:t>
            </a:r>
            <a:r>
              <a:rPr lang="ru-RU" b="1" dirty="0" err="1" smtClean="0"/>
              <a:t>Бин</a:t>
            </a: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572000" cy="4525963"/>
          </a:xfrm>
        </p:spPr>
        <p:txBody>
          <a:bodyPr numCol="1" anchor="t">
            <a:normAutofit fontScale="77500" lnSpcReduction="20000"/>
          </a:bodyPr>
          <a:lstStyle/>
          <a:p>
            <a:pPr marL="176213" indent="0">
              <a:buNone/>
            </a:pPr>
            <a:r>
              <a:rPr lang="ru-RU" sz="2100" dirty="0" err="1" smtClean="0"/>
              <a:t>Бин</a:t>
            </a:r>
            <a:r>
              <a:rPr lang="ru-RU" sz="2100" dirty="0" smtClean="0"/>
              <a:t> родился 17 апреля 1959</a:t>
            </a:r>
            <a:r>
              <a:rPr lang="ru-RU" sz="2100" u="sng" dirty="0" smtClean="0"/>
              <a:t> </a:t>
            </a:r>
            <a:r>
              <a:rPr lang="ru-RU" sz="2100" dirty="0" smtClean="0"/>
              <a:t>в районе </a:t>
            </a:r>
            <a:r>
              <a:rPr lang="ru-RU" sz="2100" dirty="0" err="1" smtClean="0"/>
              <a:t>Хандсворт</a:t>
            </a:r>
            <a:r>
              <a:rPr lang="ru-RU" sz="2100" dirty="0" smtClean="0"/>
              <a:t>,  Англия. Его отец, Брайан </a:t>
            </a:r>
            <a:r>
              <a:rPr lang="ru-RU" sz="2100" dirty="0" err="1" smtClean="0"/>
              <a:t>Бин</a:t>
            </a:r>
            <a:r>
              <a:rPr lang="ru-RU" sz="2100" dirty="0" smtClean="0"/>
              <a:t> — сварщик, мать, Рита </a:t>
            </a:r>
            <a:r>
              <a:rPr lang="ru-RU" sz="2100" dirty="0" err="1" smtClean="0"/>
              <a:t>Бин-секретарь</a:t>
            </a:r>
            <a:r>
              <a:rPr lang="ru-RU" sz="2100" dirty="0" smtClean="0"/>
              <a:t>.  В 1981 году </a:t>
            </a:r>
            <a:r>
              <a:rPr lang="ru-RU" sz="2100" dirty="0" err="1" smtClean="0"/>
              <a:t>Шон</a:t>
            </a:r>
            <a:r>
              <a:rPr lang="ru-RU" sz="2100" dirty="0" smtClean="0"/>
              <a:t> </a:t>
            </a:r>
            <a:r>
              <a:rPr lang="ru-RU" sz="2100" dirty="0" err="1" smtClean="0"/>
              <a:t>Бин</a:t>
            </a:r>
            <a:r>
              <a:rPr lang="ru-RU" sz="2100" dirty="0" smtClean="0"/>
              <a:t> поступил в Лондонскую Академию Драматического искусства, которую окончил с серебряной медалью. Его дебют состоялся в 1983 году в спектакле «Ромео и Джульетта», где </a:t>
            </a:r>
            <a:r>
              <a:rPr lang="ru-RU" sz="2100" dirty="0" err="1" smtClean="0"/>
              <a:t>Шон</a:t>
            </a:r>
            <a:r>
              <a:rPr lang="ru-RU" sz="2100" dirty="0" smtClean="0"/>
              <a:t> сыграл роль </a:t>
            </a:r>
            <a:r>
              <a:rPr lang="ru-RU" sz="2100" dirty="0" err="1" smtClean="0"/>
              <a:t>Тибальда</a:t>
            </a:r>
            <a:r>
              <a:rPr lang="ru-RU" sz="2100" dirty="0" smtClean="0"/>
              <a:t>. В 1999 году </a:t>
            </a:r>
            <a:r>
              <a:rPr lang="ru-RU" sz="2100" dirty="0" err="1" smtClean="0"/>
              <a:t>Шон</a:t>
            </a:r>
            <a:r>
              <a:rPr lang="ru-RU" sz="2100" dirty="0" smtClean="0"/>
              <a:t> получил желанную роль </a:t>
            </a:r>
            <a:r>
              <a:rPr lang="ru-RU" sz="2100" dirty="0" err="1" smtClean="0"/>
              <a:t>Боромира</a:t>
            </a:r>
            <a:r>
              <a:rPr lang="ru-RU" sz="2100" dirty="0" smtClean="0"/>
              <a:t> в трилогии «Властелин колец» по одноименной книге </a:t>
            </a:r>
            <a:r>
              <a:rPr lang="ru-RU" sz="2100" dirty="0" err="1" smtClean="0"/>
              <a:t>Толкина</a:t>
            </a:r>
            <a:r>
              <a:rPr lang="ru-RU" sz="2100" dirty="0" smtClean="0"/>
              <a:t>. За последние годы </a:t>
            </a:r>
            <a:r>
              <a:rPr lang="ru-RU" sz="2100" dirty="0" err="1" smtClean="0"/>
              <a:t>Шон</a:t>
            </a:r>
            <a:r>
              <a:rPr lang="ru-RU" sz="2100" dirty="0" smtClean="0"/>
              <a:t> </a:t>
            </a:r>
            <a:r>
              <a:rPr lang="ru-RU" sz="2100" dirty="0" err="1" smtClean="0"/>
              <a:t>Бин</a:t>
            </a:r>
            <a:r>
              <a:rPr lang="ru-RU" sz="2100" dirty="0" smtClean="0"/>
              <a:t> снялся во множестве популярных фильмов. На его счету съемки в картинах «Перси Джексон и похититель молний»,  «</a:t>
            </a:r>
            <a:r>
              <a:rPr lang="ru-RU" sz="2100" dirty="0" err="1" smtClean="0"/>
              <a:t>Сайлент</a:t>
            </a:r>
            <a:r>
              <a:rPr lang="ru-RU" sz="2100" dirty="0" smtClean="0"/>
              <a:t> Хилл», «Иллюзия полета», «Сокровище нации» и других. В 2010 году </a:t>
            </a:r>
            <a:r>
              <a:rPr lang="ru-RU" sz="2100" dirty="0" err="1" smtClean="0"/>
              <a:t>Шон</a:t>
            </a:r>
            <a:r>
              <a:rPr lang="ru-RU" sz="2100" dirty="0" smtClean="0"/>
              <a:t> </a:t>
            </a:r>
            <a:r>
              <a:rPr lang="ru-RU" sz="2100" dirty="0" err="1" smtClean="0"/>
              <a:t>Бин</a:t>
            </a:r>
            <a:r>
              <a:rPr lang="ru-RU" sz="2100" dirty="0" smtClean="0"/>
              <a:t> сыграл одну из главных ролей в успешном сериале «Игра Престолов», созданного по мотивам цикла романов «Песнь Льда и Огня»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6146" name="Picture 2" descr="C:\Users\Polaris\Desktop\презентация\другое\SBun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340768"/>
            <a:ext cx="3458338" cy="5118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/>
              <a:t>Доминик</a:t>
            </a:r>
            <a:r>
              <a:rPr lang="ru-RU" b="1" dirty="0" smtClean="0"/>
              <a:t> </a:t>
            </a:r>
            <a:r>
              <a:rPr lang="ru-RU" b="1" dirty="0" err="1" smtClean="0"/>
              <a:t>Монаган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427984" cy="4525963"/>
          </a:xfrm>
        </p:spPr>
        <p:txBody>
          <a:bodyPr numCol="1" anchor="t">
            <a:normAutofit/>
          </a:bodyPr>
          <a:lstStyle/>
          <a:p>
            <a:pPr marL="176213" indent="0">
              <a:buNone/>
            </a:pPr>
            <a:r>
              <a:rPr lang="ru-RU" sz="1500" dirty="0" err="1" smtClean="0"/>
              <a:t>Доминик</a:t>
            </a:r>
            <a:r>
              <a:rPr lang="ru-RU" sz="1500" dirty="0" smtClean="0"/>
              <a:t> </a:t>
            </a:r>
            <a:r>
              <a:rPr lang="ru-RU" sz="1500" dirty="0" err="1" smtClean="0"/>
              <a:t>Монаган</a:t>
            </a:r>
            <a:r>
              <a:rPr lang="ru-RU" sz="1500" dirty="0" smtClean="0"/>
              <a:t> родился в Берлине, Германия. Мать — медсестра, отец — учитель. У </a:t>
            </a:r>
            <a:r>
              <a:rPr lang="ru-RU" sz="1500" dirty="0" err="1" smtClean="0"/>
              <a:t>Монагана</a:t>
            </a:r>
            <a:r>
              <a:rPr lang="ru-RU" sz="1500" dirty="0" smtClean="0"/>
              <a:t> есть старший брат — </a:t>
            </a:r>
            <a:r>
              <a:rPr lang="ru-RU" sz="1500" dirty="0" err="1" smtClean="0"/>
              <a:t>Мэттью</a:t>
            </a:r>
            <a:r>
              <a:rPr lang="ru-RU" sz="1500" dirty="0" smtClean="0"/>
              <a:t>, по профессии — учитель, певец и музыкант. Когда Доминику было 11 лет, его семья переехала в Большой Манчестер, а после этого — в сам Манчестер. </a:t>
            </a:r>
            <a:r>
              <a:rPr lang="ru-RU" sz="1500" dirty="0" err="1" smtClean="0"/>
              <a:t>Доминик</a:t>
            </a:r>
            <a:r>
              <a:rPr lang="ru-RU" sz="1500" dirty="0" smtClean="0"/>
              <a:t> свободно владеет двумя языками — английским и немецким.</a:t>
            </a:r>
          </a:p>
          <a:p>
            <a:pPr marL="176213" indent="0">
              <a:buNone/>
            </a:pPr>
            <a:r>
              <a:rPr lang="ru-RU" sz="1500" dirty="0" smtClean="0"/>
              <a:t>Желание стать актёром у Доминика появилось ещё в детстве после просмотра «Звездных войн». В школе он играл в различных постановках, таких как: «Приключения Оливера Твиста» и «Рождественская песнь в прозе». Как актёр, </a:t>
            </a:r>
            <a:r>
              <a:rPr lang="ru-RU" sz="1500" dirty="0" err="1" smtClean="0"/>
              <a:t>Доминик</a:t>
            </a:r>
            <a:r>
              <a:rPr lang="ru-RU" sz="1500" dirty="0" smtClean="0"/>
              <a:t> </a:t>
            </a:r>
            <a:r>
              <a:rPr lang="ru-RU" sz="1500" dirty="0" err="1" smtClean="0"/>
              <a:t>Монаган</a:t>
            </a:r>
            <a:r>
              <a:rPr lang="ru-RU" sz="1500" dirty="0" smtClean="0"/>
              <a:t> известен ролями </a:t>
            </a:r>
            <a:r>
              <a:rPr lang="ru-RU" sz="1500" dirty="0" err="1" smtClean="0"/>
              <a:t>Мериадока</a:t>
            </a:r>
            <a:r>
              <a:rPr lang="ru-RU" sz="1500" dirty="0" smtClean="0"/>
              <a:t> </a:t>
            </a:r>
            <a:r>
              <a:rPr lang="ru-RU" sz="1500" dirty="0" err="1" smtClean="0"/>
              <a:t>Брендибака</a:t>
            </a:r>
            <a:r>
              <a:rPr lang="ru-RU" sz="1500" dirty="0" smtClean="0"/>
              <a:t> в трилогии «Властелин колец», Чарли </a:t>
            </a:r>
            <a:r>
              <a:rPr lang="ru-RU" sz="1500" dirty="0" err="1" smtClean="0"/>
              <a:t>Пэйса</a:t>
            </a:r>
            <a:r>
              <a:rPr lang="ru-RU" sz="1500" dirty="0" smtClean="0"/>
              <a:t> в сериале «Остаться в живых» и </a:t>
            </a:r>
            <a:r>
              <a:rPr lang="ru-RU" sz="1500" dirty="0" err="1" smtClean="0"/>
              <a:t>Саймона</a:t>
            </a:r>
            <a:r>
              <a:rPr lang="ru-RU" sz="1500" dirty="0" smtClean="0"/>
              <a:t> </a:t>
            </a:r>
            <a:r>
              <a:rPr lang="ru-RU" sz="1500" dirty="0" err="1" smtClean="0"/>
              <a:t>Кэмпоса</a:t>
            </a:r>
            <a:r>
              <a:rPr lang="ru-RU" sz="1500" dirty="0" smtClean="0"/>
              <a:t> в сериале «Вспомни, что будет». 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7170" name="Picture 2" descr="C:\Users\Polaris\Desktop\презентация\другое\dominic-monagh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484784"/>
            <a:ext cx="3600400" cy="4770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/>
              <a:t>Шон</a:t>
            </a:r>
            <a:r>
              <a:rPr lang="ru-RU" b="1" dirty="0" smtClean="0"/>
              <a:t> </a:t>
            </a:r>
            <a:r>
              <a:rPr lang="ru-RU" b="1" dirty="0" err="1" smtClean="0"/>
              <a:t>Остин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628801"/>
            <a:ext cx="4572000" cy="4032448"/>
          </a:xfrm>
        </p:spPr>
        <p:txBody>
          <a:bodyPr numCol="1" anchor="t">
            <a:normAutofit lnSpcReduction="10000"/>
          </a:bodyPr>
          <a:lstStyle/>
          <a:p>
            <a:pPr marL="176213" indent="0">
              <a:buNone/>
            </a:pPr>
            <a:r>
              <a:rPr lang="ru-RU" sz="1600" dirty="0" smtClean="0"/>
              <a:t>Родился в городе Санта-Моника в семье актрисы </a:t>
            </a:r>
            <a:r>
              <a:rPr lang="ru-RU" sz="1600" dirty="0" err="1" smtClean="0"/>
              <a:t>Патти</a:t>
            </a:r>
            <a:r>
              <a:rPr lang="ru-RU" sz="1600" dirty="0" smtClean="0"/>
              <a:t> Дьюк и писателя Майкла </a:t>
            </a:r>
            <a:r>
              <a:rPr lang="ru-RU" sz="1600" dirty="0" err="1" smtClean="0"/>
              <a:t>Телла</a:t>
            </a:r>
            <a:r>
              <a:rPr lang="ru-RU" sz="1600" dirty="0" smtClean="0"/>
              <a:t>. Когда его мать вышла замуж во второй раз, его усыновил актёр  Джон </a:t>
            </a:r>
            <a:r>
              <a:rPr lang="ru-RU" sz="1600" dirty="0" err="1" smtClean="0"/>
              <a:t>Остин</a:t>
            </a:r>
            <a:r>
              <a:rPr lang="ru-RU" sz="1600" dirty="0" smtClean="0"/>
              <a:t>. </a:t>
            </a:r>
          </a:p>
          <a:p>
            <a:pPr marL="176213" indent="0">
              <a:buNone/>
            </a:pPr>
            <a:r>
              <a:rPr lang="ru-RU" sz="1600" dirty="0" smtClean="0"/>
              <a:t>Окончил с отличием Калифорнийский Университет, в котором изучал историю и английскую литературу, и получил диплом бакалавра. В 1992 году женился на Кристине </a:t>
            </a:r>
            <a:r>
              <a:rPr lang="ru-RU" sz="1600" dirty="0" err="1" smtClean="0"/>
              <a:t>Харрел</a:t>
            </a:r>
            <a:r>
              <a:rPr lang="ru-RU" sz="1600" dirty="0" smtClean="0"/>
              <a:t>, которая в 1984 году завоевала титул Юной мисс Индиана на конкурсе красоты. У пары три дочери: Александра (сыграла дочь </a:t>
            </a:r>
            <a:r>
              <a:rPr lang="ru-RU" sz="1600" dirty="0" err="1" smtClean="0"/>
              <a:t>Сэмуайза</a:t>
            </a:r>
            <a:r>
              <a:rPr lang="ru-RU" sz="1600" dirty="0" smtClean="0"/>
              <a:t> </a:t>
            </a:r>
            <a:r>
              <a:rPr lang="ru-RU" sz="1600" dirty="0" err="1" smtClean="0"/>
              <a:t>Гэмджи</a:t>
            </a:r>
            <a:r>
              <a:rPr lang="ru-RU" sz="1600" dirty="0" smtClean="0"/>
              <a:t>), Елизавета и Изабелла.</a:t>
            </a:r>
          </a:p>
          <a:p>
            <a:pPr marL="176213" indent="0">
              <a:buNone/>
            </a:pPr>
            <a:r>
              <a:rPr lang="ru-RU" sz="1600" dirty="0" smtClean="0"/>
              <a:t>В 2004 году в соавторстве с Джо </a:t>
            </a:r>
            <a:r>
              <a:rPr lang="ru-RU" sz="1600" dirty="0" err="1" smtClean="0"/>
              <a:t>Лейденом</a:t>
            </a:r>
            <a:r>
              <a:rPr lang="ru-RU" sz="1600" dirty="0" smtClean="0"/>
              <a:t> опубликовал книгу «Туда и обратно: рассказ актёра» в которой поделился впечатлениями о съемках трилогии по романам Дж. Р. Р. </a:t>
            </a:r>
            <a:r>
              <a:rPr lang="ru-RU" sz="1600" dirty="0" err="1" smtClean="0"/>
              <a:t>Толкина</a:t>
            </a:r>
            <a:r>
              <a:rPr lang="ru-RU" sz="1600" dirty="0" smtClean="0"/>
              <a:t>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9218" name="Picture 2" descr="C:\Users\Polaris\Desktop\презентация\другое\564x800_scale_MV5BMTU3MTE2MDYzOV5BMl5BanBnXkFtZTYwODYyNjY3._V1._SX423_SY600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412776"/>
            <a:ext cx="3528392" cy="5004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b="1" dirty="0" err="1" smtClean="0"/>
              <a:t>Кейт</a:t>
            </a:r>
            <a:r>
              <a:rPr lang="ru-RU" b="1" dirty="0" smtClean="0"/>
              <a:t> </a:t>
            </a:r>
            <a:r>
              <a:rPr lang="ru-RU" b="1" dirty="0" err="1" smtClean="0"/>
              <a:t>Бланшетт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499992" cy="4525963"/>
          </a:xfrm>
        </p:spPr>
        <p:txBody>
          <a:bodyPr numCol="1" anchor="t">
            <a:normAutofit/>
          </a:bodyPr>
          <a:lstStyle/>
          <a:p>
            <a:pPr marL="176213" indent="0">
              <a:buNone/>
            </a:pPr>
            <a:r>
              <a:rPr lang="ru-RU" sz="1500" dirty="0" smtClean="0"/>
              <a:t>Родилась 14 мая 1969 года в Айвенго, Виктория, Австралия. Она — австралийская актриса и режиссер. </a:t>
            </a:r>
            <a:r>
              <a:rPr lang="ru-RU" sz="1500" dirty="0" err="1" smtClean="0"/>
              <a:t>Кейт</a:t>
            </a:r>
            <a:r>
              <a:rPr lang="ru-RU" sz="1500" dirty="0" smtClean="0"/>
              <a:t> завоевала множество наград, включая Оскар, премии "Золотой глобус" и </a:t>
            </a:r>
            <a:r>
              <a:rPr lang="ru-RU" sz="1500" dirty="0" err="1" smtClean="0"/>
              <a:t>BAFTAs</a:t>
            </a:r>
            <a:r>
              <a:rPr lang="ru-RU" sz="1500" dirty="0" smtClean="0"/>
              <a:t>. Пришла к известности после фильма "Елизавета" в 1998 году. Также снималась в Властелине колец в роли </a:t>
            </a:r>
            <a:r>
              <a:rPr lang="ru-RU" sz="1500" dirty="0" err="1" smtClean="0"/>
              <a:t>Галадриэль</a:t>
            </a:r>
            <a:r>
              <a:rPr lang="ru-RU" sz="1500" dirty="0" smtClean="0"/>
              <a:t>. Изучала экономику и изобразительные искусства в Университете Мельбурна. Закончила Национальный институт драматического искусства в 1992 году. Ее первая крупная работа "</a:t>
            </a:r>
            <a:r>
              <a:rPr lang="ru-RU" sz="1500" dirty="0" err="1" smtClean="0"/>
              <a:t>Oleanna</a:t>
            </a:r>
            <a:r>
              <a:rPr lang="ru-RU" sz="1500" dirty="0" smtClean="0"/>
              <a:t>" в 1993 году.</a:t>
            </a:r>
            <a:endParaRPr lang="ru-RU" sz="1500" dirty="0"/>
          </a:p>
        </p:txBody>
      </p:sp>
      <p:pic>
        <p:nvPicPr>
          <p:cNvPr id="11266" name="Picture 2" descr="C:\Users\Polaris\Desktop\презентация\другое\cate-blanchet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412776"/>
            <a:ext cx="3636722" cy="4846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/>
              <a:t>Энди</a:t>
            </a:r>
            <a:r>
              <a:rPr lang="ru-RU" b="1" dirty="0" smtClean="0"/>
              <a:t> </a:t>
            </a:r>
            <a:r>
              <a:rPr lang="ru-RU" b="1" dirty="0" err="1" smtClean="0"/>
              <a:t>Серкис</a:t>
            </a: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716016" cy="4525963"/>
          </a:xfrm>
        </p:spPr>
        <p:txBody>
          <a:bodyPr numCol="1" anchor="t">
            <a:normAutofit/>
          </a:bodyPr>
          <a:lstStyle/>
          <a:p>
            <a:pPr marL="176213" indent="0">
              <a:buNone/>
            </a:pPr>
            <a:r>
              <a:rPr lang="ru-RU" sz="1500" dirty="0" smtClean="0"/>
              <a:t>Родился 20 апреля 1964 года, Лондон, Великобритания. </a:t>
            </a:r>
            <a:r>
              <a:rPr lang="ru-RU" sz="1500" dirty="0" err="1" smtClean="0"/>
              <a:t>Энди</a:t>
            </a:r>
            <a:r>
              <a:rPr lang="ru-RU" sz="1500" dirty="0" smtClean="0"/>
              <a:t> сыграл в кино и на телевидении более 30 ролей. Известен прежде всего по роли </a:t>
            </a:r>
            <a:r>
              <a:rPr lang="ru-RU" sz="1500" dirty="0" err="1" smtClean="0"/>
              <a:t>Голлума</a:t>
            </a:r>
            <a:r>
              <a:rPr lang="ru-RU" sz="1500" dirty="0" smtClean="0"/>
              <a:t> в </a:t>
            </a:r>
            <a:r>
              <a:rPr lang="ru-RU" sz="1500" dirty="0" err="1" smtClean="0"/>
              <a:t>киноэпопее</a:t>
            </a:r>
            <a:r>
              <a:rPr lang="ru-RU" sz="1500" dirty="0" smtClean="0"/>
              <a:t> «Властелин колец» (2001—2003), где его движения и голос были использованы при создании компьютерного персонажа. Его работы послужили отправной точкой для горячих споров о том, где проходит граница между актёрской игрой и компьютерной графикой. Несмотря на заявления некоторых критиков о том, что </a:t>
            </a:r>
            <a:r>
              <a:rPr lang="ru-RU" sz="1500" dirty="0" err="1" smtClean="0"/>
              <a:t>Серкис</a:t>
            </a:r>
            <a:r>
              <a:rPr lang="ru-RU" sz="1500" dirty="0" smtClean="0"/>
              <a:t> заслуживает «Оскара» за роль </a:t>
            </a:r>
            <a:r>
              <a:rPr lang="ru-RU" sz="1500" dirty="0" err="1" smtClean="0"/>
              <a:t>Голлума</a:t>
            </a:r>
            <a:r>
              <a:rPr lang="ru-RU" sz="1500" dirty="0" smtClean="0"/>
              <a:t>, Академия киноискусства решила, что он не подходит под критерии, так как актёр при этом должен был лично присутствовать на экране.</a:t>
            </a:r>
          </a:p>
          <a:p>
            <a:pPr marL="176213" indent="0">
              <a:buNone/>
            </a:pPr>
            <a:r>
              <a:rPr lang="ru-RU" sz="1500" dirty="0" smtClean="0"/>
              <a:t> </a:t>
            </a:r>
            <a:endParaRPr lang="ru-RU" sz="1500" dirty="0"/>
          </a:p>
        </p:txBody>
      </p:sp>
      <p:pic>
        <p:nvPicPr>
          <p:cNvPr id="10242" name="Picture 2" descr="C:\Users\Polaris\Desktop\презентация\другое\11763368110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340768"/>
            <a:ext cx="3312368" cy="5006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b="1" dirty="0" smtClean="0"/>
              <a:t>Кристофер Ли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148064" cy="4680520"/>
          </a:xfrm>
        </p:spPr>
        <p:txBody>
          <a:bodyPr numCol="1" anchor="t">
            <a:normAutofit fontScale="70000" lnSpcReduction="20000"/>
          </a:bodyPr>
          <a:lstStyle/>
          <a:p>
            <a:pPr marL="176213" indent="0">
              <a:buNone/>
            </a:pPr>
            <a:r>
              <a:rPr lang="ru-RU" sz="2100" dirty="0" smtClean="0"/>
              <a:t>Родился 27 мая 1922 года в </a:t>
            </a:r>
            <a:r>
              <a:rPr lang="ru-RU" sz="2100" dirty="0" err="1" smtClean="0"/>
              <a:t>Белгравии</a:t>
            </a:r>
            <a:r>
              <a:rPr lang="ru-RU" sz="2100" dirty="0" smtClean="0"/>
              <a:t>, Лондон. В 1926 году его родители развелись, после чего мать Кристофера увезла его вместе с его старшей сестрой </a:t>
            </a:r>
            <a:r>
              <a:rPr lang="ru-RU" sz="2100" dirty="0" err="1" smtClean="0"/>
              <a:t>Ксандрой</a:t>
            </a:r>
            <a:r>
              <a:rPr lang="ru-RU" sz="2100" dirty="0" smtClean="0"/>
              <a:t> в Швейцарию. Там, после вступления в Академию мисс Фишер в </a:t>
            </a:r>
            <a:r>
              <a:rPr lang="ru-RU" sz="2100" dirty="0" err="1" smtClean="0"/>
              <a:t>Венгене</a:t>
            </a:r>
            <a:r>
              <a:rPr lang="ru-RU" sz="2100" dirty="0" smtClean="0"/>
              <a:t>, юный Кристофер сыграл в 1931 свою первую роль — злодей </a:t>
            </a:r>
            <a:r>
              <a:rPr lang="ru-RU" sz="2100" dirty="0" err="1" smtClean="0"/>
              <a:t>Румпельштильцхен</a:t>
            </a:r>
            <a:r>
              <a:rPr lang="ru-RU" sz="2100" dirty="0" smtClean="0"/>
              <a:t> в одноименной школьной постановке. Учился в Веллингтонском колледже. После окончания обучения работал служащим в нескольких Лондонских погрузочных компаниях. В 1957 году принял предложение студии </a:t>
            </a:r>
            <a:r>
              <a:rPr lang="ru-RU" sz="2100" dirty="0" err="1" smtClean="0"/>
              <a:t>Хаммер</a:t>
            </a:r>
            <a:r>
              <a:rPr lang="ru-RU" sz="2100" dirty="0" smtClean="0"/>
              <a:t> и снялся в фильме «Проклятие Франкенштейна», этот шаг положил начало сотрудничеству актёра со студией и, в дальнейшем, Ли снимается в серии фильмов ужасов студии «</a:t>
            </a:r>
            <a:r>
              <a:rPr lang="ru-RU" sz="2100" dirty="0" err="1" smtClean="0"/>
              <a:t>Хаммер</a:t>
            </a:r>
            <a:r>
              <a:rPr lang="ru-RU" sz="2100" dirty="0" smtClean="0"/>
              <a:t>». В 1958 году Ли снимается в роли Дракулы в одноимённом фильме. Всего Ли сыграл в 16 фильмах студии «</a:t>
            </a:r>
            <a:r>
              <a:rPr lang="ru-RU" sz="2100" dirty="0" err="1" smtClean="0"/>
              <a:t>Хаммер</a:t>
            </a:r>
            <a:r>
              <a:rPr lang="ru-RU" sz="2100" dirty="0" smtClean="0"/>
              <a:t>», девять раз сыграв роль Дракулы. В 1988 сыграл </a:t>
            </a:r>
            <a:r>
              <a:rPr lang="ru-RU" sz="2100" dirty="0" err="1" smtClean="0"/>
              <a:t>Мухаммада</a:t>
            </a:r>
            <a:r>
              <a:rPr lang="ru-RU" sz="2100" dirty="0" smtClean="0"/>
              <a:t> Али Джинну в фильме «Джинна», роль, которая, по словам самого актёра, является его любимой.</a:t>
            </a:r>
          </a:p>
          <a:p>
            <a:pPr marL="176213" indent="0">
              <a:buNone/>
            </a:pPr>
            <a:r>
              <a:rPr lang="ru-RU" sz="2100" dirty="0" smtClean="0"/>
              <a:t>В 2000-х годах снялся в «Звёздных войнах» в роли графа </a:t>
            </a:r>
            <a:r>
              <a:rPr lang="ru-RU" sz="2100" dirty="0" err="1" smtClean="0"/>
              <a:t>Дуку</a:t>
            </a:r>
            <a:r>
              <a:rPr lang="ru-RU" sz="2100" dirty="0" smtClean="0"/>
              <a:t>, сыграл роль </a:t>
            </a:r>
            <a:r>
              <a:rPr lang="ru-RU" sz="2100" dirty="0" err="1" smtClean="0"/>
              <a:t>Сарумана</a:t>
            </a:r>
            <a:r>
              <a:rPr lang="ru-RU" sz="2100" dirty="0" smtClean="0"/>
              <a:t> в </a:t>
            </a:r>
            <a:r>
              <a:rPr lang="ru-RU" sz="2100" dirty="0" err="1" smtClean="0"/>
              <a:t>кинотрилогиях</a:t>
            </a:r>
            <a:r>
              <a:rPr lang="ru-RU" sz="2100" dirty="0" smtClean="0"/>
              <a:t> «Властелин колец» и «</a:t>
            </a:r>
            <a:r>
              <a:rPr lang="ru-RU" sz="2100" dirty="0" err="1" smtClean="0"/>
              <a:t>Хоббит</a:t>
            </a:r>
            <a:r>
              <a:rPr lang="ru-RU" sz="2100" dirty="0" smtClean="0"/>
              <a:t>» </a:t>
            </a:r>
            <a:r>
              <a:rPr lang="ru-RU" sz="2100" dirty="0" err="1" smtClean="0"/>
              <a:t>Толкина</a:t>
            </a:r>
            <a:r>
              <a:rPr lang="ru-RU" sz="2100" dirty="0" smtClean="0"/>
              <a:t>. Всего с 1948 года сыграл в более чем 220 фильмах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2290" name="Picture 2" descr="C:\Users\Polaris\Desktop\презентация\другое\ChristopherLee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412776"/>
            <a:ext cx="3420120" cy="4710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dirty="0" err="1" smtClean="0"/>
              <a:t>Хьюго</a:t>
            </a:r>
            <a:r>
              <a:rPr lang="ru-RU" dirty="0" smtClean="0"/>
              <a:t> </a:t>
            </a:r>
            <a:r>
              <a:rPr lang="ru-RU" dirty="0" err="1" smtClean="0"/>
              <a:t>Уивинг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004048" cy="4680520"/>
          </a:xfrm>
        </p:spPr>
        <p:txBody>
          <a:bodyPr numCol="1" anchor="t">
            <a:noAutofit/>
          </a:bodyPr>
          <a:lstStyle/>
          <a:p>
            <a:pPr marL="176213" indent="0" fontAlgn="base">
              <a:buNone/>
            </a:pPr>
            <a:r>
              <a:rPr lang="ru-RU" sz="1600" dirty="0" smtClean="0"/>
              <a:t>Родился 4 апреля в 1960 году в Ибадане, </a:t>
            </a:r>
            <a:r>
              <a:rPr lang="ru-RU" sz="1600" dirty="0" err="1" smtClean="0"/>
              <a:t>Нигения</a:t>
            </a:r>
            <a:endParaRPr lang="ru-RU" sz="1600" dirty="0" smtClean="0"/>
          </a:p>
          <a:p>
            <a:pPr marL="176213" indent="0" fontAlgn="base">
              <a:buNone/>
            </a:pPr>
            <a:r>
              <a:rPr lang="ru-RU" sz="1600" dirty="0" smtClean="0"/>
              <a:t>Первая серьезная роль досталась </a:t>
            </a:r>
            <a:r>
              <a:rPr lang="ru-RU" sz="1600" dirty="0" err="1" smtClean="0"/>
              <a:t>Уивингу</a:t>
            </a:r>
            <a:r>
              <a:rPr lang="ru-RU" sz="1600" dirty="0" smtClean="0"/>
              <a:t> в телесериале «</a:t>
            </a:r>
            <a:r>
              <a:rPr lang="ru-RU" sz="1600" dirty="0" err="1" smtClean="0"/>
              <a:t>Бодилайн</a:t>
            </a:r>
            <a:r>
              <a:rPr lang="ru-RU" sz="1600" dirty="0" smtClean="0"/>
              <a:t>» в 1984 году, где он сыграл английского капитана. А первый успех пришел в 1991 году с ролью слепого фотографа в фильме «Доказательство», за которую он получил премию Австралийского института кино как лучший актер. В 1994 году за участие в экстравагантной картине «Приключения </a:t>
            </a:r>
            <a:r>
              <a:rPr lang="ru-RU" sz="1600" dirty="0" err="1" smtClean="0"/>
              <a:t>Присциллы</a:t>
            </a:r>
            <a:r>
              <a:rPr lang="ru-RU" sz="1600" dirty="0" smtClean="0"/>
              <a:t>, королевы пустыни» </a:t>
            </a:r>
            <a:r>
              <a:rPr lang="ru-RU" sz="1600" dirty="0" err="1" smtClean="0"/>
              <a:t>Уивинг</a:t>
            </a:r>
            <a:r>
              <a:rPr lang="ru-RU" sz="1600" dirty="0" smtClean="0"/>
              <a:t> был номинирован в той же категории, но вторую свою премию получил лишь через четыре года за роль в фильме «Интервью».</a:t>
            </a:r>
          </a:p>
          <a:p>
            <a:pPr marL="176213" indent="0" fontAlgn="base">
              <a:buNone/>
            </a:pPr>
            <a:r>
              <a:rPr lang="ru-RU" sz="1600" dirty="0" smtClean="0"/>
              <a:t>А всемирную известность актеру принесла роль агента Смита в культовом </a:t>
            </a:r>
            <a:r>
              <a:rPr lang="ru-RU" sz="1600" dirty="0" err="1" smtClean="0"/>
              <a:t>блокбастере</a:t>
            </a:r>
            <a:r>
              <a:rPr lang="ru-RU" sz="1600" dirty="0" smtClean="0"/>
              <a:t> «Матрица», появившегося на экранах в 1999 году. После этого последовало приглашение сыграть </a:t>
            </a:r>
            <a:r>
              <a:rPr lang="ru-RU" sz="1600" dirty="0" err="1" smtClean="0"/>
              <a:t>полуэльфа</a:t>
            </a:r>
            <a:r>
              <a:rPr lang="ru-RU" sz="1600" dirty="0" smtClean="0"/>
              <a:t> </a:t>
            </a:r>
            <a:r>
              <a:rPr lang="ru-RU" sz="1600" dirty="0" err="1" smtClean="0"/>
              <a:t>Элронда</a:t>
            </a:r>
            <a:r>
              <a:rPr lang="ru-RU" sz="1600" dirty="0" smtClean="0"/>
              <a:t> в трилогии «Властелин колец», который закрепил за актером статус международной звезды.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099" name="Picture 3" descr="C:\Users\Polaris\Desktop\презентация\другое\sy957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412776"/>
            <a:ext cx="3528392" cy="4797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laris\Desktop\презентация\lord_of_the_rings_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9144000" cy="685996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1180665">
            <a:off x="4681005" y="886182"/>
            <a:ext cx="1224136" cy="432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Съемки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Выход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 rot="10800000">
            <a:off x="179512" y="5445224"/>
            <a:ext cx="743424" cy="399189"/>
          </a:xfrm>
          <a:prstGeom prst="rightArrow">
            <a:avLst>
              <a:gd name="adj1" fmla="val 63772"/>
              <a:gd name="adj2" fmla="val 5665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8244408" y="5445224"/>
            <a:ext cx="743424" cy="399189"/>
          </a:xfrm>
          <a:prstGeom prst="rightArrow">
            <a:avLst>
              <a:gd name="adj1" fmla="val 63772"/>
              <a:gd name="adj2" fmla="val 5665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dirty="0" smtClean="0"/>
              <a:t>Лив </a:t>
            </a:r>
            <a:r>
              <a:rPr lang="ru-RU" dirty="0" err="1" smtClean="0"/>
              <a:t>Тайлер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148064" cy="4752528"/>
          </a:xfrm>
        </p:spPr>
        <p:txBody>
          <a:bodyPr numCol="1" anchor="t">
            <a:noAutofit/>
          </a:bodyPr>
          <a:lstStyle/>
          <a:p>
            <a:pPr marL="176213" indent="0" fontAlgn="base">
              <a:buNone/>
            </a:pPr>
            <a:r>
              <a:rPr lang="ru-RU" sz="1600" dirty="0" smtClean="0"/>
              <a:t>Родилась 1 июля в 1977 году в </a:t>
            </a:r>
            <a:r>
              <a:rPr lang="ru-RU" sz="1600" dirty="0" err="1" smtClean="0"/>
              <a:t>Нью-Йорке,США</a:t>
            </a:r>
            <a:r>
              <a:rPr lang="ru-RU" sz="1600" dirty="0" smtClean="0"/>
              <a:t>. Родители — модель Бебе </a:t>
            </a:r>
            <a:r>
              <a:rPr lang="ru-RU" sz="1600" dirty="0" err="1" smtClean="0"/>
              <a:t>Бьюэл</a:t>
            </a:r>
            <a:r>
              <a:rPr lang="ru-RU" sz="1600" dirty="0" smtClean="0"/>
              <a:t> и рокер Стивен </a:t>
            </a:r>
            <a:r>
              <a:rPr lang="ru-RU" sz="1600" dirty="0" err="1" smtClean="0"/>
              <a:t>Тайлер</a:t>
            </a:r>
            <a:r>
              <a:rPr lang="ru-RU" sz="1600" dirty="0" smtClean="0"/>
              <a:t>, лидер группы «</a:t>
            </a:r>
            <a:r>
              <a:rPr lang="ru-RU" sz="1600" dirty="0" err="1" smtClean="0"/>
              <a:t>Aerosmith</a:t>
            </a:r>
            <a:r>
              <a:rPr lang="ru-RU" sz="1600" dirty="0" smtClean="0"/>
              <a:t>». Названа в честь норвежской актрисы Лив Ульман.</a:t>
            </a:r>
          </a:p>
          <a:p>
            <a:pPr marL="176213" indent="0" fontAlgn="base">
              <a:buNone/>
            </a:pPr>
            <a:r>
              <a:rPr lang="ru-RU" sz="1600" dirty="0" smtClean="0"/>
              <a:t>Начала карьеру модели с 14 лет, а в 1991 году появилась в клипе Джорджа Майкла. Три года спустя снялась в музыкальном видео группы своего отца на песню «</a:t>
            </a:r>
            <a:r>
              <a:rPr lang="ru-RU" sz="1600" dirty="0" err="1" smtClean="0"/>
              <a:t>Crazy</a:t>
            </a:r>
            <a:r>
              <a:rPr lang="ru-RU" sz="1600" dirty="0" smtClean="0"/>
              <a:t>», затем Лив </a:t>
            </a:r>
            <a:r>
              <a:rPr lang="ru-RU" sz="1600" dirty="0" err="1" smtClean="0"/>
              <a:t>Тайлер</a:t>
            </a:r>
            <a:r>
              <a:rPr lang="ru-RU" sz="1600" dirty="0" smtClean="0"/>
              <a:t> стали приглашать в кино. К двадцати годам снялась в нескольких успешных картинах, в том числе в фильме Бернардо </a:t>
            </a:r>
            <a:r>
              <a:rPr lang="ru-RU" sz="1600" dirty="0" err="1" smtClean="0"/>
              <a:t>Бертолуччи</a:t>
            </a:r>
            <a:r>
              <a:rPr lang="ru-RU" sz="1600" dirty="0" smtClean="0"/>
              <a:t> «Ускользающая красота». Наибольшую известность актрисе принесли роли в фантастическом </a:t>
            </a:r>
            <a:r>
              <a:rPr lang="ru-RU" sz="1600" dirty="0" err="1" smtClean="0"/>
              <a:t>блокбастере</a:t>
            </a:r>
            <a:r>
              <a:rPr lang="ru-RU" sz="1600" dirty="0" smtClean="0"/>
              <a:t> «Армагеддон», где она снялась с Брюсом Уиллисом и Беном </a:t>
            </a:r>
            <a:r>
              <a:rPr lang="ru-RU" sz="1600" dirty="0" err="1" smtClean="0"/>
              <a:t>Аффлеком</a:t>
            </a:r>
            <a:r>
              <a:rPr lang="ru-RU" sz="1600" dirty="0" smtClean="0"/>
              <a:t>, и </a:t>
            </a:r>
            <a:r>
              <a:rPr lang="ru-RU" sz="1600" dirty="0" err="1" smtClean="0"/>
              <a:t>кинотрилогии</a:t>
            </a:r>
            <a:r>
              <a:rPr lang="ru-RU" sz="1600" dirty="0" smtClean="0"/>
              <a:t> Питера Джексона «Властелин колец». Лив </a:t>
            </a:r>
            <a:r>
              <a:rPr lang="ru-RU" sz="1600" dirty="0" err="1" smtClean="0"/>
              <a:t>Тайлер</a:t>
            </a:r>
            <a:r>
              <a:rPr lang="ru-RU" sz="1600" dirty="0" smtClean="0"/>
              <a:t> снималась в роли Татьяны Лариной в фильме «Онегин», причем, даже не прочитав перед съемками роман Пушкина. Часто снимается в рекламе.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122" name="Picture 2" descr="C:\Users\Polaris\Desktop\презентация\другое\liv-tyl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628800"/>
            <a:ext cx="3421157" cy="4546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Интернет ресурсы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519113">
              <a:buAutoNum type="arabicParenR"/>
            </a:pPr>
            <a:r>
              <a:rPr lang="en-US" sz="1600" dirty="0" smtClean="0">
                <a:hlinkClick r:id="rId2"/>
              </a:rPr>
              <a:t>http://ru.wikipedia.org/wiki/%C2%EB%E0%F1%F2%E5%EB%E8%ED_%EA%EE%EB%E5%F6</a:t>
            </a:r>
            <a:endParaRPr lang="ru-RU" sz="1600" dirty="0" smtClean="0"/>
          </a:p>
          <a:p>
            <a:pPr marL="519113">
              <a:buAutoNum type="arabicParenR"/>
            </a:pPr>
            <a:r>
              <a:rPr lang="en-US" sz="1600" dirty="0" smtClean="0">
                <a:hlinkClick r:id="rId3"/>
              </a:rPr>
              <a:t>http://elhow.ru/razvlechenija/kino/kak-snimali-vlastelin-kolec</a:t>
            </a:r>
            <a:endParaRPr lang="ru-RU" sz="1600" dirty="0" smtClean="0"/>
          </a:p>
          <a:p>
            <a:pPr marL="519113">
              <a:buAutoNum type="arabicParenR"/>
            </a:pPr>
            <a:r>
              <a:rPr lang="en-US" sz="1600" dirty="0" smtClean="0">
                <a:hlinkClick r:id="rId4"/>
              </a:rPr>
              <a:t>http://vev.ru/blogs/vse-chto-ostalos-za-kadrom-legendarnye-filmy-vlastelin-kolec-chast-1.html</a:t>
            </a:r>
            <a:endParaRPr lang="ru-RU" sz="1600" dirty="0" smtClean="0"/>
          </a:p>
          <a:p>
            <a:pPr marL="519113">
              <a:buAutoNum type="arabicParenR"/>
            </a:pPr>
            <a:r>
              <a:rPr lang="en-US" sz="1600" dirty="0" smtClean="0">
                <a:hlinkClick r:id="rId5"/>
              </a:rPr>
              <a:t>http://www.kino-teatr.ru/kino/movie/hollywood/22276/titr</a:t>
            </a:r>
            <a:r>
              <a:rPr lang="ru-RU" sz="1600" dirty="0" smtClean="0"/>
              <a:t> </a:t>
            </a:r>
          </a:p>
          <a:p>
            <a:pPr marL="519113">
              <a:buAutoNum type="arabicParenR"/>
            </a:pPr>
            <a:r>
              <a:rPr lang="en-US" sz="1600" dirty="0" smtClean="0">
                <a:hlinkClick r:id="rId6"/>
              </a:rPr>
              <a:t>http://vev.ru/blogs/vse-chto-ostalos-za-kadrom-legendarnye-filmy-vlastelin-kolec-chast-2.html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36912"/>
            <a:ext cx="9144000" cy="2016224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78088"/>
            <a:ext cx="8712968" cy="1143000"/>
          </a:xfrm>
        </p:spPr>
        <p:txBody>
          <a:bodyPr/>
          <a:lstStyle/>
          <a:p>
            <a:r>
              <a:rPr lang="ru-RU" dirty="0" smtClean="0">
                <a:latin typeface="Arno Pro Smbd Caption" pitchFamily="18" charset="0"/>
              </a:rPr>
              <a:t>Спасибо за внимание!</a:t>
            </a:r>
            <a:endParaRPr lang="ru-RU" dirty="0">
              <a:latin typeface="Arno Pro Smbd Captio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olaris\Desktop\презентация\Lord_of_the_ring_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rot="1333925" flipH="1">
            <a:off x="6652156" y="494448"/>
            <a:ext cx="1354561" cy="60410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Декорации</a:t>
            </a:r>
            <a:endParaRPr lang="ru-RU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62974" flipH="1">
            <a:off x="3618682" y="4720503"/>
            <a:ext cx="1219216" cy="529136"/>
          </a:xfrm>
          <a:prstGeom prst="rightArrow">
            <a:avLst>
              <a:gd name="adj1" fmla="val 49949"/>
              <a:gd name="adj2" fmla="val 6981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Монтаж</a:t>
            </a:r>
            <a:endParaRPr lang="ru-RU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8244408" y="5445224"/>
            <a:ext cx="743424" cy="399189"/>
          </a:xfrm>
          <a:prstGeom prst="rightArrow">
            <a:avLst>
              <a:gd name="adj1" fmla="val 63772"/>
              <a:gd name="adj2" fmla="val 5665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Выход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Polaris\Desktop\презентация\lord_of_the_rings_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 rot="1093216">
            <a:off x="2439562" y="2012247"/>
            <a:ext cx="1068685" cy="402455"/>
          </a:xfrm>
          <a:prstGeom prst="rightArrow">
            <a:avLst>
              <a:gd name="adj1" fmla="val 63772"/>
              <a:gd name="adj2" fmla="val 5665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</a:rPr>
              <a:t>Костюмы</a:t>
            </a:r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Выход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8244408" y="5445224"/>
            <a:ext cx="743424" cy="399189"/>
          </a:xfrm>
          <a:prstGeom prst="rightArrow">
            <a:avLst>
              <a:gd name="adj1" fmla="val 63772"/>
              <a:gd name="adj2" fmla="val 5665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 rot="10800000">
            <a:off x="179512" y="5445224"/>
            <a:ext cx="743424" cy="399189"/>
          </a:xfrm>
          <a:prstGeom prst="rightArrow">
            <a:avLst>
              <a:gd name="adj1" fmla="val 63772"/>
              <a:gd name="adj2" fmla="val 5665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 rot="303707">
            <a:off x="4797921" y="379265"/>
            <a:ext cx="1824803" cy="432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Интернет ресурсы</a:t>
            </a:r>
            <a:endParaRPr lang="ru-RU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olaris\Desktop\презентация\Lord_of_the_ring_3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 rot="21202054">
            <a:off x="5894569" y="2537547"/>
            <a:ext cx="802395" cy="504056"/>
          </a:xfrm>
          <a:prstGeom prst="lef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</a:rPr>
              <a:t>Грим</a:t>
            </a:r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 rot="617639">
            <a:off x="1348661" y="768335"/>
            <a:ext cx="1452935" cy="399189"/>
          </a:xfrm>
          <a:prstGeom prst="rightArrow">
            <a:avLst>
              <a:gd name="adj1" fmla="val 63772"/>
              <a:gd name="adj2" fmla="val 5665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</a:rPr>
              <a:t>Спецэффекты</a:t>
            </a:r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Выход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 rot="10800000">
            <a:off x="179512" y="5445224"/>
            <a:ext cx="743424" cy="399189"/>
          </a:xfrm>
          <a:prstGeom prst="rightArrow">
            <a:avLst>
              <a:gd name="adj1" fmla="val 63772"/>
              <a:gd name="adj2" fmla="val 5665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Костюмы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3456384" cy="2908920"/>
          </a:xfrm>
        </p:spPr>
        <p:txBody>
          <a:bodyPr>
            <a:normAutofit/>
          </a:bodyPr>
          <a:lstStyle/>
          <a:p>
            <a:pPr marL="176213" indent="0">
              <a:buNone/>
            </a:pPr>
            <a:r>
              <a:rPr lang="ru-RU" sz="1600" dirty="0" smtClean="0"/>
              <a:t>Только для первого фильма из трилогии «Властелин колец» было изготовлено 1800 пар искусственных ступней </a:t>
            </a:r>
            <a:r>
              <a:rPr lang="ru-RU" sz="1600" dirty="0" err="1" smtClean="0"/>
              <a:t>хоббитов</a:t>
            </a:r>
            <a:r>
              <a:rPr lang="ru-RU" sz="1600" dirty="0" smtClean="0"/>
              <a:t>. Чтобы приделать их к ногам актеров требовалось около 1.5 часов, и каждая пара использовалась только один раз, потому что было нереально снять ее без повреждений. 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124744"/>
            <a:ext cx="532859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/>
            <a:r>
              <a:rPr lang="ru-RU" sz="1600" dirty="0" smtClean="0"/>
              <a:t>То же самое и с </a:t>
            </a:r>
            <a:r>
              <a:rPr lang="ru-RU" sz="1600" dirty="0" err="1" smtClean="0"/>
              <a:t>эльфийскими</a:t>
            </a:r>
            <a:r>
              <a:rPr lang="ru-RU" sz="1600" dirty="0" smtClean="0"/>
              <a:t> ушами: около 1600 пар ушек готовились отдельно друг от друга в специальной печи, и каждая пара требовала особого обращения, ведь латекс, из которого были сделаны уши, плавился на солнце.</a:t>
            </a:r>
            <a:endParaRPr lang="en-US" sz="1600" dirty="0" smtClean="0"/>
          </a:p>
          <a:p>
            <a:pPr marL="176213"/>
            <a:r>
              <a:rPr lang="ru-RU" sz="1600" dirty="0" smtClean="0"/>
              <a:t>Количество костюмов поражает: за два года 40 костюмеров создали 19 тыс. одеяний. Для </a:t>
            </a:r>
            <a:r>
              <a:rPr lang="ru-RU" sz="1600" dirty="0" err="1" smtClean="0"/>
              <a:t>Арагорна</a:t>
            </a:r>
            <a:r>
              <a:rPr lang="ru-RU" sz="1600" dirty="0" smtClean="0"/>
              <a:t> сделали 32 костюма, для </a:t>
            </a:r>
            <a:r>
              <a:rPr lang="ru-RU" sz="1600" dirty="0" err="1" smtClean="0"/>
              <a:t>Фродо</a:t>
            </a:r>
            <a:r>
              <a:rPr lang="ru-RU" sz="1600" dirty="0" smtClean="0"/>
              <a:t> – 64. Каждая кольчуга эльфов состояла из 13 тыс. колец. Некоторые доспехи, чтобы уменьшить вес, делали из пластиковых колец.</a:t>
            </a:r>
          </a:p>
          <a:p>
            <a:endParaRPr lang="en-US" sz="1400" b="1" dirty="0" smtClean="0"/>
          </a:p>
          <a:p>
            <a:endParaRPr lang="ru-RU" sz="1400" b="1" dirty="0"/>
          </a:p>
        </p:txBody>
      </p:sp>
      <p:pic>
        <p:nvPicPr>
          <p:cNvPr id="1027" name="Picture 3" descr="C:\Users\Polaris\Desktop\презентация\другое\грим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717032"/>
            <a:ext cx="2724908" cy="2492896"/>
          </a:xfrm>
          <a:prstGeom prst="rect">
            <a:avLst/>
          </a:prstGeom>
          <a:noFill/>
        </p:spPr>
      </p:pic>
      <p:pic>
        <p:nvPicPr>
          <p:cNvPr id="1028" name="Picture 4" descr="C:\Users\Polaris\Desktop\презентация\грим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717032"/>
            <a:ext cx="3168352" cy="2491059"/>
          </a:xfrm>
          <a:prstGeom prst="rect">
            <a:avLst/>
          </a:prstGeom>
          <a:noFill/>
        </p:spPr>
      </p:pic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Декорации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2160240"/>
          </a:xfrm>
        </p:spPr>
        <p:txBody>
          <a:bodyPr>
            <a:normAutofit/>
          </a:bodyPr>
          <a:lstStyle/>
          <a:p>
            <a:pPr marL="176213" indent="0" fontAlgn="base">
              <a:buNone/>
            </a:pPr>
            <a:r>
              <a:rPr lang="ru-RU" sz="1500" dirty="0" smtClean="0"/>
              <a:t>Часть декораций делали в Веллингтоне. Громадные конструкции для домов эльфов доставляли в лес на вертолетах. Часто вместо реальных декораций использовали миниатюры, затем кадры совмещали.</a:t>
            </a:r>
          </a:p>
          <a:p>
            <a:pPr marL="176213" indent="0" fontAlgn="base">
              <a:buNone/>
            </a:pPr>
            <a:r>
              <a:rPr lang="ru-RU" sz="1500" dirty="0" smtClean="0"/>
              <a:t>Как снимали фильм «Властелин колец», чтобы </a:t>
            </a:r>
            <a:r>
              <a:rPr lang="ru-RU" sz="1500" dirty="0" err="1" smtClean="0"/>
              <a:t>фэнтези</a:t>
            </a:r>
            <a:r>
              <a:rPr lang="ru-RU" sz="1500" dirty="0" smtClean="0"/>
              <a:t> стало былью? </a:t>
            </a:r>
            <a:r>
              <a:rPr lang="ru-RU" sz="1500" dirty="0" err="1" smtClean="0"/>
              <a:t>Хобиттов</a:t>
            </a:r>
            <a:r>
              <a:rPr lang="ru-RU" sz="1500" dirty="0" smtClean="0"/>
              <a:t> иногда заменяли низкорослые дублеры в масках актеров. Разницу в росте между людьми и </a:t>
            </a:r>
            <a:r>
              <a:rPr lang="ru-RU" sz="1500" dirty="0" err="1" smtClean="0"/>
              <a:t>хоббитами</a:t>
            </a:r>
            <a:r>
              <a:rPr lang="ru-RU" sz="1500" dirty="0" smtClean="0"/>
              <a:t> изображали с помощью постройки одинаковых интерьеров разного масштаба. Была использована «динамическая форсированная перспектива» – перемещение предметов относительно движущейся камеры, сохраняющее видимость разницы размеров. По сценарию рост </a:t>
            </a:r>
            <a:r>
              <a:rPr lang="ru-RU" sz="1500" dirty="0" err="1" smtClean="0"/>
              <a:t>Гэндальфа</a:t>
            </a:r>
            <a:r>
              <a:rPr lang="ru-RU" sz="1500" dirty="0" smtClean="0"/>
              <a:t> 210 см, а рост </a:t>
            </a:r>
            <a:r>
              <a:rPr lang="ru-RU" sz="1500" dirty="0" err="1" smtClean="0"/>
              <a:t>хоббитов</a:t>
            </a:r>
            <a:r>
              <a:rPr lang="ru-RU" sz="1500" dirty="0" smtClean="0"/>
              <a:t> от 90 до 120 см.</a:t>
            </a:r>
          </a:p>
          <a:p>
            <a:pPr marL="176213" indent="0" fontAlgn="base">
              <a:buNone/>
            </a:pPr>
            <a:endParaRPr lang="ru-RU" sz="1500" dirty="0" smtClean="0"/>
          </a:p>
          <a:p>
            <a:endParaRPr lang="ru-RU" dirty="0"/>
          </a:p>
        </p:txBody>
      </p:sp>
      <p:pic>
        <p:nvPicPr>
          <p:cNvPr id="13" name="Picture 2" descr="C:\Users\Polaris\Desktop\презентация\Lord_of_the_ring_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780928"/>
            <a:ext cx="5285107" cy="3456384"/>
          </a:xfrm>
          <a:prstGeom prst="rect">
            <a:avLst/>
          </a:prstGeom>
          <a:noFill/>
        </p:spPr>
      </p:pic>
      <p:pic>
        <p:nvPicPr>
          <p:cNvPr id="5" name="Picture 3" descr="C:\Users\Polaris\Desktop\презентация\09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2780928"/>
            <a:ext cx="2448272" cy="3650151"/>
          </a:xfrm>
          <a:prstGeom prst="rect">
            <a:avLst/>
          </a:prstGeom>
          <a:noFill/>
        </p:spPr>
      </p:pic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Монтаж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124745"/>
            <a:ext cx="8568952" cy="2664296"/>
          </a:xfrm>
        </p:spPr>
        <p:txBody>
          <a:bodyPr>
            <a:normAutofit fontScale="47500" lnSpcReduction="20000"/>
          </a:bodyPr>
          <a:lstStyle/>
          <a:p>
            <a:pPr marL="176213" indent="0">
              <a:buNone/>
            </a:pPr>
            <a:r>
              <a:rPr lang="ru-RU" sz="3400" dirty="0" smtClean="0"/>
              <a:t>Джексон приглашал разных монтажёров для каждого фильма. Джон Гилберт работал над первым фильмом, Майкл </a:t>
            </a:r>
            <a:r>
              <a:rPr lang="ru-RU" sz="3400" dirty="0" err="1" smtClean="0"/>
              <a:t>Хортон</a:t>
            </a:r>
            <a:r>
              <a:rPr lang="ru-RU" sz="3400" dirty="0" smtClean="0"/>
              <a:t> — над вторым, и </a:t>
            </a:r>
            <a:r>
              <a:rPr lang="ru-RU" sz="3400" dirty="0" err="1" smtClean="0"/>
              <a:t>Джэми</a:t>
            </a:r>
            <a:r>
              <a:rPr lang="ru-RU" sz="3400" dirty="0" smtClean="0"/>
              <a:t> </a:t>
            </a:r>
            <a:r>
              <a:rPr lang="ru-RU" sz="3400" dirty="0" err="1" smtClean="0"/>
              <a:t>Селкирк</a:t>
            </a:r>
            <a:r>
              <a:rPr lang="ru-RU" sz="3400" dirty="0" smtClean="0"/>
              <a:t> — над третьим. «Две крепости» всегда признавались создателями самым сложным фильмом для монтажа, так как «у него не было начала и конца», и была дополнительная проблема совмещения разных сюжетных линий. Джексон продолжал редактировать фильм даже после официального окончания монтажного периода, в результате несколько сцен, включая перековку </a:t>
            </a:r>
            <a:r>
              <a:rPr lang="ru-RU" sz="3400" dirty="0" err="1" smtClean="0"/>
              <a:t>Нарсила</a:t>
            </a:r>
            <a:r>
              <a:rPr lang="ru-RU" sz="3400" dirty="0" smtClean="0"/>
              <a:t>(меча), предысторию </a:t>
            </a:r>
            <a:r>
              <a:rPr lang="ru-RU" sz="3400" dirty="0" err="1" smtClean="0"/>
              <a:t>Голлума</a:t>
            </a:r>
            <a:r>
              <a:rPr lang="ru-RU" sz="3400" dirty="0" smtClean="0"/>
              <a:t> и гибель </a:t>
            </a:r>
            <a:r>
              <a:rPr lang="ru-RU" sz="3400" dirty="0" err="1" smtClean="0"/>
              <a:t>Сарумана</a:t>
            </a:r>
            <a:r>
              <a:rPr lang="ru-RU" sz="3400" dirty="0" smtClean="0"/>
              <a:t>, были перемещены в «Возвращение короля». Позже гибель </a:t>
            </a:r>
            <a:r>
              <a:rPr lang="ru-RU" sz="3400" dirty="0" err="1" smtClean="0"/>
              <a:t>Сарумана</a:t>
            </a:r>
            <a:r>
              <a:rPr lang="ru-RU" sz="3400" dirty="0" smtClean="0"/>
              <a:t> была вырезана из фильма (но включена в расширенную версию), потому что Джексон чувствовал, что эта сцена может затянуть начало третьего фильма. Как и все этапы </a:t>
            </a:r>
            <a:r>
              <a:rPr lang="ru-RU" sz="3400" dirty="0" err="1" smtClean="0"/>
              <a:t>пост-продакшна</a:t>
            </a:r>
            <a:r>
              <a:rPr lang="ru-RU" sz="3400" dirty="0" smtClean="0"/>
              <a:t> третьего фильма, монтаж был очень хаотичным — режиссёр впервые увидел законченный фильм только на премьере в Веллингтоне.</a:t>
            </a:r>
            <a:endParaRPr lang="ru-RU" sz="3400" dirty="0"/>
          </a:p>
        </p:txBody>
      </p:sp>
      <p:pic>
        <p:nvPicPr>
          <p:cNvPr id="5122" name="Picture 2" descr="C:\Users\Polaris\Desktop\презентация\peter-jackson-lord-of-the-rings-setjpg-9b7df307cc2726dd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645024"/>
            <a:ext cx="3528392" cy="2652686"/>
          </a:xfrm>
          <a:prstGeom prst="rect">
            <a:avLst/>
          </a:prstGeom>
          <a:noFill/>
        </p:spPr>
      </p:pic>
      <p:pic>
        <p:nvPicPr>
          <p:cNvPr id="5123" name="Picture 3" descr="C:\Users\Polaris\Desktop\презентация\легола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645024"/>
            <a:ext cx="4471515" cy="2511177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07504" y="6381328"/>
            <a:ext cx="1008112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Назад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1538</Words>
  <Application>Microsoft Office PowerPoint</Application>
  <PresentationFormat>Экран (4:3)</PresentationFormat>
  <Paragraphs>176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Костюмы</vt:lpstr>
      <vt:lpstr>Декорации</vt:lpstr>
      <vt:lpstr>Монтаж</vt:lpstr>
      <vt:lpstr>Место съемок</vt:lpstr>
      <vt:lpstr>Съемки</vt:lpstr>
      <vt:lpstr>Спецэффекты</vt:lpstr>
      <vt:lpstr>Спецэффекты</vt:lpstr>
      <vt:lpstr>Грим</vt:lpstr>
      <vt:lpstr>Питер Джексон</vt:lpstr>
      <vt:lpstr>Актеры</vt:lpstr>
      <vt:lpstr>Элайджа Вуд</vt:lpstr>
      <vt:lpstr>Билли Бойд</vt:lpstr>
      <vt:lpstr>Вигго Мортенсен</vt:lpstr>
      <vt:lpstr>Иэн МакКеллен</vt:lpstr>
      <vt:lpstr>Орландо Блум</vt:lpstr>
      <vt:lpstr> Джон Рис-Дейвис</vt:lpstr>
      <vt:lpstr> Шон Бин</vt:lpstr>
      <vt:lpstr> Доминик Монаган</vt:lpstr>
      <vt:lpstr> Шон Остин</vt:lpstr>
      <vt:lpstr>Кейт Бланшетт</vt:lpstr>
      <vt:lpstr> Энди Серкис</vt:lpstr>
      <vt:lpstr>Кристофер Ли</vt:lpstr>
      <vt:lpstr>Хьюго Уивинг</vt:lpstr>
      <vt:lpstr>Лив Тайлер</vt:lpstr>
      <vt:lpstr>Интернет ресурсы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Ллиен</dc:creator>
  <cp:lastModifiedBy>Admin</cp:lastModifiedBy>
  <cp:revision>123</cp:revision>
  <dcterms:created xsi:type="dcterms:W3CDTF">2014-05-05T11:33:37Z</dcterms:created>
  <dcterms:modified xsi:type="dcterms:W3CDTF">2014-06-22T19:47:48Z</dcterms:modified>
</cp:coreProperties>
</file>