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9"/>
  </p:notesMasterIdLst>
  <p:sldIdLst>
    <p:sldId id="256" r:id="rId2"/>
    <p:sldId id="257" r:id="rId3"/>
    <p:sldId id="284" r:id="rId4"/>
    <p:sldId id="258" r:id="rId5"/>
    <p:sldId id="260" r:id="rId6"/>
    <p:sldId id="261" r:id="rId7"/>
    <p:sldId id="263" r:id="rId8"/>
    <p:sldId id="264" r:id="rId9"/>
    <p:sldId id="265" r:id="rId10"/>
    <p:sldId id="266" r:id="rId11"/>
    <p:sldId id="259"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3" r:id="rId26"/>
    <p:sldId id="285" r:id="rId27"/>
    <p:sldId id="281"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Ученик" initials="У"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31" autoAdjust="0"/>
    <p:restoredTop sz="94654" autoAdjust="0"/>
  </p:normalViewPr>
  <p:slideViewPr>
    <p:cSldViewPr>
      <p:cViewPr>
        <p:scale>
          <a:sx n="75" d="100"/>
          <a:sy n="75" d="100"/>
        </p:scale>
        <p:origin x="-1830" y="-3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D9D196-556A-4ADF-B9E3-582BCB0C0C1E}" type="datetimeFigureOut">
              <a:rPr lang="ru-RU" smtClean="0"/>
              <a:pPr/>
              <a:t>24.06.2014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DE0503-9DD5-41A6-92D3-A5126691D54A}" type="slidenum">
              <a:rPr lang="ru-RU" smtClean="0"/>
              <a:pPr/>
              <a:t>‹#›</a:t>
            </a:fld>
            <a:endParaRPr lang="ru-RU"/>
          </a:p>
        </p:txBody>
      </p:sp>
    </p:spTree>
    <p:extLst>
      <p:ext uri="{BB962C8B-B14F-4D97-AF65-F5344CB8AC3E}">
        <p14:creationId xmlns:p14="http://schemas.microsoft.com/office/powerpoint/2010/main" val="2414716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24.06.2014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24.06.2014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24.06.2014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24.06.2014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24.06.2014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24.06.2014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24.06.2014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24.06.2014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24.06.2014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24.06.2014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24.06.2014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81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24.06.2014</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dirty="0"/>
          </a:p>
        </p:txBody>
      </p:sp>
      <p:pic>
        <p:nvPicPr>
          <p:cNvPr id="1026" name="Picture 2" descr="C:\8 класс\8Б класс\II группа\Сахаров\Нельсон Мандела Биография\250px-Flag_of_South_Africa_svg.png"/>
          <p:cNvPicPr>
            <a:picLocks noChangeAspect="1" noChangeArrowheads="1"/>
          </p:cNvPicPr>
          <p:nvPr userDrawn="1"/>
        </p:nvPicPr>
        <p:blipFill rotWithShape="1">
          <a:blip r:embed="rId13" cstate="email">
            <a:lum bright="70000" contrast="-70000"/>
            <a:extLst>
              <a:ext uri="{28A0092B-C50C-407E-A947-70E740481C1C}">
                <a14:useLocalDpi xmlns:a14="http://schemas.microsoft.com/office/drawing/2010/main"/>
              </a:ext>
            </a:extLst>
          </a:blip>
          <a:srcRect/>
          <a:stretch/>
        </p:blipFill>
        <p:spPr bwMode="auto">
          <a:xfrm>
            <a:off x="0" y="-1"/>
            <a:ext cx="9144000" cy="6902203"/>
          </a:xfrm>
          <a:prstGeom prst="rect">
            <a:avLst/>
          </a:prstGeom>
          <a:noFill/>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advClick="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7.jpeg"/><Relationship Id="rId1" Type="http://schemas.openxmlformats.org/officeDocument/2006/relationships/slideLayout" Target="../slideLayouts/slideLayout4.xml"/><Relationship Id="rId5" Type="http://schemas.openxmlformats.org/officeDocument/2006/relationships/slide" Target="slide3.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15.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slide" Target="slide17.xml"/></Relationships>
</file>

<file path=ppt/slides/_rels/slide1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 Id="rId4" Type="http://schemas.openxmlformats.org/officeDocument/2006/relationships/slide" Target="slide3.xml"/></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 Target="slide2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5.xml"/><Relationship Id="rId4" Type="http://schemas.openxmlformats.org/officeDocument/2006/relationships/slide" Target="slide24.xml"/></Relationships>
</file>

<file path=ppt/slides/_rels/slide22.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7.jpeg"/><Relationship Id="rId4" Type="http://schemas.openxmlformats.org/officeDocument/2006/relationships/slide" Target="slide3.xml"/></Relationships>
</file>

<file path=ppt/slides/_rels/slide27.xml.rels><?xml version="1.0" encoding="UTF-8" standalone="yes"?>
<Relationships xmlns="http://schemas.openxmlformats.org/package/2006/relationships"><Relationship Id="rId3" Type="http://schemas.openxmlformats.org/officeDocument/2006/relationships/hyperlink" Target="http://www.mandela.gov.za/" TargetMode="External"/><Relationship Id="rId7" Type="http://schemas.openxmlformats.org/officeDocument/2006/relationships/hyperlink" Target="http://www.istorik.ru/" TargetMode="External"/><Relationship Id="rId2" Type="http://schemas.openxmlformats.org/officeDocument/2006/relationships/hyperlink" Target="http://ru.wikipedia.org/" TargetMode="External"/><Relationship Id="rId1" Type="http://schemas.openxmlformats.org/officeDocument/2006/relationships/slideLayout" Target="../slideLayouts/slideLayout2.xml"/><Relationship Id="rId6" Type="http://schemas.openxmlformats.org/officeDocument/2006/relationships/hyperlink" Target="http://africana.ru/apartheid/slovo.htm" TargetMode="External"/><Relationship Id="rId5" Type="http://schemas.openxmlformats.org/officeDocument/2006/relationships/hyperlink" Target="http://esquire.ru/wil/nelson-mandela" TargetMode="External"/><Relationship Id="rId4" Type="http://schemas.openxmlformats.org/officeDocument/2006/relationships/hyperlink" Target="http://www.slovopedia.com/" TargetMode="External"/></Relationships>
</file>

<file path=ppt/slides/_rels/slide3.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slide" Target="slide5.xml"/><Relationship Id="rId7" Type="http://schemas.openxmlformats.org/officeDocument/2006/relationships/slide" Target="slide18.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14.xml"/><Relationship Id="rId11" Type="http://schemas.openxmlformats.org/officeDocument/2006/relationships/slide" Target="slide27.xml"/><Relationship Id="rId5" Type="http://schemas.openxmlformats.org/officeDocument/2006/relationships/slide" Target="slide10.xml"/><Relationship Id="rId10" Type="http://schemas.openxmlformats.org/officeDocument/2006/relationships/slide" Target="slide26.xml"/><Relationship Id="rId4" Type="http://schemas.openxmlformats.org/officeDocument/2006/relationships/slide" Target="slide6.xml"/><Relationship Id="rId9" Type="http://schemas.openxmlformats.org/officeDocument/2006/relationships/slide" Target="slide21.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slide" Target="slide3.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23928" y="620688"/>
            <a:ext cx="5220072" cy="3096344"/>
          </a:xfrm>
        </p:spPr>
        <p:txBody>
          <a:bodyPr>
            <a:noAutofit/>
          </a:bodyPr>
          <a:lstStyle/>
          <a:p>
            <a:r>
              <a:rPr lang="ru-RU" sz="7200" b="1" dirty="0" smtClean="0"/>
              <a:t>Нельсон </a:t>
            </a:r>
            <a:r>
              <a:rPr lang="ru-RU" sz="7200" b="1" dirty="0" smtClean="0"/>
              <a:t/>
            </a:r>
            <a:br>
              <a:rPr lang="ru-RU" sz="7200" b="1" dirty="0" smtClean="0"/>
            </a:br>
            <a:r>
              <a:rPr lang="ru-RU" sz="7200" b="1" dirty="0" err="1" smtClean="0"/>
              <a:t>Ролилахла</a:t>
            </a:r>
            <a:r>
              <a:rPr lang="ru-RU" sz="7200" b="1" dirty="0" smtClean="0"/>
              <a:t> </a:t>
            </a:r>
            <a:br>
              <a:rPr lang="ru-RU" sz="7200" b="1" dirty="0" smtClean="0"/>
            </a:br>
            <a:r>
              <a:rPr lang="ru-RU" sz="7200" b="1" dirty="0" err="1" smtClean="0"/>
              <a:t>Мандела</a:t>
            </a:r>
            <a:r>
              <a:rPr lang="ru-RU" sz="7200" dirty="0" smtClean="0"/>
              <a:t> </a:t>
            </a:r>
            <a:endParaRPr lang="ru-RU" sz="7200" dirty="0"/>
          </a:p>
        </p:txBody>
      </p:sp>
      <p:sp>
        <p:nvSpPr>
          <p:cNvPr id="3" name="Подзаголовок 2"/>
          <p:cNvSpPr>
            <a:spLocks noGrp="1"/>
          </p:cNvSpPr>
          <p:nvPr>
            <p:ph type="subTitle" idx="1"/>
          </p:nvPr>
        </p:nvSpPr>
        <p:spPr>
          <a:xfrm>
            <a:off x="2734940" y="5276800"/>
            <a:ext cx="6400800" cy="1752600"/>
          </a:xfrm>
        </p:spPr>
        <p:txBody>
          <a:bodyPr/>
          <a:lstStyle/>
          <a:p>
            <a:pPr algn="r"/>
            <a:r>
              <a:rPr lang="ru-RU" b="1" dirty="0" smtClean="0">
                <a:solidFill>
                  <a:schemeClr val="tx1"/>
                </a:solidFill>
              </a:rPr>
              <a:t>Автор</a:t>
            </a:r>
            <a:r>
              <a:rPr lang="en-US" b="1" dirty="0" smtClean="0">
                <a:solidFill>
                  <a:schemeClr val="tx1"/>
                </a:solidFill>
              </a:rPr>
              <a:t>:</a:t>
            </a:r>
            <a:r>
              <a:rPr lang="ru-RU" b="1" dirty="0" smtClean="0">
                <a:solidFill>
                  <a:schemeClr val="tx1"/>
                </a:solidFill>
              </a:rPr>
              <a:t> Сахаров Роман,</a:t>
            </a:r>
            <a:br>
              <a:rPr lang="ru-RU" b="1" dirty="0" smtClean="0">
                <a:solidFill>
                  <a:schemeClr val="tx1"/>
                </a:solidFill>
              </a:rPr>
            </a:br>
            <a:r>
              <a:rPr lang="ru-RU" b="1" dirty="0" smtClean="0">
                <a:solidFill>
                  <a:schemeClr val="tx1"/>
                </a:solidFill>
              </a:rPr>
              <a:t>8б класс, </a:t>
            </a:r>
            <a:r>
              <a:rPr lang="ru-RU" b="1" dirty="0" smtClean="0">
                <a:solidFill>
                  <a:schemeClr val="tx1"/>
                </a:solidFill>
              </a:rPr>
              <a:t>МБОУ «Лицей </a:t>
            </a:r>
            <a:r>
              <a:rPr lang="ru-RU" b="1" dirty="0" smtClean="0">
                <a:solidFill>
                  <a:schemeClr val="tx1"/>
                </a:solidFill>
              </a:rPr>
              <a:t>№ 2»,</a:t>
            </a:r>
            <a:br>
              <a:rPr lang="ru-RU" b="1" dirty="0" smtClean="0">
                <a:solidFill>
                  <a:schemeClr val="tx1"/>
                </a:solidFill>
              </a:rPr>
            </a:br>
            <a:r>
              <a:rPr lang="ru-RU" b="1" dirty="0" smtClean="0">
                <a:solidFill>
                  <a:schemeClr val="tx1"/>
                </a:solidFill>
              </a:rPr>
              <a:t>г. Нижневартовск, май 2014 г.</a:t>
            </a:r>
            <a:endParaRPr lang="ru-RU" b="1" dirty="0">
              <a:solidFill>
                <a:schemeClr val="tx1"/>
              </a:solidFill>
            </a:endParaRPr>
          </a:p>
        </p:txBody>
      </p:sp>
      <p:pic>
        <p:nvPicPr>
          <p:cNvPr id="5" name="Picture 2" descr="C:\8 класс\8Б класс\II группа\Сахаров\Нельсон Мандела Биография\Нельсон Мандела.jpg"/>
          <p:cNvPicPr>
            <a:picLocks noChangeAspect="1" noChangeArrowheads="1"/>
          </p:cNvPicPr>
          <p:nvPr/>
        </p:nvPicPr>
        <p:blipFill>
          <a:blip r:embed="rId2" cstate="print">
            <a:lum contrast="-10000"/>
          </a:blip>
          <a:srcRect/>
          <a:stretch>
            <a:fillRect/>
          </a:stretch>
        </p:blipFill>
        <p:spPr bwMode="auto">
          <a:xfrm>
            <a:off x="251520" y="548680"/>
            <a:ext cx="3816424" cy="4984136"/>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Президентство</a:t>
            </a:r>
            <a:endParaRPr lang="ru-RU" dirty="0"/>
          </a:p>
        </p:txBody>
      </p:sp>
      <p:sp>
        <p:nvSpPr>
          <p:cNvPr id="3" name="Содержимое 2"/>
          <p:cNvSpPr>
            <a:spLocks noGrp="1"/>
          </p:cNvSpPr>
          <p:nvPr>
            <p:ph sz="half" idx="1"/>
          </p:nvPr>
        </p:nvSpPr>
        <p:spPr/>
        <p:txBody>
          <a:bodyPr>
            <a:normAutofit fontScale="25000" lnSpcReduction="20000"/>
          </a:bodyPr>
          <a:lstStyle/>
          <a:p>
            <a:pPr marL="177800" indent="17463">
              <a:buNone/>
            </a:pPr>
            <a:r>
              <a:rPr lang="ru-RU" sz="7200" dirty="0" smtClean="0"/>
              <a:t>На состоявшихся в апреле 1994 года парламентских выборах 62 % голосов получил АНК. 10 мая 1994 года </a:t>
            </a:r>
            <a:r>
              <a:rPr lang="ru-RU" sz="7200" dirty="0" err="1" smtClean="0"/>
              <a:t>Мандела</a:t>
            </a:r>
            <a:r>
              <a:rPr lang="ru-RU" sz="7200" dirty="0" smtClean="0"/>
              <a:t>, возглавлявший АНК, официально вступил в должность Президента ЮАР, став первым темнокожим жителем страны на этом посту. Лидер Национальной партии Фредерик Виллем де Клерк был назначен первым заместителем Президента, а Табо </a:t>
            </a:r>
            <a:r>
              <a:rPr lang="ru-RU" sz="7200" dirty="0" err="1" smtClean="0"/>
              <a:t>Мбеки</a:t>
            </a:r>
            <a:r>
              <a:rPr lang="ru-RU" sz="7200" dirty="0" smtClean="0"/>
              <a:t> — вторым заместителем в правительстве национального единства. Являясь Президентом ЮАР с мая 1994 года по июнь 1999 года, </a:t>
            </a:r>
            <a:r>
              <a:rPr lang="ru-RU" sz="7200" dirty="0" err="1" smtClean="0"/>
              <a:t>Мандела</a:t>
            </a:r>
            <a:r>
              <a:rPr lang="ru-RU" sz="7200" dirty="0" smtClean="0"/>
              <a:t> добился международного признания за свой вклад в достижение национального и международного примирения.</a:t>
            </a:r>
          </a:p>
          <a:p>
            <a:pPr algn="r"/>
            <a:endParaRPr lang="ru-RU" dirty="0"/>
          </a:p>
        </p:txBody>
      </p:sp>
      <p:pic>
        <p:nvPicPr>
          <p:cNvPr id="6" name="Содержимое 5" descr="Мандела голосует на выборах 1994 года..jpg"/>
          <p:cNvPicPr>
            <a:picLocks noGrp="1" noChangeAspect="1"/>
          </p:cNvPicPr>
          <p:nvPr>
            <p:ph sz="half" idx="2"/>
          </p:nvPr>
        </p:nvPicPr>
        <p:blipFill>
          <a:blip r:embed="rId2" cstate="print"/>
          <a:stretch>
            <a:fillRect/>
          </a:stretch>
        </p:blipFill>
        <p:spPr>
          <a:xfrm>
            <a:off x="5436096" y="1628800"/>
            <a:ext cx="2607603" cy="3875846"/>
          </a:xfrm>
        </p:spPr>
      </p:pic>
      <p:sp>
        <p:nvSpPr>
          <p:cNvPr id="7" name="Управляющая кнопка: настраиваемая 6">
            <a:hlinkClick r:id="rId3" action="ppaction://hlinksldjump" highlightClick="1"/>
          </p:cNvPr>
          <p:cNvSpPr/>
          <p:nvPr/>
        </p:nvSpPr>
        <p:spPr>
          <a:xfrm>
            <a:off x="395536" y="6381328"/>
            <a:ext cx="5184576" cy="28803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Ряд важных социально-экономических реформ</a:t>
            </a:r>
            <a:endParaRPr lang="ru-RU" dirty="0"/>
          </a:p>
        </p:txBody>
      </p:sp>
      <p:sp>
        <p:nvSpPr>
          <p:cNvPr id="8" name="Управляющая кнопка: настраиваемая 7">
            <a:hlinkClick r:id="rId4" action="ppaction://hlinksldjump" highlightClick="1"/>
          </p:cNvPr>
          <p:cNvSpPr/>
          <p:nvPr/>
        </p:nvSpPr>
        <p:spPr>
          <a:xfrm>
            <a:off x="395536" y="6093296"/>
            <a:ext cx="2520280" cy="28803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Полит. деятельность</a:t>
            </a:r>
            <a:endParaRPr lang="ru-RU" dirty="0"/>
          </a:p>
        </p:txBody>
      </p:sp>
      <p:sp>
        <p:nvSpPr>
          <p:cNvPr id="9" name="Управляющая кнопка: настраиваемая 8">
            <a:hlinkClick r:id="rId5" action="ppaction://hlinksldjump" highlightClick="1"/>
          </p:cNvPr>
          <p:cNvSpPr/>
          <p:nvPr/>
        </p:nvSpPr>
        <p:spPr>
          <a:xfrm>
            <a:off x="7452320" y="6237312"/>
            <a:ext cx="1512168" cy="43204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Содержание</a:t>
            </a:r>
            <a:endParaRPr lang="ru-RU" dirty="0"/>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Политическая деятельность</a:t>
            </a:r>
            <a:endParaRPr lang="ru-RU" b="1" dirty="0"/>
          </a:p>
        </p:txBody>
      </p:sp>
      <p:sp>
        <p:nvSpPr>
          <p:cNvPr id="5" name="Содержимое 4"/>
          <p:cNvSpPr>
            <a:spLocks noGrp="1"/>
          </p:cNvSpPr>
          <p:nvPr>
            <p:ph sz="half" idx="1"/>
          </p:nvPr>
        </p:nvSpPr>
        <p:spPr>
          <a:xfrm>
            <a:off x="457200" y="1600200"/>
            <a:ext cx="4906888" cy="4525963"/>
          </a:xfrm>
        </p:spPr>
        <p:txBody>
          <a:bodyPr>
            <a:noAutofit/>
          </a:bodyPr>
          <a:lstStyle/>
          <a:p>
            <a:pPr marL="90488" indent="17463">
              <a:buNone/>
            </a:pPr>
            <a:r>
              <a:rPr lang="ru-RU" sz="1400" dirty="0" smtClean="0"/>
              <a:t>В </a:t>
            </a:r>
            <a:r>
              <a:rPr lang="ru-RU" sz="1400" dirty="0" err="1" smtClean="0"/>
              <a:t>Витватерсранде</a:t>
            </a:r>
            <a:r>
              <a:rPr lang="ru-RU" sz="1400" dirty="0" smtClean="0"/>
              <a:t> </a:t>
            </a:r>
            <a:r>
              <a:rPr lang="ru-RU" sz="1400" dirty="0" err="1" smtClean="0"/>
              <a:t>Мандела</a:t>
            </a:r>
            <a:r>
              <a:rPr lang="ru-RU" sz="1400" dirty="0" smtClean="0"/>
              <a:t> проучился до 1948 года, однако по ряду причин так и не получил диплом юриста. В то же время именно в этот период жизни Нельсон оказался под сильным влиянием либеральных, радикальных и </a:t>
            </a:r>
            <a:r>
              <a:rPr lang="ru-RU" sz="1400" dirty="0" err="1" smtClean="0"/>
              <a:t>африканистских</a:t>
            </a:r>
            <a:r>
              <a:rPr lang="ru-RU" sz="1400" dirty="0" smtClean="0"/>
              <a:t> идей. В 1943 году он впервые принял участие в массовой акции — протестах против повышения цен на проезд в автобусах, а также стал посещать собрания юных интеллектуалов, проводимых по инициативе лидера Африканского национального конгресса (АНК). Участниками собраний также стали </a:t>
            </a:r>
            <a:r>
              <a:rPr lang="ru-RU" sz="1400" dirty="0" err="1" smtClean="0"/>
              <a:t>Уолтер</a:t>
            </a:r>
            <a:r>
              <a:rPr lang="ru-RU" sz="1400" dirty="0" smtClean="0"/>
              <a:t> </a:t>
            </a:r>
            <a:r>
              <a:rPr lang="ru-RU" sz="1400" dirty="0" err="1" smtClean="0"/>
              <a:t>Сисулу</a:t>
            </a:r>
            <a:r>
              <a:rPr lang="ru-RU" sz="1400" dirty="0" smtClean="0"/>
              <a:t>, Оливер </a:t>
            </a:r>
            <a:r>
              <a:rPr lang="ru-RU" sz="1400" dirty="0" err="1" smtClean="0"/>
              <a:t>Тамбо</a:t>
            </a:r>
            <a:r>
              <a:rPr lang="ru-RU" sz="1400" dirty="0" smtClean="0"/>
              <a:t>, Антон </a:t>
            </a:r>
            <a:r>
              <a:rPr lang="ru-RU" sz="1400" dirty="0" err="1" smtClean="0"/>
              <a:t>Лембеде</a:t>
            </a:r>
            <a:r>
              <a:rPr lang="ru-RU" sz="1400" dirty="0" smtClean="0"/>
              <a:t> и </a:t>
            </a:r>
            <a:r>
              <a:rPr lang="ru-RU" sz="1400" dirty="0" err="1" smtClean="0"/>
              <a:t>Эшли</a:t>
            </a:r>
            <a:r>
              <a:rPr lang="ru-RU" sz="1400" dirty="0" smtClean="0"/>
              <a:t> </a:t>
            </a:r>
            <a:r>
              <a:rPr lang="ru-RU" sz="1400" dirty="0" err="1" smtClean="0"/>
              <a:t>Мда</a:t>
            </a:r>
            <a:r>
              <a:rPr lang="ru-RU" sz="1400" dirty="0" smtClean="0"/>
              <a:t>. В апреле 1944 года </a:t>
            </a:r>
            <a:r>
              <a:rPr lang="ru-RU" sz="1400" dirty="0" err="1" smtClean="0"/>
              <a:t>Мандела</a:t>
            </a:r>
            <a:r>
              <a:rPr lang="ru-RU" sz="1400" dirty="0" smtClean="0"/>
              <a:t> стал членом АНК и вместе со своими единомышленниками принял участие в создании Молодёжной лиги, в которой стал членом исполнительного комитета. В манифесте лиги, деятельность которой была основана на принципах африканского национализма и самоопределения, отвергалась любая возможность участия в консультативных советах и в Совете представителей коренных жителей. В целом, лига заняла по отношению к официальным властям страны более воинственную позицию, чем руководство АНК, деятельность которого подвергалась с её стороны неоднократной критике за попустительство.</a:t>
            </a:r>
          </a:p>
          <a:p>
            <a:pPr marL="90488" indent="17463">
              <a:buNone/>
            </a:pPr>
            <a:endParaRPr lang="ru-RU" sz="800" dirty="0" smtClean="0"/>
          </a:p>
          <a:p>
            <a:pPr marL="90488" indent="17463">
              <a:buNone/>
            </a:pPr>
            <a:endParaRPr lang="ru-RU" sz="800" dirty="0" smtClean="0"/>
          </a:p>
        </p:txBody>
      </p:sp>
      <p:pic>
        <p:nvPicPr>
          <p:cNvPr id="7" name="Содержимое 6" descr="в 1960.jpg"/>
          <p:cNvPicPr>
            <a:picLocks noGrp="1" noChangeAspect="1"/>
          </p:cNvPicPr>
          <p:nvPr>
            <p:ph sz="half" idx="2"/>
          </p:nvPr>
        </p:nvPicPr>
        <p:blipFill>
          <a:blip r:embed="rId2" cstate="print"/>
          <a:stretch>
            <a:fillRect/>
          </a:stretch>
        </p:blipFill>
        <p:spPr>
          <a:xfrm>
            <a:off x="5700340" y="1844824"/>
            <a:ext cx="2794000" cy="3873500"/>
          </a:xfrm>
        </p:spPr>
      </p:pic>
      <p:sp>
        <p:nvSpPr>
          <p:cNvPr id="6" name="Управляющая кнопка: настраиваемая 5">
            <a:hlinkClick r:id="rId3" action="ppaction://hlinksldjump" highlightClick="1"/>
          </p:cNvPr>
          <p:cNvSpPr/>
          <p:nvPr/>
        </p:nvSpPr>
        <p:spPr>
          <a:xfrm>
            <a:off x="5724128" y="6165304"/>
            <a:ext cx="2808312" cy="360040"/>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На слайд Президентство</a:t>
            </a:r>
            <a:endParaRPr lang="ru-RU" dirty="0"/>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pPr algn="ctr"/>
            <a:r>
              <a:rPr lang="ru-RU" b="1" dirty="0" smtClean="0"/>
              <a:t>Ряд важных социально-экономических реформ</a:t>
            </a:r>
            <a:endParaRPr lang="ru-RU" b="1" dirty="0"/>
          </a:p>
        </p:txBody>
      </p:sp>
      <p:sp>
        <p:nvSpPr>
          <p:cNvPr id="6" name="Содержимое 5"/>
          <p:cNvSpPr>
            <a:spLocks noGrp="1"/>
          </p:cNvSpPr>
          <p:nvPr>
            <p:ph idx="1"/>
          </p:nvPr>
        </p:nvSpPr>
        <p:spPr/>
        <p:txBody>
          <a:bodyPr>
            <a:normAutofit fontScale="40000" lnSpcReduction="20000"/>
          </a:bodyPr>
          <a:lstStyle/>
          <a:p>
            <a:r>
              <a:rPr lang="ru-RU" dirty="0" smtClean="0"/>
              <a:t>введение в 1994 году бесплатного медицинского обслуживания для всех детей в возрасте до шести лет, а также для беременных и кормящих женщин, пользующихся услугами государственных учреждений здравоохранения;</a:t>
            </a:r>
          </a:p>
          <a:p>
            <a:r>
              <a:rPr lang="ru-RU" dirty="0" smtClean="0"/>
              <a:t>запуск так называемой «Программы реконструкции и развития», преследовавшей целью финансирование социально-бытового обслуживания (такие отрасли, как ЖКХ и здравоохранение);</a:t>
            </a:r>
          </a:p>
          <a:p>
            <a:r>
              <a:rPr lang="ru-RU" dirty="0" smtClean="0"/>
              <a:t>увеличение расходов на государственные пособия на 13 % к 1996/1997 годам, на 13 % к 1997/1998 годам, на 7 % к 1998/1999 годам;</a:t>
            </a:r>
          </a:p>
          <a:p>
            <a:r>
              <a:rPr lang="ru-RU" dirty="0" smtClean="0"/>
              <a:t>введение равенства при выплате пособий (в том числе, пособий по инвалидности, родительский капитал и пенсии) вне зависимости от расовой принадлежности;</a:t>
            </a:r>
          </a:p>
          <a:p>
            <a:r>
              <a:rPr lang="ru-RU" dirty="0" smtClean="0"/>
              <a:t>введение денежного пособия на содержание детей темнокожих жителей в сельских местностях;</a:t>
            </a:r>
          </a:p>
          <a:p>
            <a:r>
              <a:rPr lang="ru-RU" dirty="0" smtClean="0"/>
              <a:t>значительное увеличение расходов на сферу образования (на 25 % в 1996/1997 годах, 7 % в 1997/1998 годах и 4 % в 1998/1999 годах);</a:t>
            </a:r>
          </a:p>
          <a:p>
            <a:r>
              <a:rPr lang="ru-RU" dirty="0" smtClean="0"/>
              <a:t>принятие в 1994 году Закона о возвращении земли, согласно которому лица, лишённые собственности в результате принятия в 1913 году Закона о землях коренных жителей, имели права потребовать возвращения земли</a:t>
            </a:r>
            <a:r>
              <a:rPr lang="ru-RU" baseline="30000" dirty="0" smtClean="0"/>
              <a:t>[</a:t>
            </a:r>
            <a:r>
              <a:rPr lang="ru-RU" dirty="0" smtClean="0"/>
              <a:t>;</a:t>
            </a:r>
          </a:p>
          <a:p>
            <a:r>
              <a:rPr lang="ru-RU" dirty="0" smtClean="0"/>
              <a:t>принятие в 1996 году Закона о земельной реформе, который защищал права арендаторов земли, проживавших и занимавшихся сельским хозяйством на фермах. По этому закону, арендаторы не могли быть лишены земельной собственности без решения суда и по достижении ими 65 лет;</a:t>
            </a:r>
          </a:p>
          <a:p>
            <a:r>
              <a:rPr lang="ru-RU" dirty="0" smtClean="0"/>
              <a:t>введение в 1998 году грантов на поддержку детей, направленных на борьбу с детской бедностью;</a:t>
            </a:r>
          </a:p>
          <a:p>
            <a:endParaRPr lang="ru-RU" dirty="0"/>
          </a:p>
        </p:txBody>
      </p:sp>
      <p:sp>
        <p:nvSpPr>
          <p:cNvPr id="7" name="Управляющая кнопка: настраиваемая 6">
            <a:hlinkClick r:id="rId2" action="ppaction://hlinksldjump" highlightClick="1"/>
          </p:cNvPr>
          <p:cNvSpPr/>
          <p:nvPr/>
        </p:nvSpPr>
        <p:spPr>
          <a:xfrm>
            <a:off x="5724128" y="6165304"/>
            <a:ext cx="2808312" cy="360040"/>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На слайд Президентство</a:t>
            </a:r>
            <a:endParaRPr lang="ru-RU" dirty="0"/>
          </a:p>
        </p:txBody>
      </p:sp>
      <p:sp>
        <p:nvSpPr>
          <p:cNvPr id="8" name="Управляющая кнопка: настраиваемая 7">
            <a:hlinkClick r:id="rId3" action="ppaction://hlinksldjump" highlightClick="1"/>
          </p:cNvPr>
          <p:cNvSpPr/>
          <p:nvPr/>
        </p:nvSpPr>
        <p:spPr>
          <a:xfrm>
            <a:off x="467544" y="6165304"/>
            <a:ext cx="2304256" cy="360040"/>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Страница 2</a:t>
            </a:r>
            <a:endParaRPr lang="ru-RU" dirty="0"/>
          </a:p>
        </p:txBody>
      </p:sp>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ru-RU" b="1" dirty="0" smtClean="0"/>
              <a:t>Ряд важных социально-экономических реформ</a:t>
            </a:r>
            <a:endParaRPr lang="ru-RU" b="1" dirty="0"/>
          </a:p>
        </p:txBody>
      </p:sp>
      <p:sp>
        <p:nvSpPr>
          <p:cNvPr id="2" name="Содержимое 1"/>
          <p:cNvSpPr>
            <a:spLocks noGrp="1"/>
          </p:cNvSpPr>
          <p:nvPr>
            <p:ph idx="1"/>
          </p:nvPr>
        </p:nvSpPr>
        <p:spPr/>
        <p:txBody>
          <a:bodyPr>
            <a:normAutofit fontScale="47500" lnSpcReduction="20000"/>
          </a:bodyPr>
          <a:lstStyle/>
          <a:p>
            <a:r>
              <a:rPr lang="ru-RU" dirty="0" smtClean="0"/>
              <a:t>принятие в 1998 году Закона о повышении квалификации, который закреплял механизм финансирования и реализации мер по повышению квалификации на месте работы;</a:t>
            </a:r>
          </a:p>
          <a:p>
            <a:r>
              <a:rPr lang="ru-RU" dirty="0" smtClean="0"/>
              <a:t>принятие в 1995 году Закона о трудовых отношениях, который регулировал вопросы трудовых отношений на предприятиях, в том числе пути разрешения трудовых споров;</a:t>
            </a:r>
          </a:p>
          <a:p>
            <a:r>
              <a:rPr lang="ru-RU" dirty="0" smtClean="0"/>
              <a:t>принятие в 1997 году Закона о базовых условиях трудоустройства, направленного на защиту прав рабочих;</a:t>
            </a:r>
          </a:p>
          <a:p>
            <a:r>
              <a:rPr lang="ru-RU" dirty="0" smtClean="0"/>
              <a:t>принятие в 1998 году Закона о равенстве при трудоустройстве, отменявшего дискриминацию по расовому признаку при устройстве на работу;</a:t>
            </a:r>
          </a:p>
          <a:p>
            <a:r>
              <a:rPr lang="ru-RU" dirty="0" smtClean="0"/>
              <a:t>подключение более 3 миллионов жителей к телефонным сетям;</a:t>
            </a:r>
          </a:p>
          <a:p>
            <a:r>
              <a:rPr lang="ru-RU" dirty="0" smtClean="0"/>
              <a:t>реконструкция и строительство 500 клиник;</a:t>
            </a:r>
          </a:p>
          <a:p>
            <a:r>
              <a:rPr lang="ru-RU" dirty="0" smtClean="0"/>
              <a:t>подключение более 2 миллионов жителей к электрическим сетям;</a:t>
            </a:r>
          </a:p>
          <a:p>
            <a:r>
              <a:rPr lang="ru-RU" dirty="0" smtClean="0"/>
              <a:t>строительство более 750 тысяч домов, в которых поселились 3 миллиона человек;</a:t>
            </a:r>
          </a:p>
          <a:p>
            <a:r>
              <a:rPr lang="ru-RU" dirty="0" smtClean="0"/>
              <a:t>обеспечение доступа к воде 3 миллионам жителей;</a:t>
            </a:r>
          </a:p>
          <a:p>
            <a:r>
              <a:rPr lang="ru-RU" dirty="0" smtClean="0"/>
              <a:t>введение обязательного образования для африканских детей в возрасте 6-14 лет;</a:t>
            </a:r>
          </a:p>
          <a:p>
            <a:r>
              <a:rPr lang="ru-RU" dirty="0" smtClean="0"/>
              <a:t>предоставление бесплатного питания для 3,5-5 миллионов школьников;</a:t>
            </a:r>
          </a:p>
          <a:p>
            <a:r>
              <a:rPr lang="ru-RU" dirty="0" smtClean="0"/>
              <a:t>принятие в 1996 году Закона о здоровье и безопасности на шахтах, который улучшал условия труда для шахтёров;</a:t>
            </a:r>
          </a:p>
          <a:p>
            <a:r>
              <a:rPr lang="ru-RU" dirty="0" smtClean="0"/>
              <a:t>начало реализации в 1996 году Национальной политики в вопросе обеспечения медицинскими препаратами, которая облегчила населению доступ к жизненно важным лекарствам.</a:t>
            </a:r>
          </a:p>
          <a:p>
            <a:endParaRPr lang="ru-RU" dirty="0"/>
          </a:p>
        </p:txBody>
      </p:sp>
      <p:sp>
        <p:nvSpPr>
          <p:cNvPr id="4" name="Управляющая кнопка: настраиваемая 3">
            <a:hlinkClick r:id="rId2" action="ppaction://hlinksldjump" highlightClick="1"/>
          </p:cNvPr>
          <p:cNvSpPr/>
          <p:nvPr/>
        </p:nvSpPr>
        <p:spPr>
          <a:xfrm>
            <a:off x="5724128" y="6165304"/>
            <a:ext cx="2808312" cy="360040"/>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На слайд Президентство</a:t>
            </a:r>
            <a:endParaRPr lang="ru-RU" dirty="0"/>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b="1" dirty="0" smtClean="0"/>
              <a:t>Семья</a:t>
            </a:r>
            <a:endParaRPr lang="ru-RU" dirty="0"/>
          </a:p>
        </p:txBody>
      </p:sp>
      <p:sp>
        <p:nvSpPr>
          <p:cNvPr id="2" name="Содержимое 1"/>
          <p:cNvSpPr>
            <a:spLocks noGrp="1"/>
          </p:cNvSpPr>
          <p:nvPr>
            <p:ph idx="1"/>
          </p:nvPr>
        </p:nvSpPr>
        <p:spPr/>
        <p:txBody>
          <a:bodyPr>
            <a:normAutofit fontScale="70000" lnSpcReduction="20000"/>
          </a:bodyPr>
          <a:lstStyle/>
          <a:p>
            <a:r>
              <a:rPr lang="ru-RU" dirty="0" smtClean="0"/>
              <a:t>Первый брак (1944—1958) с Эвелин </a:t>
            </a:r>
            <a:r>
              <a:rPr lang="ru-RU" dirty="0" err="1" smtClean="0"/>
              <a:t>Мандела</a:t>
            </a:r>
            <a:r>
              <a:rPr lang="ru-RU" dirty="0" smtClean="0"/>
              <a:t> (1922—2004). Четверо детей — сыновья: </a:t>
            </a:r>
            <a:r>
              <a:rPr lang="ru-RU" dirty="0" err="1" smtClean="0"/>
              <a:t>Мадиба</a:t>
            </a:r>
            <a:r>
              <a:rPr lang="ru-RU" dirty="0" smtClean="0"/>
              <a:t> </a:t>
            </a:r>
            <a:r>
              <a:rPr lang="ru-RU" dirty="0" err="1" smtClean="0"/>
              <a:t>Тембекиле</a:t>
            </a:r>
            <a:r>
              <a:rPr lang="ru-RU" dirty="0" smtClean="0"/>
              <a:t> </a:t>
            </a:r>
            <a:r>
              <a:rPr lang="ru-RU" dirty="0" err="1" smtClean="0"/>
              <a:t>Мандела</a:t>
            </a:r>
            <a:r>
              <a:rPr lang="ru-RU" dirty="0" smtClean="0"/>
              <a:t> (1945—1969; погиб в автокатастрофе; власти не разрешили Нельсону </a:t>
            </a:r>
            <a:r>
              <a:rPr lang="ru-RU" dirty="0" err="1" smtClean="0"/>
              <a:t>Манделе</a:t>
            </a:r>
            <a:r>
              <a:rPr lang="ru-RU" dirty="0" smtClean="0"/>
              <a:t>, находившемуся тогда в тюрьме, посетить похороны сына), Магкахо </a:t>
            </a:r>
            <a:r>
              <a:rPr lang="ru-RU" dirty="0" err="1" smtClean="0"/>
              <a:t>Леваника</a:t>
            </a:r>
            <a:r>
              <a:rPr lang="ru-RU" dirty="0" smtClean="0"/>
              <a:t> </a:t>
            </a:r>
            <a:r>
              <a:rPr lang="ru-RU" dirty="0" err="1" smtClean="0"/>
              <a:t>Мандела</a:t>
            </a:r>
            <a:r>
              <a:rPr lang="ru-RU" dirty="0" smtClean="0"/>
              <a:t> (1950—2005); дочери: </a:t>
            </a:r>
            <a:r>
              <a:rPr lang="ru-RU" dirty="0" err="1" smtClean="0"/>
              <a:t>Маказива</a:t>
            </a:r>
            <a:r>
              <a:rPr lang="ru-RU" dirty="0" smtClean="0"/>
              <a:t> </a:t>
            </a:r>
            <a:r>
              <a:rPr lang="ru-RU" dirty="0" err="1" smtClean="0"/>
              <a:t>Мандела</a:t>
            </a:r>
            <a:r>
              <a:rPr lang="ru-RU" dirty="0" smtClean="0"/>
              <a:t> (скончалась в 1948 году в возрасте 9 месяцев); </a:t>
            </a:r>
            <a:r>
              <a:rPr lang="ru-RU" dirty="0" err="1" smtClean="0"/>
              <a:t>Пумла</a:t>
            </a:r>
            <a:r>
              <a:rPr lang="ru-RU" dirty="0" smtClean="0"/>
              <a:t> </a:t>
            </a:r>
            <a:r>
              <a:rPr lang="ru-RU" dirty="0" err="1" smtClean="0"/>
              <a:t>Маказива</a:t>
            </a:r>
            <a:r>
              <a:rPr lang="ru-RU" dirty="0" smtClean="0"/>
              <a:t> </a:t>
            </a:r>
            <a:r>
              <a:rPr lang="ru-RU" dirty="0" err="1" smtClean="0"/>
              <a:t>Мандела</a:t>
            </a:r>
            <a:r>
              <a:rPr lang="ru-RU" dirty="0" smtClean="0"/>
              <a:t> (р. 1954);</a:t>
            </a:r>
          </a:p>
          <a:p>
            <a:r>
              <a:rPr lang="ru-RU" dirty="0" smtClean="0"/>
              <a:t>Второй брак (1958—1996) с Винни </a:t>
            </a:r>
            <a:r>
              <a:rPr lang="ru-RU" dirty="0" err="1" smtClean="0"/>
              <a:t>Мандела</a:t>
            </a:r>
            <a:r>
              <a:rPr lang="ru-RU" dirty="0" smtClean="0"/>
              <a:t> (р. 1936). Две дочери: Зенани </a:t>
            </a:r>
            <a:r>
              <a:rPr lang="ru-RU" dirty="0" err="1" smtClean="0"/>
              <a:t>Дламини</a:t>
            </a:r>
            <a:r>
              <a:rPr lang="ru-RU" dirty="0" smtClean="0"/>
              <a:t> (р. 1959); Зиндзи </a:t>
            </a:r>
            <a:r>
              <a:rPr lang="ru-RU" dirty="0" err="1" smtClean="0"/>
              <a:t>Мандела</a:t>
            </a:r>
            <a:r>
              <a:rPr lang="ru-RU" dirty="0" smtClean="0"/>
              <a:t> (р. 1960);</a:t>
            </a:r>
          </a:p>
          <a:p>
            <a:r>
              <a:rPr lang="ru-RU" dirty="0" smtClean="0"/>
              <a:t>Третий брак (1998—2013) с Грасой </a:t>
            </a:r>
            <a:r>
              <a:rPr lang="ru-RU" dirty="0" err="1" smtClean="0"/>
              <a:t>Машел</a:t>
            </a:r>
            <a:r>
              <a:rPr lang="ru-RU" dirty="0" smtClean="0"/>
              <a:t> (р. 1945);</a:t>
            </a:r>
          </a:p>
          <a:p>
            <a:pPr algn="ctr">
              <a:buNone/>
            </a:pPr>
            <a:r>
              <a:rPr lang="ru-RU" dirty="0" smtClean="0"/>
              <a:t>Имел 17 внуков и 14 правнуков. Правнучка Манделы Зенани (1997—2010) погибла в автокатастрофе после концерта, посвящённого открытию чемпионата мира по футболу в ЮАР.</a:t>
            </a:r>
          </a:p>
          <a:p>
            <a:endParaRPr lang="ru-RU" dirty="0"/>
          </a:p>
        </p:txBody>
      </p:sp>
      <p:sp>
        <p:nvSpPr>
          <p:cNvPr id="4" name="Управляющая кнопка: настраиваемая 3">
            <a:hlinkClick r:id="rId2" action="ppaction://hlinksldjump" highlightClick="1"/>
          </p:cNvPr>
          <p:cNvSpPr/>
          <p:nvPr/>
        </p:nvSpPr>
        <p:spPr>
          <a:xfrm>
            <a:off x="683568" y="6381328"/>
            <a:ext cx="2016224" cy="28803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Эвелин </a:t>
            </a:r>
            <a:r>
              <a:rPr lang="ru-RU" dirty="0" err="1" smtClean="0"/>
              <a:t>Мандела</a:t>
            </a:r>
            <a:endParaRPr lang="ru-RU" dirty="0"/>
          </a:p>
        </p:txBody>
      </p:sp>
      <p:sp>
        <p:nvSpPr>
          <p:cNvPr id="6" name="Управляющая кнопка: настраиваемая 5">
            <a:hlinkClick r:id="rId3" action="ppaction://hlinksldjump" highlightClick="1"/>
          </p:cNvPr>
          <p:cNvSpPr/>
          <p:nvPr/>
        </p:nvSpPr>
        <p:spPr>
          <a:xfrm>
            <a:off x="2699792" y="6381328"/>
            <a:ext cx="2016224" cy="28803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Винни </a:t>
            </a:r>
            <a:r>
              <a:rPr lang="ru-RU" dirty="0" err="1" smtClean="0"/>
              <a:t>Мандела</a:t>
            </a:r>
            <a:r>
              <a:rPr lang="ru-RU" dirty="0" smtClean="0"/>
              <a:t> </a:t>
            </a:r>
            <a:endParaRPr lang="ru-RU" dirty="0"/>
          </a:p>
        </p:txBody>
      </p:sp>
      <p:sp>
        <p:nvSpPr>
          <p:cNvPr id="7" name="Управляющая кнопка: настраиваемая 6">
            <a:hlinkClick r:id="rId4" action="ppaction://hlinksldjump" highlightClick="1"/>
          </p:cNvPr>
          <p:cNvSpPr/>
          <p:nvPr/>
        </p:nvSpPr>
        <p:spPr>
          <a:xfrm>
            <a:off x="4716016" y="6381328"/>
            <a:ext cx="2016224" cy="28803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smtClean="0"/>
              <a:t>Граса</a:t>
            </a:r>
            <a:r>
              <a:rPr lang="ru-RU" dirty="0" smtClean="0"/>
              <a:t> </a:t>
            </a:r>
            <a:r>
              <a:rPr lang="ru-RU" dirty="0" err="1" smtClean="0"/>
              <a:t>Машел</a:t>
            </a:r>
            <a:endParaRPr lang="ru-RU" dirty="0"/>
          </a:p>
        </p:txBody>
      </p:sp>
      <p:sp>
        <p:nvSpPr>
          <p:cNvPr id="8" name="Управляющая кнопка: настраиваемая 7">
            <a:hlinkClick r:id="rId5" action="ppaction://hlinksldjump" highlightClick="1"/>
          </p:cNvPr>
          <p:cNvSpPr/>
          <p:nvPr/>
        </p:nvSpPr>
        <p:spPr>
          <a:xfrm>
            <a:off x="7452320" y="6237312"/>
            <a:ext cx="1512168" cy="43204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Содержание</a:t>
            </a:r>
            <a:endParaRPr lang="ru-RU" dirty="0"/>
          </a:p>
        </p:txBody>
      </p:sp>
    </p:spTree>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t>Эвелин </a:t>
            </a:r>
            <a:r>
              <a:rPr lang="ru-RU" dirty="0" err="1" smtClean="0"/>
              <a:t>Мандела</a:t>
            </a:r>
            <a:endParaRPr lang="ru-RU" dirty="0"/>
          </a:p>
        </p:txBody>
      </p:sp>
      <p:sp>
        <p:nvSpPr>
          <p:cNvPr id="2" name="Содержимое 1"/>
          <p:cNvSpPr>
            <a:spLocks noGrp="1"/>
          </p:cNvSpPr>
          <p:nvPr>
            <p:ph sz="half" idx="1"/>
          </p:nvPr>
        </p:nvSpPr>
        <p:spPr/>
        <p:txBody>
          <a:bodyPr>
            <a:normAutofit fontScale="25000" lnSpcReduction="20000"/>
          </a:bodyPr>
          <a:lstStyle/>
          <a:p>
            <a:pPr marL="90488" indent="17463">
              <a:buNone/>
            </a:pPr>
            <a:r>
              <a:rPr lang="ru-RU" sz="5200" b="1" dirty="0" smtClean="0"/>
              <a:t>Эвелин </a:t>
            </a:r>
            <a:r>
              <a:rPr lang="ru-RU" sz="5200" b="1" dirty="0" err="1" smtClean="0"/>
              <a:t>Мандела</a:t>
            </a:r>
            <a:r>
              <a:rPr lang="ru-RU" sz="5200" dirty="0" smtClean="0"/>
              <a:t> ( </a:t>
            </a:r>
            <a:r>
              <a:rPr lang="ru-RU" sz="5200" i="1" dirty="0" err="1" smtClean="0"/>
              <a:t>Evelyn</a:t>
            </a:r>
            <a:r>
              <a:rPr lang="ru-RU" sz="5200" i="1" dirty="0" smtClean="0"/>
              <a:t> </a:t>
            </a:r>
            <a:r>
              <a:rPr lang="ru-RU" sz="5200" i="1" dirty="0" err="1" smtClean="0"/>
              <a:t>Mase</a:t>
            </a:r>
            <a:r>
              <a:rPr lang="ru-RU" sz="5200" dirty="0" smtClean="0"/>
              <a:t> , 18 мая 1922 — 30 апреля 2004) — южноафриканская медсестра, первая жена Нельсона Манделы, с 1944 по 1958 год. Она была матерью четырех его детей, в том числе </a:t>
            </a:r>
            <a:r>
              <a:rPr lang="ru-RU" sz="5200" dirty="0" err="1" smtClean="0"/>
              <a:t>Макгахо</a:t>
            </a:r>
            <a:r>
              <a:rPr lang="ru-RU" sz="5200" dirty="0" smtClean="0"/>
              <a:t> и Маказиве.</a:t>
            </a:r>
          </a:p>
          <a:p>
            <a:pPr marL="90488" indent="17463">
              <a:buNone/>
            </a:pPr>
            <a:r>
              <a:rPr lang="ru-RU" sz="5200" dirty="0" smtClean="0"/>
              <a:t>Родившись в семье коса в Транскее, она стала сиротой в раннем возрасте, а затем была взята на попечение своим братом, политическим активистом Сэмом </a:t>
            </a:r>
            <a:r>
              <a:rPr lang="ru-RU" sz="5200" dirty="0" err="1" smtClean="0"/>
              <a:t>Мейзом</a:t>
            </a:r>
            <a:r>
              <a:rPr lang="ru-RU" sz="5200" dirty="0" smtClean="0"/>
              <a:t>. После переезда в Соуэто, район Йоханнесбурга, она познакомилась с Манделой, через своего двоюродного брата Уолтера </a:t>
            </a:r>
            <a:r>
              <a:rPr lang="ru-RU" sz="5200" dirty="0" err="1" smtClean="0"/>
              <a:t>Сисулу</a:t>
            </a:r>
            <a:r>
              <a:rPr lang="ru-RU" sz="5200" dirty="0" smtClean="0"/>
              <a:t> и его жены </a:t>
            </a:r>
            <a:r>
              <a:rPr lang="ru-RU" sz="5200" dirty="0" err="1" smtClean="0"/>
              <a:t>Альбертины</a:t>
            </a:r>
            <a:r>
              <a:rPr lang="ru-RU" sz="5200" dirty="0" smtClean="0"/>
              <a:t>, а затем Эвелин вышла за него замуж. Жили вместе в Соуэто, вырастили четырёх детей: </a:t>
            </a:r>
            <a:r>
              <a:rPr lang="ru-RU" sz="5200" dirty="0" err="1" smtClean="0"/>
              <a:t>Тембекиле</a:t>
            </a:r>
            <a:r>
              <a:rPr lang="ru-RU" sz="5200" dirty="0" smtClean="0"/>
              <a:t> (1945-1969) и </a:t>
            </a:r>
            <a:r>
              <a:rPr lang="ru-RU" sz="5200" dirty="0" err="1" smtClean="0"/>
              <a:t>Макгахо</a:t>
            </a:r>
            <a:r>
              <a:rPr lang="ru-RU" sz="5200" dirty="0" smtClean="0"/>
              <a:t> (1950-2005), и дочери Маказиве (первая родилась в 1947 году, умерла в возрасте девяти месяцев, а вторая родилась в 1954 году). Тем не менее, их брак оказался на грани распада, потому что </a:t>
            </a:r>
            <a:r>
              <a:rPr lang="ru-RU" sz="5200" dirty="0" err="1" smtClean="0"/>
              <a:t>Мандела</a:t>
            </a:r>
            <a:r>
              <a:rPr lang="ru-RU" sz="5200" dirty="0" smtClean="0"/>
              <a:t> стал принимать более активное участие в деятельности Африканского национального конгресса. Отказавшись от политики, она стала членом Свидетелей Иеговы. Обвинив его в супружеской измене, она развелась с ним в 1958 году, и </a:t>
            </a:r>
            <a:r>
              <a:rPr lang="ru-RU" sz="5200" dirty="0" err="1" smtClean="0"/>
              <a:t>Мандела</a:t>
            </a:r>
            <a:r>
              <a:rPr lang="ru-RU" sz="5200" dirty="0" smtClean="0"/>
              <a:t> в том же году взял себе в жёны Винни.</a:t>
            </a:r>
          </a:p>
          <a:p>
            <a:pPr algn="ctr">
              <a:buNone/>
            </a:pPr>
            <a:endParaRPr lang="ru-RU" dirty="0"/>
          </a:p>
        </p:txBody>
      </p:sp>
      <p:pic>
        <p:nvPicPr>
          <p:cNvPr id="5" name="Содержимое 4" descr="Эвелин Мандела.jpg"/>
          <p:cNvPicPr>
            <a:picLocks noGrp="1" noChangeAspect="1"/>
          </p:cNvPicPr>
          <p:nvPr>
            <p:ph sz="half" idx="2"/>
          </p:nvPr>
        </p:nvPicPr>
        <p:blipFill>
          <a:blip r:embed="rId2" cstate="print"/>
          <a:stretch>
            <a:fillRect/>
          </a:stretch>
        </p:blipFill>
        <p:spPr>
          <a:xfrm>
            <a:off x="4932040" y="2132856"/>
            <a:ext cx="3286795" cy="3346555"/>
          </a:xfrm>
        </p:spPr>
      </p:pic>
      <p:sp>
        <p:nvSpPr>
          <p:cNvPr id="6" name="Управляющая кнопка: настраиваемая 5">
            <a:hlinkClick r:id="rId3" action="ppaction://hlinksldjump" highlightClick="1"/>
          </p:cNvPr>
          <p:cNvSpPr/>
          <p:nvPr/>
        </p:nvSpPr>
        <p:spPr>
          <a:xfrm>
            <a:off x="7668344" y="6237312"/>
            <a:ext cx="1080120" cy="28803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Семья</a:t>
            </a:r>
            <a:endParaRPr lang="ru-RU" dirty="0"/>
          </a:p>
        </p:txBody>
      </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ru-RU" dirty="0" smtClean="0"/>
              <a:t>Винни </a:t>
            </a:r>
            <a:r>
              <a:rPr lang="ru-RU" dirty="0" err="1" smtClean="0"/>
              <a:t>Мандела</a:t>
            </a:r>
            <a:r>
              <a:rPr lang="ru-RU" dirty="0" smtClean="0"/>
              <a:t> </a:t>
            </a:r>
            <a:br>
              <a:rPr lang="ru-RU" dirty="0" smtClean="0"/>
            </a:br>
            <a:endParaRPr lang="ru-RU" dirty="0"/>
          </a:p>
        </p:txBody>
      </p:sp>
      <p:sp>
        <p:nvSpPr>
          <p:cNvPr id="4" name="Содержимое 3"/>
          <p:cNvSpPr>
            <a:spLocks noGrp="1"/>
          </p:cNvSpPr>
          <p:nvPr>
            <p:ph sz="half" idx="1"/>
          </p:nvPr>
        </p:nvSpPr>
        <p:spPr/>
        <p:txBody>
          <a:bodyPr>
            <a:normAutofit fontScale="55000" lnSpcReduction="20000"/>
          </a:bodyPr>
          <a:lstStyle/>
          <a:p>
            <a:pPr marL="177800" indent="17463">
              <a:buNone/>
            </a:pPr>
            <a:r>
              <a:rPr lang="ru-RU" sz="2900" b="1" dirty="0" smtClean="0"/>
              <a:t>Винни </a:t>
            </a:r>
            <a:r>
              <a:rPr lang="ru-RU" sz="2900" b="1" dirty="0" err="1" smtClean="0"/>
              <a:t>Мандела</a:t>
            </a:r>
            <a:r>
              <a:rPr lang="ru-RU" sz="2900" dirty="0" smtClean="0"/>
              <a:t> (род. </a:t>
            </a:r>
            <a:r>
              <a:rPr lang="ru-RU" sz="2900" i="1" dirty="0" err="1" smtClean="0"/>
              <a:t>Nomzamo</a:t>
            </a:r>
            <a:r>
              <a:rPr lang="ru-RU" sz="2900" i="1" dirty="0" smtClean="0"/>
              <a:t> </a:t>
            </a:r>
            <a:r>
              <a:rPr lang="ru-RU" sz="2900" i="1" dirty="0" err="1" smtClean="0"/>
              <a:t>Winfreda</a:t>
            </a:r>
            <a:r>
              <a:rPr lang="ru-RU" sz="2900" i="1" dirty="0" smtClean="0"/>
              <a:t> </a:t>
            </a:r>
            <a:r>
              <a:rPr lang="ru-RU" sz="2900" i="1" dirty="0" err="1" smtClean="0"/>
              <a:t>Madikizela</a:t>
            </a:r>
            <a:r>
              <a:rPr lang="ru-RU" sz="2900" dirty="0" smtClean="0"/>
              <a:t>, 26 сентября 1936, </a:t>
            </a:r>
            <a:r>
              <a:rPr lang="ru-RU" sz="2900" dirty="0" err="1" smtClean="0"/>
              <a:t>Бизана</a:t>
            </a:r>
            <a:r>
              <a:rPr lang="ru-RU" sz="2900" dirty="0" smtClean="0"/>
              <a:t>, ЮАР) — южноафриканский политик, которая занимала ряд государственных постов и возглавила лигу Африканского национального конгресса женщин. В настоящее время она является членом Национального исполнительного комитета АНК. Популярна среди своих сторонников, которые называют её «матерью нации» и осуждается другими из-за её предполагаемого участия в нескольких нарушениях прав человека.</a:t>
            </a:r>
          </a:p>
          <a:p>
            <a:pPr marL="177800" indent="17463">
              <a:buNone/>
            </a:pPr>
            <a:r>
              <a:rPr lang="ru-RU" sz="2900" dirty="0" smtClean="0"/>
              <a:t>В марте 2009 года Независимая избирательная комиссия постановила, что Винни </a:t>
            </a:r>
            <a:r>
              <a:rPr lang="ru-RU" sz="2900" dirty="0" err="1" smtClean="0"/>
              <a:t>Мандела</a:t>
            </a:r>
            <a:r>
              <a:rPr lang="ru-RU" sz="2900" dirty="0" smtClean="0"/>
              <a:t>, которая была избрана в качестве кандидата от АНК, может быть допущена в апреле 2009 года до всеобщих выборов, несмотря на наличие судимости.</a:t>
            </a:r>
          </a:p>
          <a:p>
            <a:endParaRPr lang="ru-RU" dirty="0"/>
          </a:p>
        </p:txBody>
      </p:sp>
      <p:pic>
        <p:nvPicPr>
          <p:cNvPr id="6" name="Содержимое 5" descr="Винни Мандела.jpg"/>
          <p:cNvPicPr>
            <a:picLocks noGrp="1" noChangeAspect="1"/>
          </p:cNvPicPr>
          <p:nvPr>
            <p:ph sz="half" idx="2"/>
          </p:nvPr>
        </p:nvPicPr>
        <p:blipFill>
          <a:blip r:embed="rId2" cstate="print"/>
          <a:stretch>
            <a:fillRect/>
          </a:stretch>
        </p:blipFill>
        <p:spPr>
          <a:xfrm>
            <a:off x="5220072" y="2204864"/>
            <a:ext cx="2977591" cy="2798936"/>
          </a:xfrm>
        </p:spPr>
      </p:pic>
      <p:sp>
        <p:nvSpPr>
          <p:cNvPr id="7" name="Управляющая кнопка: настраиваемая 6">
            <a:hlinkClick r:id="rId3" action="ppaction://hlinksldjump" highlightClick="1"/>
          </p:cNvPr>
          <p:cNvSpPr/>
          <p:nvPr/>
        </p:nvSpPr>
        <p:spPr>
          <a:xfrm>
            <a:off x="7668344" y="6237312"/>
            <a:ext cx="1080120" cy="28803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Семья</a:t>
            </a:r>
            <a:endParaRPr lang="ru-RU" dirty="0"/>
          </a:p>
        </p:txBody>
      </p:sp>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ru-RU" dirty="0" err="1" smtClean="0"/>
              <a:t>Граса</a:t>
            </a:r>
            <a:r>
              <a:rPr lang="ru-RU" dirty="0" smtClean="0"/>
              <a:t> </a:t>
            </a:r>
            <a:r>
              <a:rPr lang="ru-RU" dirty="0" err="1" smtClean="0"/>
              <a:t>Машел</a:t>
            </a:r>
            <a:r>
              <a:rPr lang="ru-RU" dirty="0" smtClean="0"/>
              <a:t/>
            </a:r>
            <a:br>
              <a:rPr lang="ru-RU" dirty="0" smtClean="0"/>
            </a:br>
            <a:endParaRPr lang="ru-RU" dirty="0"/>
          </a:p>
        </p:txBody>
      </p:sp>
      <p:sp>
        <p:nvSpPr>
          <p:cNvPr id="5" name="Содержимое 4"/>
          <p:cNvSpPr>
            <a:spLocks noGrp="1"/>
          </p:cNvSpPr>
          <p:nvPr>
            <p:ph sz="half" idx="1"/>
          </p:nvPr>
        </p:nvSpPr>
        <p:spPr/>
        <p:txBody>
          <a:bodyPr>
            <a:normAutofit fontScale="70000" lnSpcReduction="20000"/>
          </a:bodyPr>
          <a:lstStyle/>
          <a:p>
            <a:pPr marL="90488" indent="17463">
              <a:buNone/>
            </a:pPr>
            <a:r>
              <a:rPr lang="ru-RU" b="1" dirty="0" err="1" smtClean="0"/>
              <a:t>Граса</a:t>
            </a:r>
            <a:r>
              <a:rPr lang="ru-RU" b="1" dirty="0" smtClean="0"/>
              <a:t> </a:t>
            </a:r>
            <a:r>
              <a:rPr lang="ru-RU" b="1" dirty="0" err="1" smtClean="0"/>
              <a:t>Маше́л</a:t>
            </a:r>
            <a:r>
              <a:rPr lang="ru-RU" dirty="0" smtClean="0"/>
              <a:t> (порт. </a:t>
            </a:r>
            <a:r>
              <a:rPr lang="pt-PT" i="1" dirty="0" smtClean="0"/>
              <a:t>Graça Machel</a:t>
            </a:r>
            <a:r>
              <a:rPr lang="ru-RU" dirty="0" smtClean="0"/>
              <a:t>, в девичестве — </a:t>
            </a:r>
            <a:r>
              <a:rPr lang="ru-RU" b="1" dirty="0" err="1" smtClean="0"/>
              <a:t>Граса</a:t>
            </a:r>
            <a:r>
              <a:rPr lang="ru-RU" b="1" dirty="0" smtClean="0"/>
              <a:t> </a:t>
            </a:r>
            <a:r>
              <a:rPr lang="ru-RU" b="1" dirty="0" err="1" smtClean="0"/>
              <a:t>Симбине</a:t>
            </a:r>
            <a:r>
              <a:rPr lang="ru-RU" dirty="0" smtClean="0"/>
              <a:t>; 17 октября 1945 — политик Мозамбика и ЮАР, бывшая супруга президента Мозамбика Саморы </a:t>
            </a:r>
            <a:r>
              <a:rPr lang="ru-RU" dirty="0" err="1" smtClean="0"/>
              <a:t>Машела</a:t>
            </a:r>
            <a:r>
              <a:rPr lang="ru-RU" dirty="0" smtClean="0"/>
              <a:t>, погибшего в авиакатастрофе. С 1998 по 2013 год — супруга Нельсона Манделы, экс-президента ЮАР. Почётная Дама-Командор ордена Британской империи с 2007 года. Единственная в мировой истории женщина, бывшая первой леди двух разных государств (Мозамбика в 1975—1986 годах и ЮАР в 1998—1999 годах).</a:t>
            </a:r>
          </a:p>
          <a:p>
            <a:endParaRPr lang="ru-RU" dirty="0"/>
          </a:p>
        </p:txBody>
      </p:sp>
      <p:pic>
        <p:nvPicPr>
          <p:cNvPr id="7" name="Содержимое 6" descr="2Граса Машел.jpg"/>
          <p:cNvPicPr>
            <a:picLocks noGrp="1" noChangeAspect="1"/>
          </p:cNvPicPr>
          <p:nvPr>
            <p:ph sz="half" idx="2"/>
          </p:nvPr>
        </p:nvPicPr>
        <p:blipFill>
          <a:blip r:embed="rId2" cstate="print"/>
          <a:stretch>
            <a:fillRect/>
          </a:stretch>
        </p:blipFill>
        <p:spPr>
          <a:xfrm>
            <a:off x="5148064" y="2564904"/>
            <a:ext cx="3341787" cy="2227858"/>
          </a:xfrm>
        </p:spPr>
      </p:pic>
      <p:sp>
        <p:nvSpPr>
          <p:cNvPr id="4" name="Управляющая кнопка: настраиваемая 3">
            <a:hlinkClick r:id="rId3" action="ppaction://hlinksldjump" highlightClick="1"/>
          </p:cNvPr>
          <p:cNvSpPr/>
          <p:nvPr/>
        </p:nvSpPr>
        <p:spPr>
          <a:xfrm>
            <a:off x="7668344" y="6237312"/>
            <a:ext cx="1080120" cy="28803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Семья</a:t>
            </a:r>
            <a:endParaRPr lang="ru-RU" dirty="0"/>
          </a:p>
        </p:txBody>
      </p:sp>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050" name="Picture 2" descr="C:\8 класс\8Б класс\II группа\Сахаров\Нельсон Мандела Биография\Памятник Нельсону Мандела в Лондоне.jpg"/>
          <p:cNvPicPr>
            <a:picLocks noChangeAspect="1" noChangeArrowheads="1"/>
          </p:cNvPicPr>
          <p:nvPr/>
        </p:nvPicPr>
        <p:blipFill>
          <a:blip r:embed="rId2" cstate="print"/>
          <a:srcRect/>
          <a:stretch>
            <a:fillRect/>
          </a:stretch>
        </p:blipFill>
        <p:spPr bwMode="auto">
          <a:xfrm>
            <a:off x="6012160" y="2852936"/>
            <a:ext cx="2540000" cy="3390900"/>
          </a:xfrm>
          <a:prstGeom prst="rect">
            <a:avLst/>
          </a:prstGeom>
          <a:ln>
            <a:noFill/>
          </a:ln>
          <a:effectLst>
            <a:softEdge rad="112500"/>
          </a:effectLst>
        </p:spPr>
      </p:pic>
      <p:sp>
        <p:nvSpPr>
          <p:cNvPr id="5" name="Заголовок 4"/>
          <p:cNvSpPr>
            <a:spLocks noGrp="1"/>
          </p:cNvSpPr>
          <p:nvPr>
            <p:ph type="title"/>
          </p:nvPr>
        </p:nvSpPr>
        <p:spPr/>
        <p:txBody>
          <a:bodyPr/>
          <a:lstStyle/>
          <a:p>
            <a:pPr algn="ctr"/>
            <a:r>
              <a:rPr lang="ru-RU" b="1" dirty="0" smtClean="0"/>
              <a:t>В культуре</a:t>
            </a:r>
            <a:endParaRPr lang="ru-RU" dirty="0"/>
          </a:p>
        </p:txBody>
      </p:sp>
      <p:sp>
        <p:nvSpPr>
          <p:cNvPr id="6" name="Содержимое 5"/>
          <p:cNvSpPr>
            <a:spLocks noGrp="1"/>
          </p:cNvSpPr>
          <p:nvPr>
            <p:ph sz="half" idx="1"/>
          </p:nvPr>
        </p:nvSpPr>
        <p:spPr/>
        <p:txBody>
          <a:bodyPr>
            <a:normAutofit fontScale="25000" lnSpcReduction="20000"/>
          </a:bodyPr>
          <a:lstStyle/>
          <a:p>
            <a:r>
              <a:rPr lang="ru-RU" sz="4800" dirty="0" smtClean="0"/>
              <a:t>В честь Манделы названы городской округ Бухта Нельсона Манделы (в котором также расположен стадион Нельсон </a:t>
            </a:r>
            <a:r>
              <a:rPr lang="ru-RU" sz="4800" dirty="0" err="1" smtClean="0"/>
              <a:t>Мандела</a:t>
            </a:r>
            <a:r>
              <a:rPr lang="ru-RU" sz="4800" dirty="0" smtClean="0"/>
              <a:t> </a:t>
            </a:r>
            <a:r>
              <a:rPr lang="ru-RU" sz="4800" dirty="0" err="1" smtClean="0"/>
              <a:t>Бэй</a:t>
            </a:r>
            <a:r>
              <a:rPr lang="ru-RU" sz="4800" dirty="0" smtClean="0"/>
              <a:t>) и Национальный стадион (</a:t>
            </a:r>
            <a:r>
              <a:rPr lang="ru-RU" sz="4800" i="1" dirty="0" smtClean="0"/>
              <a:t>англ.</a:t>
            </a:r>
            <a:r>
              <a:rPr lang="ru-RU" sz="4800" dirty="0" smtClean="0"/>
              <a:t>) Уганды.</a:t>
            </a:r>
          </a:p>
          <a:p>
            <a:r>
              <a:rPr lang="ru-RU" sz="4800" dirty="0" smtClean="0"/>
              <a:t>В 1988 году была выпущена почтовая марка СССР, посвящённая </a:t>
            </a:r>
            <a:r>
              <a:rPr lang="ru-RU" sz="4800" dirty="0" err="1" smtClean="0"/>
              <a:t>Манделе</a:t>
            </a:r>
            <a:r>
              <a:rPr lang="ru-RU" sz="4800" dirty="0" smtClean="0"/>
              <a:t>.</a:t>
            </a:r>
          </a:p>
          <a:p>
            <a:r>
              <a:rPr lang="ru-RU" sz="4800" dirty="0" smtClean="0"/>
              <a:t>В 2007 году в центре Лондона установлен памятник Нельсону </a:t>
            </a:r>
            <a:r>
              <a:rPr lang="ru-RU" sz="4800" dirty="0" err="1" smtClean="0"/>
              <a:t>Манделе</a:t>
            </a:r>
            <a:r>
              <a:rPr lang="ru-RU" sz="4800" dirty="0" smtClean="0"/>
              <a:t>.</a:t>
            </a:r>
          </a:p>
          <a:p>
            <a:r>
              <a:rPr lang="ru-RU" sz="4800" dirty="0" smtClean="0"/>
              <a:t>В 2009 году снят кинофильм «Непокорённый» — биографическая драма, основанная на жизни Нельсона </a:t>
            </a:r>
            <a:r>
              <a:rPr lang="ru-RU" sz="4800" dirty="0" err="1" smtClean="0"/>
              <a:t>Манделы</a:t>
            </a:r>
            <a:r>
              <a:rPr lang="ru-RU" sz="4800" dirty="0" smtClean="0"/>
              <a:t>.</a:t>
            </a:r>
          </a:p>
          <a:p>
            <a:r>
              <a:rPr lang="ru-RU" sz="4800" dirty="0" smtClean="0"/>
              <a:t>В 2012 году Резервным банком ЮАР была введена в оборот новая серия банкнот 10, 20, 50, 100 и 200 рэндов, на которых изображён портрет Нельсона Манделы.</a:t>
            </a:r>
          </a:p>
          <a:p>
            <a:r>
              <a:rPr lang="ru-RU" sz="4800" dirty="0" smtClean="0"/>
              <a:t>В 2012 году компанией Google создан цифровой архив, посвящённый Нельсону </a:t>
            </a:r>
            <a:r>
              <a:rPr lang="ru-RU" sz="4800" dirty="0" err="1" smtClean="0"/>
              <a:t>Манделе</a:t>
            </a:r>
            <a:r>
              <a:rPr lang="ru-RU" sz="4800" dirty="0" smtClean="0"/>
              <a:t>.</a:t>
            </a:r>
          </a:p>
          <a:p>
            <a:r>
              <a:rPr lang="ru-RU" sz="4800" dirty="0" smtClean="0"/>
              <a:t>В 2013 году снят кинофильм «Долгий путь к свободе» («</a:t>
            </a:r>
            <a:r>
              <a:rPr lang="ru-RU" sz="4800" dirty="0" err="1" smtClean="0"/>
              <a:t>Mandela</a:t>
            </a:r>
            <a:r>
              <a:rPr lang="ru-RU" sz="4800" dirty="0" smtClean="0"/>
              <a:t>: </a:t>
            </a:r>
            <a:r>
              <a:rPr lang="ru-RU" sz="4800" dirty="0" err="1" smtClean="0"/>
              <a:t>Long</a:t>
            </a:r>
            <a:r>
              <a:rPr lang="ru-RU" sz="4800" dirty="0" smtClean="0"/>
              <a:t> </a:t>
            </a:r>
            <a:r>
              <a:rPr lang="ru-RU" sz="4800" dirty="0" err="1" smtClean="0"/>
              <a:t>Walk</a:t>
            </a:r>
            <a:r>
              <a:rPr lang="ru-RU" sz="4800" dirty="0" smtClean="0"/>
              <a:t> </a:t>
            </a:r>
            <a:r>
              <a:rPr lang="ru-RU" sz="4800" dirty="0" err="1" smtClean="0"/>
              <a:t>to</a:t>
            </a:r>
            <a:r>
              <a:rPr lang="ru-RU" sz="4800" dirty="0" smtClean="0"/>
              <a:t> </a:t>
            </a:r>
            <a:r>
              <a:rPr lang="ru-RU" sz="4800" dirty="0" err="1" smtClean="0"/>
              <a:t>Freedom</a:t>
            </a:r>
            <a:r>
              <a:rPr lang="ru-RU" sz="4800" dirty="0" smtClean="0"/>
              <a:t>») — хроника жизни Нельсона Манделы, начиная с его детства в деревне, и вплоть до его вступления в должность первого демократически избранного президента Южной Африки. Премьера картины состоялась в день смерти Манделы, 5 декабря, а новость о его кончине была объявлена посетившим мероприятие прямо со сцены после завершения показа. Роль Нельсона Манделы исполнил </a:t>
            </a:r>
            <a:r>
              <a:rPr lang="ru-RU" sz="4800" dirty="0" err="1" smtClean="0"/>
              <a:t>Идрис</a:t>
            </a:r>
            <a:r>
              <a:rPr lang="ru-RU" sz="4800" dirty="0" smtClean="0"/>
              <a:t> Эльба.</a:t>
            </a:r>
          </a:p>
          <a:p>
            <a:r>
              <a:rPr lang="ru-RU" sz="4800" dirty="0" smtClean="0"/>
              <a:t>В 2013 году в Кейптауне был установлен памятник Нельсону </a:t>
            </a:r>
            <a:r>
              <a:rPr lang="ru-RU" sz="4800" dirty="0" err="1" smtClean="0"/>
              <a:t>Манделе</a:t>
            </a:r>
            <a:r>
              <a:rPr lang="ru-RU" sz="4800" dirty="0" smtClean="0"/>
              <a:t>.</a:t>
            </a:r>
          </a:p>
          <a:p>
            <a:endParaRPr lang="ru-RU" dirty="0"/>
          </a:p>
        </p:txBody>
      </p:sp>
      <p:pic>
        <p:nvPicPr>
          <p:cNvPr id="8" name="Содержимое 7" descr="Почтовая марка СССР, 1988 год..jpg"/>
          <p:cNvPicPr>
            <a:picLocks noGrp="1" noChangeAspect="1"/>
          </p:cNvPicPr>
          <p:nvPr>
            <p:ph sz="half" idx="2"/>
          </p:nvPr>
        </p:nvPicPr>
        <p:blipFill>
          <a:blip r:embed="rId3" cstate="print"/>
          <a:stretch>
            <a:fillRect/>
          </a:stretch>
        </p:blipFill>
        <p:spPr>
          <a:xfrm>
            <a:off x="4644008" y="1340768"/>
            <a:ext cx="1905000" cy="2705100"/>
          </a:xfrm>
          <a:prstGeom prst="rect">
            <a:avLst/>
          </a:prstGeom>
          <a:ln>
            <a:noFill/>
          </a:ln>
          <a:effectLst>
            <a:softEdge rad="112500"/>
          </a:effectLst>
        </p:spPr>
      </p:pic>
      <p:sp>
        <p:nvSpPr>
          <p:cNvPr id="7" name="Управляющая кнопка: настраиваемая 6">
            <a:hlinkClick r:id="rId4" action="ppaction://hlinksldjump" highlightClick="1"/>
          </p:cNvPr>
          <p:cNvSpPr/>
          <p:nvPr/>
        </p:nvSpPr>
        <p:spPr>
          <a:xfrm>
            <a:off x="7452320" y="6237312"/>
            <a:ext cx="1512168" cy="43204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Содержание</a:t>
            </a:r>
            <a:endParaRPr lang="ru-RU" dirty="0"/>
          </a:p>
        </p:txBody>
      </p:sp>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pPr algn="ctr"/>
            <a:r>
              <a:rPr lang="ru-RU" b="1" dirty="0" smtClean="0"/>
              <a:t>Награды</a:t>
            </a:r>
            <a:endParaRPr lang="ru-RU" b="1" dirty="0"/>
          </a:p>
        </p:txBody>
      </p:sp>
      <p:sp>
        <p:nvSpPr>
          <p:cNvPr id="7" name="Содержимое 6"/>
          <p:cNvSpPr>
            <a:spLocks noGrp="1"/>
          </p:cNvSpPr>
          <p:nvPr>
            <p:ph idx="1"/>
          </p:nvPr>
        </p:nvSpPr>
        <p:spPr/>
        <p:txBody>
          <a:bodyPr>
            <a:normAutofit fontScale="70000" lnSpcReduction="20000"/>
          </a:bodyPr>
          <a:lstStyle/>
          <a:p>
            <a:pPr marL="0" indent="0">
              <a:buNone/>
            </a:pPr>
            <a:r>
              <a:rPr lang="ru-RU" b="1" dirty="0" smtClean="0"/>
              <a:t>Нельсон </a:t>
            </a:r>
            <a:r>
              <a:rPr lang="ru-RU" b="1" dirty="0" err="1" smtClean="0"/>
              <a:t>Мандела</a:t>
            </a:r>
            <a:r>
              <a:rPr lang="ru-RU" b="1" dirty="0" smtClean="0"/>
              <a:t> удостоен множества государственных наград и международных премий:</a:t>
            </a:r>
            <a:endParaRPr lang="ru-RU" dirty="0" smtClean="0"/>
          </a:p>
          <a:p>
            <a:r>
              <a:rPr lang="ru-RU" dirty="0" smtClean="0"/>
              <a:t>Орден Плайя </a:t>
            </a:r>
            <a:r>
              <a:rPr lang="ru-RU" dirty="0" err="1" smtClean="0"/>
              <a:t>Хирон</a:t>
            </a:r>
            <a:r>
              <a:rPr lang="ru-RU" dirty="0" smtClean="0"/>
              <a:t> (Куба, 1984)</a:t>
            </a:r>
          </a:p>
          <a:p>
            <a:r>
              <a:rPr lang="ru-RU" dirty="0" smtClean="0"/>
              <a:t>Звезда Дружбы народов (ГДР, 1984)</a:t>
            </a:r>
          </a:p>
          <a:p>
            <a:r>
              <a:rPr lang="ru-RU" dirty="0" smtClean="0"/>
              <a:t>Премия имени Сахарова (1988)</a:t>
            </a:r>
          </a:p>
          <a:p>
            <a:r>
              <a:rPr lang="ru-RU" dirty="0" smtClean="0"/>
              <a:t>Международная Ленинская премия мира (СССР, 1990). Медаль и диплом лауреата были вручены 28 октября 2002 года послом России в ЮАР Андреем </a:t>
            </a:r>
            <a:r>
              <a:rPr lang="ru-RU" dirty="0" err="1" smtClean="0"/>
              <a:t>Кушаковым</a:t>
            </a:r>
            <a:r>
              <a:rPr lang="ru-RU" dirty="0" smtClean="0"/>
              <a:t>. На церемонии награждения Нельсон </a:t>
            </a:r>
            <a:r>
              <a:rPr lang="ru-RU" dirty="0" err="1" smtClean="0"/>
              <a:t>Мандела</a:t>
            </a:r>
            <a:r>
              <a:rPr lang="ru-RU" dirty="0" smtClean="0"/>
              <a:t> сказал, что: </a:t>
            </a:r>
            <a:r>
              <a:rPr lang="ru-RU" i="1" dirty="0" smtClean="0"/>
              <a:t>Сегодняшний день, является для меня поводом вспомнить все, что СССР, другие государства социалистического содружества сделали для свободы моей страны. Их материальный, моральный и политический вклад в победу над апартеидом настолько велик и значим, что мы не в силах когда-либо вернуть этот долг.</a:t>
            </a:r>
            <a:endParaRPr lang="ru-RU" dirty="0"/>
          </a:p>
        </p:txBody>
      </p:sp>
      <p:sp>
        <p:nvSpPr>
          <p:cNvPr id="8" name="Управляющая кнопка: настраиваемая 7">
            <a:hlinkClick r:id="rId2" action="ppaction://hlinksldjump" highlightClick="1"/>
          </p:cNvPr>
          <p:cNvSpPr/>
          <p:nvPr/>
        </p:nvSpPr>
        <p:spPr>
          <a:xfrm>
            <a:off x="467544" y="6237312"/>
            <a:ext cx="1440160" cy="28803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Награды 2</a:t>
            </a:r>
            <a:endParaRPr lang="ru-RU" dirty="0"/>
          </a:p>
        </p:txBody>
      </p:sp>
      <p:sp>
        <p:nvSpPr>
          <p:cNvPr id="5" name="Управляющая кнопка: настраиваемая 4">
            <a:hlinkClick r:id="rId3" action="ppaction://hlinksldjump" highlightClick="1"/>
          </p:cNvPr>
          <p:cNvSpPr/>
          <p:nvPr/>
        </p:nvSpPr>
        <p:spPr>
          <a:xfrm>
            <a:off x="7452320" y="6237312"/>
            <a:ext cx="1512168" cy="43204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Содержание</a:t>
            </a:r>
            <a:endParaRPr lang="ru-RU" dirty="0"/>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smtClean="0"/>
              <a:t>Биография</a:t>
            </a:r>
            <a:endParaRPr lang="ru-RU" dirty="0"/>
          </a:p>
        </p:txBody>
      </p:sp>
      <p:sp>
        <p:nvSpPr>
          <p:cNvPr id="2" name="Содержимое 1"/>
          <p:cNvSpPr>
            <a:spLocks noGrp="1"/>
          </p:cNvSpPr>
          <p:nvPr>
            <p:ph idx="1"/>
          </p:nvPr>
        </p:nvSpPr>
        <p:spPr/>
        <p:txBody>
          <a:bodyPr>
            <a:normAutofit fontScale="92500" lnSpcReduction="20000"/>
          </a:bodyPr>
          <a:lstStyle/>
          <a:p>
            <a:pPr marL="177800" indent="17463">
              <a:buNone/>
            </a:pPr>
            <a:r>
              <a:rPr lang="ru-RU" dirty="0" smtClean="0"/>
              <a:t>Нельсон Ролилахла Мандела— 8-й Президент ЮАР с 10 мая 1994 года по 14 июня 1999 года, один из самых известных активистов в борьбе за права человека в период существования апартеида, за что 27 лет сидел в тюрьме. Лауреат Нобелевской премии мира 1993. В ЮАР Нельсон Мандела также известен как Мадиба. Самый пожилой и долгоживущий президент ЮАР: прожил 95 лет (на момент начала президентства — 76 лет, на момент окончания — 81).</a:t>
            </a:r>
          </a:p>
          <a:p>
            <a:pPr marL="177800" indent="17463"/>
            <a:endParaRPr lang="ru-RU" dirty="0"/>
          </a:p>
        </p:txBody>
      </p:sp>
      <p:sp>
        <p:nvSpPr>
          <p:cNvPr id="4" name="Управляющая кнопка: далее 3">
            <a:hlinkClick r:id="" action="ppaction://hlinkshowjump?jump=nextslide" highlightClick="1"/>
          </p:cNvPr>
          <p:cNvSpPr/>
          <p:nvPr/>
        </p:nvSpPr>
        <p:spPr>
          <a:xfrm>
            <a:off x="8604448" y="6381328"/>
            <a:ext cx="432048" cy="28803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Управляющая кнопка: назад 5">
            <a:hlinkClick r:id="" action="ppaction://hlinkshowjump?jump=previousslide" highlightClick="1"/>
          </p:cNvPr>
          <p:cNvSpPr/>
          <p:nvPr/>
        </p:nvSpPr>
        <p:spPr>
          <a:xfrm>
            <a:off x="8172400" y="6381328"/>
            <a:ext cx="432048" cy="28803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ru-RU" b="1" dirty="0" smtClean="0"/>
              <a:t>Награды</a:t>
            </a:r>
            <a:endParaRPr lang="ru-RU" b="1" dirty="0"/>
          </a:p>
        </p:txBody>
      </p:sp>
      <p:sp>
        <p:nvSpPr>
          <p:cNvPr id="8" name="Содержимое 7"/>
          <p:cNvSpPr>
            <a:spLocks noGrp="1"/>
          </p:cNvSpPr>
          <p:nvPr>
            <p:ph idx="1"/>
          </p:nvPr>
        </p:nvSpPr>
        <p:spPr>
          <a:xfrm>
            <a:off x="457200" y="1600200"/>
            <a:ext cx="8229600" cy="4709120"/>
          </a:xfrm>
        </p:spPr>
        <p:txBody>
          <a:bodyPr numCol="2">
            <a:normAutofit fontScale="47500" lnSpcReduction="20000"/>
          </a:bodyPr>
          <a:lstStyle/>
          <a:p>
            <a:r>
              <a:rPr lang="ru-RU" dirty="0" smtClean="0"/>
              <a:t>Международная премия </a:t>
            </a:r>
            <a:r>
              <a:rPr lang="ru-RU" dirty="0" err="1" smtClean="0"/>
              <a:t>Каддафи</a:t>
            </a:r>
            <a:r>
              <a:rPr lang="ru-RU" dirty="0" smtClean="0"/>
              <a:t> по правам человека (ВСНЛАД, 1990)</a:t>
            </a:r>
          </a:p>
          <a:p>
            <a:r>
              <a:rPr lang="ru-RU" dirty="0" smtClean="0"/>
              <a:t>Орден </a:t>
            </a:r>
            <a:r>
              <a:rPr lang="ru-RU" dirty="0" err="1" smtClean="0"/>
              <a:t>Бхарат</a:t>
            </a:r>
            <a:r>
              <a:rPr lang="ru-RU" dirty="0" smtClean="0"/>
              <a:t> Ратна (Индия, 1990)</a:t>
            </a:r>
          </a:p>
          <a:p>
            <a:r>
              <a:rPr lang="ru-RU" dirty="0" smtClean="0"/>
              <a:t>Орден Нишан-е-Пакистан (Пакистан, 1992)</a:t>
            </a:r>
          </a:p>
          <a:p>
            <a:r>
              <a:rPr lang="ru-RU" dirty="0" smtClean="0"/>
              <a:t>Лауреат Нобелевской премии мира (1993)</a:t>
            </a:r>
          </a:p>
          <a:p>
            <a:r>
              <a:rPr lang="ru-RU" dirty="0" smtClean="0"/>
              <a:t>Орден Почётного легиона (Франция, 1994)</a:t>
            </a:r>
          </a:p>
          <a:p>
            <a:r>
              <a:rPr lang="ru-RU" dirty="0" smtClean="0"/>
              <a:t>Орден Дружбы (Россия, 1995)</a:t>
            </a:r>
          </a:p>
          <a:p>
            <a:r>
              <a:rPr lang="ru-RU" dirty="0" smtClean="0"/>
              <a:t>Орден Заслуг (Великобритания, 1995)</a:t>
            </a:r>
          </a:p>
          <a:p>
            <a:r>
              <a:rPr lang="ru-RU" dirty="0" smtClean="0"/>
              <a:t>Кавалер ордена Слона (Дания, 1996)</a:t>
            </a:r>
          </a:p>
          <a:p>
            <a:r>
              <a:rPr lang="ru-RU" dirty="0" smtClean="0"/>
              <a:t>Кавалер Большого креста Национального ордена Мали (Мали, 1996)</a:t>
            </a:r>
          </a:p>
          <a:p>
            <a:r>
              <a:rPr lang="ru-RU" dirty="0" smtClean="0"/>
              <a:t>Цепь ордена Нила (Египет, 1997)</a:t>
            </a:r>
          </a:p>
          <a:p>
            <a:r>
              <a:rPr lang="ru-RU" dirty="0" smtClean="0"/>
              <a:t>Золотая медаль Конгресса США (США, 1997)</a:t>
            </a:r>
          </a:p>
          <a:p>
            <a:r>
              <a:rPr lang="ru-RU" dirty="0" smtClean="0"/>
              <a:t>Орден Серафимов (Швеция, 1997)</a:t>
            </a:r>
          </a:p>
          <a:p>
            <a:r>
              <a:rPr lang="ru-RU" dirty="0" smtClean="0"/>
              <a:t>Компаньон ордена Канады (1998)</a:t>
            </a:r>
          </a:p>
          <a:p>
            <a:r>
              <a:rPr lang="ru-RU" dirty="0" smtClean="0"/>
              <a:t>Кавалер Большого креста ордена Святого </a:t>
            </a:r>
            <a:r>
              <a:rPr lang="ru-RU" dirty="0" err="1" smtClean="0"/>
              <a:t>Олафа</a:t>
            </a:r>
            <a:r>
              <a:rPr lang="ru-RU" dirty="0" smtClean="0"/>
              <a:t> (Норвегия, 1998)</a:t>
            </a:r>
          </a:p>
          <a:p>
            <a:r>
              <a:rPr lang="ru-RU" dirty="0" smtClean="0"/>
              <a:t>Орден князя Ярослава Мудрого 1 степени (Украина, 1998)</a:t>
            </a:r>
          </a:p>
          <a:p>
            <a:r>
              <a:rPr lang="ru-RU" dirty="0" smtClean="0"/>
              <a:t>Почётный Компаньон ордена Австралии (1999)</a:t>
            </a:r>
          </a:p>
          <a:p>
            <a:r>
              <a:rPr lang="ru-RU" dirty="0" smtClean="0"/>
              <a:t>Кавалер Большого креста ордена Золотого Льва Нассау (Нидерланды, 1999)</a:t>
            </a:r>
          </a:p>
          <a:p>
            <a:r>
              <a:rPr lang="ru-RU" dirty="0" smtClean="0"/>
              <a:t>Почётный гражданин Канады (2000)</a:t>
            </a:r>
          </a:p>
          <a:p>
            <a:r>
              <a:rPr lang="ru-RU" dirty="0" smtClean="0"/>
              <a:t>Президентская медаль свободы (США, 2002)</a:t>
            </a:r>
          </a:p>
          <a:p>
            <a:r>
              <a:rPr lang="ru-RU" dirty="0" smtClean="0"/>
              <a:t>Орден </a:t>
            </a:r>
            <a:r>
              <a:rPr lang="ru-RU" dirty="0" err="1" smtClean="0"/>
              <a:t>Мапунгубве</a:t>
            </a:r>
            <a:r>
              <a:rPr lang="ru-RU" dirty="0" smtClean="0"/>
              <a:t> в платине 1 степени (ЮАР, 2002)</a:t>
            </a:r>
          </a:p>
          <a:p>
            <a:r>
              <a:rPr lang="ru-RU" dirty="0" err="1" smtClean="0"/>
              <a:t>Бальи-кавалер</a:t>
            </a:r>
            <a:r>
              <a:rPr lang="ru-RU" dirty="0" smtClean="0"/>
              <a:t> Большого креста ордена Святого Иоанна Иерусалимского (Великобритания, 2004)</a:t>
            </a:r>
          </a:p>
          <a:p>
            <a:r>
              <a:rPr lang="ru-RU" dirty="0" smtClean="0"/>
              <a:t>Орден «Стара </a:t>
            </a:r>
            <a:r>
              <a:rPr lang="ru-RU" dirty="0" err="1" smtClean="0"/>
              <a:t>Планина</a:t>
            </a:r>
            <a:r>
              <a:rPr lang="ru-RU" dirty="0" smtClean="0"/>
              <a:t>» (Болгария, 2008)</a:t>
            </a:r>
          </a:p>
          <a:p>
            <a:r>
              <a:rPr lang="ru-RU" dirty="0" smtClean="0"/>
              <a:t>Орден Ацтекского орла (Мексика, 2010)</a:t>
            </a:r>
          </a:p>
          <a:p>
            <a:r>
              <a:rPr lang="ru-RU" dirty="0" smtClean="0"/>
              <a:t>Медаль Бриллиантового юбилея королевы Елизаветы II (Канада, 2012)</a:t>
            </a:r>
          </a:p>
          <a:p>
            <a:r>
              <a:rPr lang="ru-RU" dirty="0" smtClean="0"/>
              <a:t>Международная премия </a:t>
            </a:r>
            <a:r>
              <a:rPr lang="ru-RU" dirty="0" err="1" smtClean="0"/>
              <a:t>Манхэ</a:t>
            </a:r>
            <a:r>
              <a:rPr lang="ru-RU" dirty="0" smtClean="0"/>
              <a:t> (Республика Корея, 2012)</a:t>
            </a:r>
          </a:p>
          <a:p>
            <a:endParaRPr lang="ru-RU" dirty="0"/>
          </a:p>
        </p:txBody>
      </p:sp>
      <p:sp>
        <p:nvSpPr>
          <p:cNvPr id="9" name="Управляющая кнопка: настраиваемая 8">
            <a:hlinkClick r:id="rId2" action="ppaction://hlinksldjump" highlightClick="1"/>
          </p:cNvPr>
          <p:cNvSpPr/>
          <p:nvPr/>
        </p:nvSpPr>
        <p:spPr>
          <a:xfrm>
            <a:off x="7596336" y="6309320"/>
            <a:ext cx="1080120" cy="28803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Назад</a:t>
            </a:r>
            <a:endParaRPr lang="ru-RU" dirty="0"/>
          </a:p>
        </p:txBody>
      </p:sp>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b="1" dirty="0" smtClean="0"/>
              <a:t>Произведения</a:t>
            </a:r>
            <a:endParaRPr lang="ru-RU" dirty="0"/>
          </a:p>
        </p:txBody>
      </p:sp>
      <p:sp>
        <p:nvSpPr>
          <p:cNvPr id="2" name="Содержимое 1"/>
          <p:cNvSpPr>
            <a:spLocks noGrp="1"/>
          </p:cNvSpPr>
          <p:nvPr>
            <p:ph idx="1"/>
          </p:nvPr>
        </p:nvSpPr>
        <p:spPr/>
        <p:txBody>
          <a:bodyPr>
            <a:normAutofit fontScale="70000" lnSpcReduction="20000"/>
          </a:bodyPr>
          <a:lstStyle/>
          <a:p>
            <a:pPr>
              <a:buNone/>
            </a:pPr>
            <a:endParaRPr lang="ru-RU" b="1" dirty="0" smtClean="0"/>
          </a:p>
          <a:p>
            <a:r>
              <a:rPr lang="ru-RU" dirty="0" smtClean="0"/>
              <a:t>Книги и речи Нельсона Манделы:</a:t>
            </a:r>
          </a:p>
          <a:p>
            <a:r>
              <a:rPr lang="ru-RU" dirty="0" smtClean="0">
                <a:hlinkClick r:id="rId2" action="ppaction://hlinksldjump"/>
              </a:rPr>
              <a:t>Я готов к смерти </a:t>
            </a:r>
            <a:r>
              <a:rPr lang="ru-RU" dirty="0" smtClean="0"/>
              <a:t>(речь произнесённая на заседании суда 20 апреля 1964 года)</a:t>
            </a:r>
          </a:p>
          <a:p>
            <a:r>
              <a:rPr lang="ru-RU" dirty="0" smtClean="0">
                <a:hlinkClick r:id="rId3" action="ppaction://hlinksldjump"/>
              </a:rPr>
              <a:t>Долгая дорога к свободе</a:t>
            </a:r>
            <a:r>
              <a:rPr lang="ru-RU" dirty="0" smtClean="0"/>
              <a:t>‎ (автобиография),</a:t>
            </a:r>
          </a:p>
          <a:p>
            <a:r>
              <a:rPr lang="ru-RU" i="1" dirty="0" err="1" smtClean="0"/>
              <a:t>The</a:t>
            </a:r>
            <a:r>
              <a:rPr lang="ru-RU" i="1" dirty="0" smtClean="0"/>
              <a:t> </a:t>
            </a:r>
            <a:r>
              <a:rPr lang="ru-RU" i="1" dirty="0" err="1" smtClean="0"/>
              <a:t>Struggle</a:t>
            </a:r>
            <a:r>
              <a:rPr lang="ru-RU" i="1" dirty="0" smtClean="0"/>
              <a:t> Is </a:t>
            </a:r>
            <a:r>
              <a:rPr lang="ru-RU" i="1" dirty="0" err="1" smtClean="0"/>
              <a:t>My</a:t>
            </a:r>
            <a:r>
              <a:rPr lang="ru-RU" i="1" dirty="0" smtClean="0"/>
              <a:t> </a:t>
            </a:r>
            <a:r>
              <a:rPr lang="ru-RU" i="1" dirty="0" err="1" smtClean="0"/>
              <a:t>Life</a:t>
            </a:r>
            <a:r>
              <a:rPr lang="ru-RU" dirty="0" smtClean="0"/>
              <a:t>,</a:t>
            </a:r>
          </a:p>
          <a:p>
            <a:r>
              <a:rPr lang="ru-RU" i="1" dirty="0" err="1" smtClean="0"/>
              <a:t>Nelson</a:t>
            </a:r>
            <a:r>
              <a:rPr lang="ru-RU" i="1" dirty="0" smtClean="0"/>
              <a:t> </a:t>
            </a:r>
            <a:r>
              <a:rPr lang="ru-RU" i="1" dirty="0" err="1" smtClean="0"/>
              <a:t>Mandela</a:t>
            </a:r>
            <a:r>
              <a:rPr lang="ru-RU" i="1" dirty="0" smtClean="0"/>
              <a:t> </a:t>
            </a:r>
            <a:r>
              <a:rPr lang="ru-RU" i="1" dirty="0" err="1" smtClean="0"/>
              <a:t>Speaks</a:t>
            </a:r>
            <a:r>
              <a:rPr lang="ru-RU" i="1" dirty="0" smtClean="0"/>
              <a:t>: </a:t>
            </a:r>
            <a:r>
              <a:rPr lang="ru-RU" i="1" dirty="0" err="1" smtClean="0"/>
              <a:t>Forging</a:t>
            </a:r>
            <a:r>
              <a:rPr lang="ru-RU" i="1" dirty="0" smtClean="0"/>
              <a:t> </a:t>
            </a:r>
            <a:r>
              <a:rPr lang="ru-RU" i="1" dirty="0" err="1" smtClean="0"/>
              <a:t>a</a:t>
            </a:r>
            <a:r>
              <a:rPr lang="ru-RU" i="1" dirty="0" smtClean="0"/>
              <a:t> </a:t>
            </a:r>
            <a:r>
              <a:rPr lang="ru-RU" i="1" dirty="0" err="1" smtClean="0"/>
              <a:t>Democratic</a:t>
            </a:r>
            <a:r>
              <a:rPr lang="ru-RU" i="1" dirty="0" smtClean="0"/>
              <a:t>, </a:t>
            </a:r>
            <a:r>
              <a:rPr lang="ru-RU" i="1" dirty="0" err="1" smtClean="0"/>
              <a:t>Nonracial</a:t>
            </a:r>
            <a:r>
              <a:rPr lang="ru-RU" i="1" dirty="0" smtClean="0"/>
              <a:t> </a:t>
            </a:r>
            <a:r>
              <a:rPr lang="ru-RU" i="1" dirty="0" err="1" smtClean="0"/>
              <a:t>South</a:t>
            </a:r>
            <a:r>
              <a:rPr lang="ru-RU" i="1" dirty="0" smtClean="0"/>
              <a:t> </a:t>
            </a:r>
            <a:r>
              <a:rPr lang="ru-RU" i="1" dirty="0" err="1" smtClean="0"/>
              <a:t>Africa</a:t>
            </a:r>
            <a:r>
              <a:rPr lang="ru-RU" dirty="0" smtClean="0"/>
              <a:t>,</a:t>
            </a:r>
          </a:p>
          <a:p>
            <a:r>
              <a:rPr lang="ru-RU" dirty="0" smtClean="0">
                <a:hlinkClick r:id="rId4" action="ppaction://hlinksldjump"/>
              </a:rPr>
              <a:t>Разговоры с самим собой</a:t>
            </a:r>
            <a:r>
              <a:rPr lang="ru-RU" dirty="0" smtClean="0"/>
              <a:t>‎ (сборник архивных данных, записей, писем из заключения).</a:t>
            </a:r>
          </a:p>
          <a:p>
            <a:r>
              <a:rPr lang="ru-RU" dirty="0" smtClean="0"/>
              <a:t>Книги о Нельсоне </a:t>
            </a:r>
            <a:r>
              <a:rPr lang="ru-RU" dirty="0" err="1" smtClean="0"/>
              <a:t>Манделе</a:t>
            </a:r>
            <a:r>
              <a:rPr lang="ru-RU" dirty="0" smtClean="0"/>
              <a:t>:</a:t>
            </a:r>
          </a:p>
          <a:p>
            <a:r>
              <a:rPr lang="ru-RU" dirty="0" err="1" smtClean="0"/>
              <a:t>Мандела</a:t>
            </a:r>
            <a:r>
              <a:rPr lang="ru-RU" dirty="0" smtClean="0"/>
              <a:t>: </a:t>
            </a:r>
            <a:r>
              <a:rPr lang="ru-RU" dirty="0" smtClean="0">
                <a:hlinkClick r:id="rId5" action="ppaction://hlinksldjump"/>
              </a:rPr>
              <a:t>Официальная биография</a:t>
            </a:r>
            <a:r>
              <a:rPr lang="ru-RU" dirty="0" smtClean="0"/>
              <a:t>, авт. Энтони </a:t>
            </a:r>
            <a:r>
              <a:rPr lang="ru-RU" dirty="0" err="1" smtClean="0"/>
              <a:t>Сэмпсон</a:t>
            </a:r>
            <a:r>
              <a:rPr lang="ru-RU" dirty="0" smtClean="0"/>
              <a:t>.</a:t>
            </a:r>
          </a:p>
          <a:p>
            <a:endParaRPr lang="ru-RU" dirty="0"/>
          </a:p>
        </p:txBody>
      </p:sp>
      <p:sp>
        <p:nvSpPr>
          <p:cNvPr id="4" name="Управляющая кнопка: настраиваемая 3">
            <a:hlinkClick r:id="rId6" action="ppaction://hlinksldjump" highlightClick="1"/>
          </p:cNvPr>
          <p:cNvSpPr/>
          <p:nvPr/>
        </p:nvSpPr>
        <p:spPr>
          <a:xfrm>
            <a:off x="7452320" y="6237312"/>
            <a:ext cx="1512168" cy="43204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Содержание</a:t>
            </a:r>
            <a:endParaRPr lang="ru-RU" dirty="0"/>
          </a:p>
        </p:txBody>
      </p: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b="1" dirty="0" smtClean="0"/>
              <a:t>Я готов к смерти</a:t>
            </a:r>
            <a:endParaRPr lang="ru-RU" dirty="0"/>
          </a:p>
        </p:txBody>
      </p:sp>
      <p:sp>
        <p:nvSpPr>
          <p:cNvPr id="2" name="Содержимое 1"/>
          <p:cNvSpPr>
            <a:spLocks noGrp="1"/>
          </p:cNvSpPr>
          <p:nvPr>
            <p:ph idx="1"/>
          </p:nvPr>
        </p:nvSpPr>
        <p:spPr/>
        <p:txBody>
          <a:bodyPr>
            <a:normAutofit lnSpcReduction="10000"/>
          </a:bodyPr>
          <a:lstStyle/>
          <a:p>
            <a:pPr marL="177800" indent="17463">
              <a:buNone/>
            </a:pPr>
            <a:r>
              <a:rPr lang="ru-RU" dirty="0" smtClean="0"/>
              <a:t>Трёхчасовая речь Нельсона Манделы, произнесённая 20 апреля 1964 года на заседании суда в </a:t>
            </a:r>
            <a:r>
              <a:rPr lang="ru-RU" dirty="0" err="1" smtClean="0"/>
              <a:t>Ривонии</a:t>
            </a:r>
            <a:r>
              <a:rPr lang="ru-RU" dirty="0" smtClean="0"/>
              <a:t>. Называется по последним словам речи: «это идеал, которого я стремлюсь добиться и до которого я надеюсь дожить. Но если потребуется, то за этот идеал я готов умереть». Одна из значимых речей XX века, является ключевым моментом борьбы против апартеида в Южной Африке.</a:t>
            </a:r>
          </a:p>
          <a:p>
            <a:endParaRPr lang="ru-RU" dirty="0"/>
          </a:p>
        </p:txBody>
      </p:sp>
      <p:sp>
        <p:nvSpPr>
          <p:cNvPr id="4" name="Управляющая кнопка: назад 3">
            <a:hlinkClick r:id="rId2" action="ppaction://hlinksldjump" highlightClick="1"/>
          </p:cNvPr>
          <p:cNvSpPr/>
          <p:nvPr/>
        </p:nvSpPr>
        <p:spPr>
          <a:xfrm>
            <a:off x="7596336" y="6237312"/>
            <a:ext cx="1008112" cy="28803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Долгая дорога к свободе‎</a:t>
            </a:r>
            <a:endParaRPr lang="ru-RU" dirty="0"/>
          </a:p>
        </p:txBody>
      </p:sp>
      <p:sp>
        <p:nvSpPr>
          <p:cNvPr id="2" name="Содержимое 1"/>
          <p:cNvSpPr>
            <a:spLocks noGrp="1"/>
          </p:cNvSpPr>
          <p:nvPr>
            <p:ph idx="1"/>
          </p:nvPr>
        </p:nvSpPr>
        <p:spPr/>
        <p:txBody>
          <a:bodyPr>
            <a:normAutofit fontScale="62500" lnSpcReduction="20000"/>
          </a:bodyPr>
          <a:lstStyle/>
          <a:p>
            <a:r>
              <a:rPr lang="ru-RU" dirty="0" smtClean="0"/>
              <a:t>В своей книге </a:t>
            </a:r>
            <a:r>
              <a:rPr lang="ru-RU" dirty="0" err="1" smtClean="0"/>
              <a:t>Мандела</a:t>
            </a:r>
            <a:r>
              <a:rPr lang="ru-RU" dirty="0" smtClean="0"/>
              <a:t> рассказывает о ранней жизни, достижении совершеннолетия, получения образования и 27 годах проведённых в тюрьме. Во времена апартеида </a:t>
            </a:r>
            <a:r>
              <a:rPr lang="ru-RU" dirty="0" err="1" smtClean="0"/>
              <a:t>Мандела</a:t>
            </a:r>
            <a:r>
              <a:rPr lang="ru-RU" dirty="0" smtClean="0"/>
              <a:t> считался террористом и был посажен в тюрьму на острове </a:t>
            </a:r>
            <a:r>
              <a:rPr lang="ru-RU" dirty="0" err="1" smtClean="0"/>
              <a:t>Роббен</a:t>
            </a:r>
            <a:r>
              <a:rPr lang="ru-RU" dirty="0" smtClean="0"/>
              <a:t> за участие в деятельности АНК. С тех пор он добился международного признания за объединение народа Южной Африки. В последних главах книги описывается политическое восхождение и убеждение, что борьба против апартеида продолжается .</a:t>
            </a:r>
          </a:p>
          <a:p>
            <a:r>
              <a:rPr lang="ru-RU" dirty="0" err="1" smtClean="0"/>
              <a:t>Мандела</a:t>
            </a:r>
            <a:r>
              <a:rPr lang="ru-RU" dirty="0" smtClean="0"/>
              <a:t> посвятил книгу «моим шестерым детям, Мадибе и Маказиве (моя первая дочь), ныне покойным, Магкахо, Маказиве, Зенани и Зиндзи, чьими поддержкой и любовью я дорожу; моим двадцати одному внуку и трём правнукам, которые приносят мне огромное удовольствие, всем моим товарищам, друзьям и коллегам-южноафриканцам, которым я служу и чье мужество, решительность и патриотизм останется моим источником вдохновения».</a:t>
            </a:r>
          </a:p>
          <a:p>
            <a:endParaRPr lang="ru-RU" dirty="0"/>
          </a:p>
        </p:txBody>
      </p:sp>
      <p:sp>
        <p:nvSpPr>
          <p:cNvPr id="4" name="Управляющая кнопка: назад 3">
            <a:hlinkClick r:id="rId2" action="ppaction://hlinksldjump" highlightClick="1"/>
          </p:cNvPr>
          <p:cNvSpPr/>
          <p:nvPr/>
        </p:nvSpPr>
        <p:spPr>
          <a:xfrm>
            <a:off x="7596336" y="6237312"/>
            <a:ext cx="1008112" cy="28803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b="1" dirty="0" smtClean="0"/>
              <a:t>Разговоры с самим собой</a:t>
            </a:r>
            <a:endParaRPr lang="ru-RU" dirty="0"/>
          </a:p>
        </p:txBody>
      </p:sp>
      <p:sp>
        <p:nvSpPr>
          <p:cNvPr id="2" name="Содержимое 1"/>
          <p:cNvSpPr>
            <a:spLocks noGrp="1"/>
          </p:cNvSpPr>
          <p:nvPr>
            <p:ph idx="1"/>
          </p:nvPr>
        </p:nvSpPr>
        <p:spPr/>
        <p:txBody>
          <a:bodyPr>
            <a:normAutofit/>
          </a:bodyPr>
          <a:lstStyle/>
          <a:p>
            <a:pPr marL="90488" indent="17463">
              <a:buNone/>
            </a:pPr>
            <a:r>
              <a:rPr lang="ru-RU" dirty="0" smtClean="0"/>
              <a:t>Книга Нельсона Манделы, бывшего президента ЮАР, опубликованная 12 октября 2010 года. Книга составлена фондом Нельсона Манделы на основе архивных данных, записей, писем из заключения и даже пометок на календаре. В результате, </a:t>
            </a:r>
            <a:r>
              <a:rPr lang="ru-RU" dirty="0" err="1" smtClean="0"/>
              <a:t>Мандела</a:t>
            </a:r>
            <a:r>
              <a:rPr lang="ru-RU" dirty="0" smtClean="0"/>
              <a:t> предстаёт обычным человеком со своими слабостями и ошибками, страданиями и сомнениями.</a:t>
            </a:r>
          </a:p>
          <a:p>
            <a:endParaRPr lang="ru-RU" dirty="0"/>
          </a:p>
        </p:txBody>
      </p:sp>
      <p:sp>
        <p:nvSpPr>
          <p:cNvPr id="5" name="Управляющая кнопка: назад 4">
            <a:hlinkClick r:id="rId2" action="ppaction://hlinksldjump" highlightClick="1"/>
          </p:cNvPr>
          <p:cNvSpPr/>
          <p:nvPr/>
        </p:nvSpPr>
        <p:spPr>
          <a:xfrm>
            <a:off x="7596336" y="6237312"/>
            <a:ext cx="1008112" cy="28803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b="1" dirty="0" smtClean="0"/>
              <a:t>Официальная биография</a:t>
            </a:r>
            <a:endParaRPr lang="ru-RU" dirty="0"/>
          </a:p>
        </p:txBody>
      </p:sp>
      <p:sp>
        <p:nvSpPr>
          <p:cNvPr id="2" name="Содержимое 1"/>
          <p:cNvSpPr>
            <a:spLocks noGrp="1"/>
          </p:cNvSpPr>
          <p:nvPr>
            <p:ph idx="1"/>
          </p:nvPr>
        </p:nvSpPr>
        <p:spPr/>
        <p:txBody>
          <a:bodyPr>
            <a:normAutofit fontScale="92500" lnSpcReduction="10000"/>
          </a:bodyPr>
          <a:lstStyle/>
          <a:p>
            <a:pPr marL="177800" indent="17463">
              <a:buNone/>
            </a:pPr>
            <a:r>
              <a:rPr lang="ru-RU" dirty="0" smtClean="0"/>
              <a:t>Книга журналиста Энтони </a:t>
            </a:r>
            <a:r>
              <a:rPr lang="ru-RU" dirty="0" err="1" smtClean="0"/>
              <a:t>Сэмпсона</a:t>
            </a:r>
            <a:r>
              <a:rPr lang="ru-RU" dirty="0" smtClean="0"/>
              <a:t> о жизни Нельсона Манделы, президента ЮАР. Опубликована в 1999 году, через пять лет после издания автобиографии Манделы «Долгий путь к свободе». Книга </a:t>
            </a:r>
            <a:r>
              <a:rPr lang="ru-RU" dirty="0" err="1" smtClean="0"/>
              <a:t>Сэмпсона</a:t>
            </a:r>
            <a:r>
              <a:rPr lang="ru-RU" dirty="0" smtClean="0"/>
              <a:t> была одной из первых, поднявших такие вопросы, как преступления </a:t>
            </a:r>
            <a:r>
              <a:rPr lang="ru-RU" dirty="0" err="1" smtClean="0"/>
              <a:t>Винни</a:t>
            </a:r>
            <a:r>
              <a:rPr lang="ru-RU" dirty="0" smtClean="0"/>
              <a:t> Манделы и попытки президента Фредерика </a:t>
            </a:r>
            <a:r>
              <a:rPr lang="ru-RU" dirty="0" err="1" smtClean="0"/>
              <a:t>Виллема</a:t>
            </a:r>
            <a:r>
              <a:rPr lang="ru-RU" dirty="0" smtClean="0"/>
              <a:t> де Клерка использовать силы безопасности для срыва мирных переговоров.</a:t>
            </a:r>
          </a:p>
          <a:p>
            <a:endParaRPr lang="ru-RU" dirty="0"/>
          </a:p>
        </p:txBody>
      </p:sp>
      <p:sp>
        <p:nvSpPr>
          <p:cNvPr id="6" name="Управляющая кнопка: назад 5">
            <a:hlinkClick r:id="rId2" action="ppaction://hlinksldjump" highlightClick="1"/>
          </p:cNvPr>
          <p:cNvSpPr/>
          <p:nvPr/>
        </p:nvSpPr>
        <p:spPr>
          <a:xfrm>
            <a:off x="7596336" y="6237312"/>
            <a:ext cx="1008112" cy="28803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8 класс\8Б класс\II группа\Сахаров\Нельсон Мандела Биография\Мандела и Президент США Билл Клинтон в 1993 году..jpg"/>
          <p:cNvPicPr>
            <a:picLocks noChangeAspect="1" noChangeArrowheads="1"/>
          </p:cNvPicPr>
          <p:nvPr/>
        </p:nvPicPr>
        <p:blipFill>
          <a:blip r:embed="rId2" cstate="print"/>
          <a:srcRect/>
          <a:stretch>
            <a:fillRect/>
          </a:stretch>
        </p:blipFill>
        <p:spPr bwMode="auto">
          <a:xfrm>
            <a:off x="251520" y="188640"/>
            <a:ext cx="3131840" cy="2092639"/>
          </a:xfrm>
          <a:prstGeom prst="rect">
            <a:avLst/>
          </a:prstGeom>
          <a:ln>
            <a:noFill/>
          </a:ln>
          <a:effectLst>
            <a:softEdge rad="112500"/>
          </a:effectLst>
        </p:spPr>
      </p:pic>
      <p:pic>
        <p:nvPicPr>
          <p:cNvPr id="2052" name="Picture 4" descr="C:\8 класс\8Б класс\II группа\Сахаров\Нельсон Мандела Биография\Нельсон мандела и Граса Машел).jpg"/>
          <p:cNvPicPr>
            <a:picLocks noChangeAspect="1" noChangeArrowheads="1"/>
          </p:cNvPicPr>
          <p:nvPr/>
        </p:nvPicPr>
        <p:blipFill>
          <a:blip r:embed="rId3" cstate="print"/>
          <a:srcRect/>
          <a:stretch>
            <a:fillRect/>
          </a:stretch>
        </p:blipFill>
        <p:spPr bwMode="auto">
          <a:xfrm>
            <a:off x="251520" y="4719171"/>
            <a:ext cx="3168352" cy="2059429"/>
          </a:xfrm>
          <a:prstGeom prst="rect">
            <a:avLst/>
          </a:prstGeom>
          <a:ln>
            <a:noFill/>
          </a:ln>
          <a:effectLst>
            <a:softEdge rad="112500"/>
          </a:effectLst>
        </p:spPr>
      </p:pic>
      <p:sp>
        <p:nvSpPr>
          <p:cNvPr id="6" name="Управляющая кнопка: настраиваемая 5">
            <a:hlinkClick r:id="rId4" action="ppaction://hlinksldjump" highlightClick="1"/>
          </p:cNvPr>
          <p:cNvSpPr/>
          <p:nvPr/>
        </p:nvSpPr>
        <p:spPr>
          <a:xfrm>
            <a:off x="7380312" y="6237312"/>
            <a:ext cx="1512168" cy="43204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Содержание</a:t>
            </a:r>
            <a:endParaRPr lang="ru-RU" dirty="0"/>
          </a:p>
        </p:txBody>
      </p:sp>
      <p:pic>
        <p:nvPicPr>
          <p:cNvPr id="3" name="Picture 3" descr="C:\8 класс\8Б класс\II группа\Сахаров\Нельсон Мандела Биография\Мандела голосует на выборах 1994 года..jpg"/>
          <p:cNvPicPr>
            <a:picLocks noChangeAspect="1" noChangeArrowheads="1"/>
          </p:cNvPicPr>
          <p:nvPr/>
        </p:nvPicPr>
        <p:blipFill>
          <a:blip r:embed="rId5" cstate="print"/>
          <a:srcRect/>
          <a:stretch>
            <a:fillRect/>
          </a:stretch>
        </p:blipFill>
        <p:spPr bwMode="auto">
          <a:xfrm>
            <a:off x="3779912" y="484684"/>
            <a:ext cx="3710367" cy="5517232"/>
          </a:xfrm>
          <a:prstGeom prst="rect">
            <a:avLst/>
          </a:prstGeom>
          <a:ln>
            <a:noFill/>
          </a:ln>
          <a:effectLst>
            <a:softEdge rad="112500"/>
          </a:effectLst>
        </p:spPr>
      </p:pic>
      <p:pic>
        <p:nvPicPr>
          <p:cNvPr id="1026" name="Picture 2" descr="http://galeri3.uludagsozluk.com/183/mandela_220931_m.png"/>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251520" y="2302834"/>
            <a:ext cx="3131840" cy="235128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Интернет ресурсы</a:t>
            </a:r>
            <a:endParaRPr lang="ru-RU" dirty="0"/>
          </a:p>
        </p:txBody>
      </p:sp>
      <p:sp>
        <p:nvSpPr>
          <p:cNvPr id="2" name="Содержимое 1"/>
          <p:cNvSpPr>
            <a:spLocks noGrp="1"/>
          </p:cNvSpPr>
          <p:nvPr>
            <p:ph idx="1"/>
          </p:nvPr>
        </p:nvSpPr>
        <p:spPr/>
        <p:txBody>
          <a:bodyPr/>
          <a:lstStyle/>
          <a:p>
            <a:r>
              <a:rPr lang="en-US" dirty="0" smtClean="0">
                <a:hlinkClick r:id="rId2"/>
              </a:rPr>
              <a:t>http://ru.wikipedia.org/</a:t>
            </a:r>
            <a:r>
              <a:rPr lang="ru-RU" dirty="0" smtClean="0"/>
              <a:t>-Википедия</a:t>
            </a:r>
          </a:p>
          <a:p>
            <a:r>
              <a:rPr lang="en-US" dirty="0" smtClean="0">
                <a:hlinkClick r:id="rId3"/>
              </a:rPr>
              <a:t>www.mandela.gov.za</a:t>
            </a:r>
            <a:r>
              <a:rPr lang="ru-RU" dirty="0" smtClean="0"/>
              <a:t> –Официальный сайт</a:t>
            </a:r>
            <a:endParaRPr lang="en-US" dirty="0" smtClean="0"/>
          </a:p>
          <a:p>
            <a:r>
              <a:rPr lang="en-US" dirty="0" smtClean="0">
                <a:hlinkClick r:id="rId4"/>
              </a:rPr>
              <a:t>www.slovopedia.com</a:t>
            </a:r>
            <a:r>
              <a:rPr lang="ru-RU" dirty="0" smtClean="0"/>
              <a:t> -Словопедия</a:t>
            </a:r>
            <a:endParaRPr lang="en-US" dirty="0" smtClean="0"/>
          </a:p>
          <a:p>
            <a:r>
              <a:rPr lang="en-US" dirty="0" smtClean="0">
                <a:hlinkClick r:id="rId5"/>
              </a:rPr>
              <a:t>Esquire.ru</a:t>
            </a:r>
            <a:r>
              <a:rPr lang="ru-RU" dirty="0" smtClean="0"/>
              <a:t> –Сайт научного журнала</a:t>
            </a:r>
            <a:endParaRPr lang="en-US" dirty="0" smtClean="0"/>
          </a:p>
          <a:p>
            <a:r>
              <a:rPr lang="en-US" dirty="0" smtClean="0">
                <a:hlinkClick r:id="rId6"/>
              </a:rPr>
              <a:t>Africana.ru</a:t>
            </a:r>
            <a:r>
              <a:rPr lang="ru-RU" dirty="0" smtClean="0"/>
              <a:t> –Официальный сайт ЮАР</a:t>
            </a:r>
            <a:endParaRPr lang="en-US" dirty="0" smtClean="0"/>
          </a:p>
          <a:p>
            <a:r>
              <a:rPr lang="en-US" dirty="0" smtClean="0">
                <a:hlinkClick r:id="rId7"/>
              </a:rPr>
              <a:t>www.istorik.ru</a:t>
            </a:r>
            <a:r>
              <a:rPr lang="ru-RU" dirty="0" smtClean="0"/>
              <a:t> –Научный блог</a:t>
            </a:r>
          </a:p>
          <a:p>
            <a:endParaRPr lang="ru-RU" dirty="0" smtClean="0"/>
          </a:p>
          <a:p>
            <a:endParaRPr lang="ru-RU" dirty="0" smtClean="0"/>
          </a:p>
        </p:txBody>
      </p:sp>
      <p:sp>
        <p:nvSpPr>
          <p:cNvPr id="5" name="Управляющая кнопка: настраиваемая 4">
            <a:hlinkClick r:id="" action="ppaction://hlinkshowjump?jump=endshow" highlightClick="1"/>
          </p:cNvPr>
          <p:cNvSpPr/>
          <p:nvPr/>
        </p:nvSpPr>
        <p:spPr>
          <a:xfrm>
            <a:off x="6948264" y="6093296"/>
            <a:ext cx="2016224" cy="50405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Выход</a:t>
            </a:r>
            <a:endParaRPr lang="ru-RU" dirty="0"/>
          </a:p>
        </p:txBody>
      </p:sp>
      <p:sp>
        <p:nvSpPr>
          <p:cNvPr id="6" name="Управляющая кнопка: домой 5">
            <a:hlinkClick r:id="" action="ppaction://hlinkshowjump?jump=firstslide" highlightClick="1"/>
          </p:cNvPr>
          <p:cNvSpPr/>
          <p:nvPr/>
        </p:nvSpPr>
        <p:spPr>
          <a:xfrm>
            <a:off x="395536" y="6093296"/>
            <a:ext cx="720080" cy="50405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Содержание</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hlinkClick r:id="rId2" action="ppaction://hlinksldjump"/>
              </a:rPr>
              <a:t>Ранние годы жизни и молодость</a:t>
            </a:r>
            <a:endParaRPr lang="ru-RU" dirty="0" smtClean="0"/>
          </a:p>
          <a:p>
            <a:r>
              <a:rPr lang="ru-RU" dirty="0" smtClean="0">
                <a:hlinkClick r:id="rId3" action="ppaction://hlinksldjump"/>
              </a:rPr>
              <a:t>Вооружённая борьба против режима апартеида</a:t>
            </a:r>
            <a:endParaRPr lang="ru-RU" dirty="0" smtClean="0"/>
          </a:p>
          <a:p>
            <a:r>
              <a:rPr lang="ru-RU" dirty="0" smtClean="0">
                <a:hlinkClick r:id="rId4" action="ppaction://hlinksldjump"/>
              </a:rPr>
              <a:t>Арест</a:t>
            </a:r>
            <a:endParaRPr lang="ru-RU" dirty="0" smtClean="0"/>
          </a:p>
          <a:p>
            <a:r>
              <a:rPr lang="ru-RU" dirty="0" smtClean="0">
                <a:hlinkClick r:id="rId5" action="ppaction://hlinksldjump"/>
              </a:rPr>
              <a:t>Президентство</a:t>
            </a:r>
            <a:endParaRPr lang="ru-RU" dirty="0" smtClean="0"/>
          </a:p>
          <a:p>
            <a:r>
              <a:rPr lang="ru-RU" dirty="0" smtClean="0">
                <a:hlinkClick r:id="rId6" action="ppaction://hlinksldjump"/>
              </a:rPr>
              <a:t>Семья</a:t>
            </a:r>
            <a:endParaRPr lang="ru-RU" dirty="0" smtClean="0"/>
          </a:p>
          <a:p>
            <a:r>
              <a:rPr lang="ru-RU" dirty="0" smtClean="0">
                <a:hlinkClick r:id="rId7" action="ppaction://hlinksldjump"/>
              </a:rPr>
              <a:t>В культуре</a:t>
            </a:r>
            <a:endParaRPr lang="ru-RU" dirty="0" smtClean="0"/>
          </a:p>
          <a:p>
            <a:r>
              <a:rPr lang="ru-RU" dirty="0" smtClean="0">
                <a:hlinkClick r:id="rId8" action="ppaction://hlinksldjump"/>
              </a:rPr>
              <a:t>Награды</a:t>
            </a:r>
            <a:endParaRPr lang="ru-RU" dirty="0" smtClean="0"/>
          </a:p>
          <a:p>
            <a:r>
              <a:rPr lang="ru-RU" dirty="0" smtClean="0">
                <a:hlinkClick r:id="rId9" action="ppaction://hlinksldjump"/>
              </a:rPr>
              <a:t>Произведения</a:t>
            </a:r>
            <a:endParaRPr lang="en-US" dirty="0" smtClean="0"/>
          </a:p>
          <a:p>
            <a:r>
              <a:rPr lang="ru-RU" dirty="0" smtClean="0">
                <a:hlinkClick r:id="rId10" action="ppaction://hlinksldjump"/>
              </a:rPr>
              <a:t>Фото</a:t>
            </a:r>
            <a:endParaRPr lang="ru-RU" dirty="0" smtClean="0"/>
          </a:p>
          <a:p>
            <a:r>
              <a:rPr lang="ru-RU" dirty="0" smtClean="0">
                <a:hlinkClick r:id="rId11" action="ppaction://hlinksldjump"/>
              </a:rPr>
              <a:t>Интернет ресурсы</a:t>
            </a:r>
            <a:endParaRPr lang="ru-RU" dirty="0" smtClean="0"/>
          </a:p>
        </p:txBody>
      </p:sp>
      <p:sp>
        <p:nvSpPr>
          <p:cNvPr id="6" name="Управляющая кнопка: настраиваемая 5">
            <a:hlinkClick r:id="" action="ppaction://hlinkshowjump?jump=endshow" highlightClick="1"/>
          </p:cNvPr>
          <p:cNvSpPr/>
          <p:nvPr/>
        </p:nvSpPr>
        <p:spPr>
          <a:xfrm>
            <a:off x="6948264" y="6093296"/>
            <a:ext cx="2016224" cy="50405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Выход</a:t>
            </a:r>
            <a:endParaRPr lang="ru-RU" dirty="0"/>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Ранние годы жизни и молодость</a:t>
            </a:r>
            <a:endParaRPr lang="ru-RU" dirty="0"/>
          </a:p>
        </p:txBody>
      </p:sp>
      <p:sp>
        <p:nvSpPr>
          <p:cNvPr id="2" name="Содержимое 1"/>
          <p:cNvSpPr>
            <a:spLocks noGrp="1"/>
          </p:cNvSpPr>
          <p:nvPr>
            <p:ph sz="half" idx="1"/>
          </p:nvPr>
        </p:nvSpPr>
        <p:spPr/>
        <p:txBody>
          <a:bodyPr>
            <a:normAutofit fontScale="25000" lnSpcReduction="20000"/>
          </a:bodyPr>
          <a:lstStyle/>
          <a:p>
            <a:pPr indent="17463">
              <a:buNone/>
            </a:pPr>
            <a:r>
              <a:rPr lang="ru-RU" sz="7200" dirty="0" smtClean="0"/>
              <a:t>Нельсон Мандела родился 18 июля 1918 года в Мфезо, небольшой деревне недалеко от Умтаты. Его семья принадлежит младшей ветви рода династии тембу , правящей в регионе Транскей Восточно-Капской провинции ЮАР. По материнской линии имел койсанские корни. Его прадед по отцовской линии (умер в 1832 году) был правителем тембу. Один из его сыновей по имени </a:t>
            </a:r>
            <a:r>
              <a:rPr lang="ru-RU" sz="7200" i="1" dirty="0" smtClean="0"/>
              <a:t>Мандела</a:t>
            </a:r>
            <a:r>
              <a:rPr lang="ru-RU" sz="7200" dirty="0" smtClean="0"/>
              <a:t> стал впоследствии дедушкой Нельсона (от него же пошла фамилия). При этом, несмотря на прямую связь с представителями правящей династии, принадлежность к младшей ветви рода не давали права потомкам Манделы наследовать престол.</a:t>
            </a:r>
          </a:p>
          <a:p>
            <a:endParaRPr lang="ru-RU" dirty="0"/>
          </a:p>
        </p:txBody>
      </p:sp>
      <p:pic>
        <p:nvPicPr>
          <p:cNvPr id="6" name="Содержимое 5" descr="Нельсон Мандела в 1937 году.jpg"/>
          <p:cNvPicPr>
            <a:picLocks noGrp="1" noChangeAspect="1"/>
          </p:cNvPicPr>
          <p:nvPr>
            <p:ph sz="half" idx="2"/>
          </p:nvPr>
        </p:nvPicPr>
        <p:blipFill>
          <a:blip r:embed="rId2" cstate="print"/>
          <a:stretch>
            <a:fillRect/>
          </a:stretch>
        </p:blipFill>
        <p:spPr>
          <a:xfrm>
            <a:off x="5080000" y="1875631"/>
            <a:ext cx="3175000" cy="3975100"/>
          </a:xfrm>
        </p:spPr>
      </p:pic>
      <p:sp>
        <p:nvSpPr>
          <p:cNvPr id="5" name="Управляющая кнопка: настраиваемая 4">
            <a:hlinkClick r:id="rId3" action="ppaction://hlinksldjump" highlightClick="1"/>
          </p:cNvPr>
          <p:cNvSpPr/>
          <p:nvPr/>
        </p:nvSpPr>
        <p:spPr>
          <a:xfrm>
            <a:off x="7452320" y="6237312"/>
            <a:ext cx="1512168" cy="43204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Содержание</a:t>
            </a:r>
            <a:endParaRPr lang="ru-RU" dirty="0"/>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algn="ctr"/>
            <a:r>
              <a:rPr lang="ru-RU" b="1" dirty="0" smtClean="0"/>
              <a:t>Вооружённая борьба против режима апартеида</a:t>
            </a:r>
            <a:endParaRPr lang="ru-RU" dirty="0"/>
          </a:p>
        </p:txBody>
      </p:sp>
      <p:sp>
        <p:nvSpPr>
          <p:cNvPr id="5" name="Содержимое 4"/>
          <p:cNvSpPr>
            <a:spLocks noGrp="1"/>
          </p:cNvSpPr>
          <p:nvPr>
            <p:ph idx="1"/>
          </p:nvPr>
        </p:nvSpPr>
        <p:spPr/>
        <p:txBody>
          <a:bodyPr>
            <a:normAutofit fontScale="40000" lnSpcReduction="20000"/>
          </a:bodyPr>
          <a:lstStyle/>
          <a:p>
            <a:pPr marL="177800" indent="17463">
              <a:buNone/>
            </a:pPr>
            <a:r>
              <a:rPr lang="ru-RU" sz="4000" dirty="0" smtClean="0"/>
              <a:t>В 1961 году </a:t>
            </a:r>
            <a:r>
              <a:rPr lang="ru-RU" sz="4000" dirty="0" err="1" smtClean="0"/>
              <a:t>Мандела</a:t>
            </a:r>
            <a:r>
              <a:rPr lang="ru-RU" sz="4000" dirty="0" smtClean="0"/>
              <a:t> возглавил вооружённое крыло АНК, одним из организаторов которого он и был, — «Умконто </a:t>
            </a:r>
            <a:r>
              <a:rPr lang="ru-RU" sz="4000" dirty="0" err="1" smtClean="0"/>
              <a:t>ве</a:t>
            </a:r>
            <a:r>
              <a:rPr lang="ru-RU" sz="4000" dirty="0" smtClean="0"/>
              <a:t> </a:t>
            </a:r>
            <a:r>
              <a:rPr lang="ru-RU" sz="4000" dirty="0" err="1" smtClean="0"/>
              <a:t>сизве</a:t>
            </a:r>
            <a:r>
              <a:rPr lang="ru-RU" sz="4000" dirty="0" smtClean="0"/>
              <a:t>». В результате им была начата политика взрывов правительственных и военных объектов, допускавшая партизанскую войну в случае её неудачи в борьбе с режимом апартеида. Кроме того, </a:t>
            </a:r>
            <a:r>
              <a:rPr lang="ru-RU" sz="4000" dirty="0" err="1" smtClean="0"/>
              <a:t>Манделе</a:t>
            </a:r>
            <a:r>
              <a:rPr lang="ru-RU" sz="4000" dirty="0" smtClean="0"/>
              <a:t> удалось привлечь деньги за рубежом и организовать военную подготовку для членов крыла.</a:t>
            </a:r>
          </a:p>
          <a:p>
            <a:pPr marL="177800" indent="17463">
              <a:buNone/>
            </a:pPr>
            <a:r>
              <a:rPr lang="ru-RU" sz="4000" dirty="0" smtClean="0"/>
              <a:t>Член АНК </a:t>
            </a:r>
            <a:r>
              <a:rPr lang="ru-RU" sz="4000" dirty="0" err="1" smtClean="0"/>
              <a:t>Вулфи</a:t>
            </a:r>
            <a:r>
              <a:rPr lang="ru-RU" sz="4000" dirty="0" smtClean="0"/>
              <a:t> </a:t>
            </a:r>
            <a:r>
              <a:rPr lang="ru-RU" sz="4000" dirty="0" err="1" smtClean="0"/>
              <a:t>Кадеш</a:t>
            </a:r>
            <a:r>
              <a:rPr lang="ru-RU" sz="4000" dirty="0" smtClean="0"/>
              <a:t> объяснил цели кампании таким образом: </a:t>
            </a:r>
            <a:r>
              <a:rPr lang="ru-RU" sz="4000" i="1" dirty="0" smtClean="0"/>
              <a:t>«… с 16 декабря 1961 года мы должны были начать взрывать символичные места апартеида, такие как паспортные столы, местные мировые суды…, отделения почты и… правительственные учреждения. Но это нужно было делать таким образом, чтобы никто не пострадал, никто не был убит»</a:t>
            </a:r>
            <a:r>
              <a:rPr lang="ru-RU" sz="4000" dirty="0" smtClean="0"/>
              <a:t>. В будущем </a:t>
            </a:r>
            <a:r>
              <a:rPr lang="ru-RU" sz="4000" dirty="0" err="1" smtClean="0"/>
              <a:t>Мандела</a:t>
            </a:r>
            <a:r>
              <a:rPr lang="ru-RU" sz="4000" dirty="0" smtClean="0"/>
              <a:t> отзывался о </a:t>
            </a:r>
            <a:r>
              <a:rPr lang="ru-RU" sz="4000" dirty="0" err="1" smtClean="0"/>
              <a:t>Вулфи</a:t>
            </a:r>
            <a:r>
              <a:rPr lang="ru-RU" sz="4000" dirty="0" smtClean="0"/>
              <a:t> следующим образом: </a:t>
            </a:r>
            <a:r>
              <a:rPr lang="ru-RU" sz="4000" i="1" dirty="0" smtClean="0"/>
              <a:t>«Его познания в вопросе ведения войны и его непосредственный боевой опыт были крайне полезными для меня»</a:t>
            </a:r>
            <a:r>
              <a:rPr lang="ru-RU" sz="4000" dirty="0" smtClean="0"/>
              <a:t>.</a:t>
            </a:r>
          </a:p>
          <a:p>
            <a:pPr marL="177800" indent="17463">
              <a:buNone/>
            </a:pPr>
            <a:r>
              <a:rPr lang="ru-RU" sz="4000" dirty="0" smtClean="0"/>
              <a:t>По мнению Манделы, вооружённая борьба стала последним средством. Годы растущих репрессий и насилия со стороны государства убедили его в том, что ненасильственная борьба с режимом апартеида не принесла и не могла принести ожидаемого результата.</a:t>
            </a:r>
          </a:p>
          <a:p>
            <a:pPr marL="177800" indent="17463">
              <a:buNone/>
            </a:pPr>
            <a:r>
              <a:rPr lang="ru-RU" sz="4000" dirty="0" smtClean="0"/>
              <a:t>Позднее, уже в 1980-х годах, «Умконто </a:t>
            </a:r>
            <a:r>
              <a:rPr lang="ru-RU" sz="4000" dirty="0" err="1" smtClean="0"/>
              <a:t>ве</a:t>
            </a:r>
            <a:r>
              <a:rPr lang="ru-RU" sz="4000" dirty="0" smtClean="0"/>
              <a:t> </a:t>
            </a:r>
            <a:r>
              <a:rPr lang="ru-RU" sz="4000" dirty="0" err="1" smtClean="0"/>
              <a:t>сизве</a:t>
            </a:r>
            <a:r>
              <a:rPr lang="ru-RU" sz="4000" dirty="0" smtClean="0"/>
              <a:t>» развернула против </a:t>
            </a:r>
            <a:r>
              <a:rPr lang="ru-RU" sz="4000" dirty="0" err="1" smtClean="0"/>
              <a:t>апартеидного</a:t>
            </a:r>
            <a:r>
              <a:rPr lang="ru-RU" sz="4000" dirty="0" smtClean="0"/>
              <a:t> правительства масштабную партизанскую войну, в ходе которой пострадало много гражданских лиц. По признанию Манделы, АНК в своей борьбе против режима апартеида также грубо нарушал права человека. За это он резко критиковал тех в своей партии, кто пытался убрать утверждения о нарушениях со стороны АНК в докладах, которые подготавливались Комиссией правды и примирения.</a:t>
            </a:r>
          </a:p>
          <a:p>
            <a:pPr>
              <a:buNone/>
            </a:pPr>
            <a:endParaRPr lang="ru-RU" dirty="0"/>
          </a:p>
        </p:txBody>
      </p:sp>
      <p:sp>
        <p:nvSpPr>
          <p:cNvPr id="7" name="Управляющая кнопка: настраиваемая 6">
            <a:hlinkClick r:id="rId2" action="ppaction://hlinksldjump" highlightClick="1"/>
          </p:cNvPr>
          <p:cNvSpPr/>
          <p:nvPr/>
        </p:nvSpPr>
        <p:spPr>
          <a:xfrm>
            <a:off x="7452320" y="6237312"/>
            <a:ext cx="1512168" cy="43204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Содержание</a:t>
            </a:r>
            <a:endParaRPr lang="ru-RU" dirty="0"/>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sz="4000" b="1" dirty="0" smtClean="0"/>
              <a:t>Арест</a:t>
            </a:r>
            <a:endParaRPr lang="ru-RU" b="1" dirty="0"/>
          </a:p>
        </p:txBody>
      </p:sp>
      <p:sp>
        <p:nvSpPr>
          <p:cNvPr id="2" name="Содержимое 1"/>
          <p:cNvSpPr>
            <a:spLocks noGrp="1"/>
          </p:cNvSpPr>
          <p:nvPr>
            <p:ph idx="1"/>
          </p:nvPr>
        </p:nvSpPr>
        <p:spPr/>
        <p:txBody>
          <a:bodyPr>
            <a:normAutofit fontScale="62500" lnSpcReduction="20000"/>
          </a:bodyPr>
          <a:lstStyle/>
          <a:p>
            <a:pPr marL="177800" indent="17463">
              <a:buNone/>
            </a:pPr>
            <a:r>
              <a:rPr lang="ru-RU" dirty="0" smtClean="0"/>
              <a:t>5 августа 1962 года </a:t>
            </a:r>
            <a:r>
              <a:rPr lang="ru-RU" dirty="0" err="1" smtClean="0"/>
              <a:t>Мандела</a:t>
            </a:r>
            <a:r>
              <a:rPr lang="ru-RU" dirty="0" smtClean="0"/>
              <a:t>, находившийся в бегах в течение семнадцати месяцев, был арестован на дороге близ города </a:t>
            </a:r>
            <a:r>
              <a:rPr lang="ru-RU" dirty="0" err="1" smtClean="0"/>
              <a:t>Хаувик</a:t>
            </a:r>
            <a:r>
              <a:rPr lang="ru-RU" dirty="0" smtClean="0"/>
              <a:t> в провинции Наталь при необычных обстоятельствах. </a:t>
            </a:r>
            <a:r>
              <a:rPr lang="ru-RU" dirty="0" err="1" smtClean="0"/>
              <a:t>Мандела</a:t>
            </a:r>
            <a:r>
              <a:rPr lang="ru-RU" dirty="0" smtClean="0"/>
              <a:t> был за рулём машины, в которой сидел бизнесмен </a:t>
            </a:r>
            <a:r>
              <a:rPr lang="ru-RU" dirty="0" err="1" smtClean="0"/>
              <a:t>Сесил</a:t>
            </a:r>
            <a:r>
              <a:rPr lang="ru-RU" dirty="0" smtClean="0"/>
              <a:t> Уильямс. Уильямс сделал для Манделы документы на имя Дэвида </a:t>
            </a:r>
            <a:r>
              <a:rPr lang="ru-RU" dirty="0" err="1" smtClean="0"/>
              <a:t>Мотсамайи</a:t>
            </a:r>
            <a:r>
              <a:rPr lang="ru-RU" dirty="0" smtClean="0"/>
              <a:t>, и официально взял его на работу в качестве водителя. В полиции ЮАР не догадывались, что в этой машине по всей Южной Африке может передвигаться командир «Умконто </a:t>
            </a:r>
            <a:r>
              <a:rPr lang="ru-RU" dirty="0" err="1" smtClean="0"/>
              <a:t>ве</a:t>
            </a:r>
            <a:r>
              <a:rPr lang="ru-RU" dirty="0" smtClean="0"/>
              <a:t> </a:t>
            </a:r>
            <a:r>
              <a:rPr lang="ru-RU" dirty="0" err="1" smtClean="0"/>
              <a:t>сизве</a:t>
            </a:r>
            <a:r>
              <a:rPr lang="ru-RU" dirty="0" smtClean="0"/>
              <a:t>». </a:t>
            </a:r>
            <a:r>
              <a:rPr lang="ru-RU" dirty="0" err="1" smtClean="0"/>
              <a:t>Мандела</a:t>
            </a:r>
            <a:r>
              <a:rPr lang="ru-RU" dirty="0" smtClean="0"/>
              <a:t> был заключён в тюрьму Йоханнесбурга, а Уильямс сумел бежать в Англию, и умер в 1978 году. В значительной степени успех операции стал возможен благодаря помощи ЦРУ США, которое передало полиции ЮАР информацию о его предположительном местопребывании. Тремя днями позже на суде </a:t>
            </a:r>
            <a:r>
              <a:rPr lang="ru-RU" dirty="0" err="1" smtClean="0"/>
              <a:t>Манделе</a:t>
            </a:r>
            <a:r>
              <a:rPr lang="ru-RU" dirty="0" smtClean="0"/>
              <a:t> были предъявлены обвинения в организации забастовки рабочих в 1961 году и незаконном пересечении государственной границы. 25 октября 1962 года он был приговорён к пяти годам тюремного заключения.</a:t>
            </a:r>
          </a:p>
          <a:p>
            <a:pPr algn="ctr">
              <a:buNone/>
            </a:pPr>
            <a:endParaRPr lang="ru-RU" dirty="0"/>
          </a:p>
        </p:txBody>
      </p:sp>
      <p:sp>
        <p:nvSpPr>
          <p:cNvPr id="6" name="Управляющая кнопка: настраиваемая 5">
            <a:hlinkClick r:id="rId2" action="ppaction://hlinksldjump" highlightClick="1"/>
          </p:cNvPr>
          <p:cNvSpPr/>
          <p:nvPr/>
        </p:nvSpPr>
        <p:spPr>
          <a:xfrm>
            <a:off x="467544" y="6237312"/>
            <a:ext cx="2520280" cy="28803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Период заключения</a:t>
            </a:r>
            <a:endParaRPr lang="ru-RU" dirty="0"/>
          </a:p>
        </p:txBody>
      </p:sp>
      <p:sp>
        <p:nvSpPr>
          <p:cNvPr id="7" name="Управляющая кнопка: настраиваемая 6">
            <a:hlinkClick r:id="rId3" action="ppaction://hlinksldjump" highlightClick="1"/>
          </p:cNvPr>
          <p:cNvSpPr/>
          <p:nvPr/>
        </p:nvSpPr>
        <p:spPr>
          <a:xfrm>
            <a:off x="7452320" y="6237312"/>
            <a:ext cx="1512168" cy="43204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Содержание</a:t>
            </a:r>
            <a:endParaRPr lang="ru-RU" dirty="0"/>
          </a:p>
        </p:txBody>
      </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b="1" dirty="0" smtClean="0"/>
              <a:t>Период заключения</a:t>
            </a:r>
            <a:endParaRPr lang="ru-RU" dirty="0"/>
          </a:p>
        </p:txBody>
      </p:sp>
      <p:sp>
        <p:nvSpPr>
          <p:cNvPr id="4" name="Содержимое 3"/>
          <p:cNvSpPr>
            <a:spLocks noGrp="1"/>
          </p:cNvSpPr>
          <p:nvPr>
            <p:ph sz="half" idx="1"/>
          </p:nvPr>
        </p:nvSpPr>
        <p:spPr/>
        <p:txBody>
          <a:bodyPr>
            <a:noAutofit/>
          </a:bodyPr>
          <a:lstStyle/>
          <a:p>
            <a:pPr marL="177800" indent="17463">
              <a:buNone/>
            </a:pPr>
            <a:r>
              <a:rPr lang="ru-RU" sz="1200" dirty="0" err="1" smtClean="0"/>
              <a:t>Мандела</a:t>
            </a:r>
            <a:r>
              <a:rPr lang="ru-RU" sz="1200" dirty="0" smtClean="0"/>
              <a:t> отбывал свой срок на острове </a:t>
            </a:r>
            <a:r>
              <a:rPr lang="ru-RU" sz="1200" dirty="0" err="1" smtClean="0"/>
              <a:t>Роббен</a:t>
            </a:r>
            <a:r>
              <a:rPr lang="ru-RU" sz="1200" dirty="0" smtClean="0"/>
              <a:t> близ мыса Доброй Надежды, </a:t>
            </a:r>
            <a:r>
              <a:rPr lang="ru-RU" sz="1200" dirty="0" err="1" smtClean="0"/>
              <a:t>c</a:t>
            </a:r>
            <a:r>
              <a:rPr lang="ru-RU" sz="1200" dirty="0" smtClean="0"/>
              <a:t> 1962 по 1990 год, где он пробыл следующие восемнадцать из двадцати семи лет заключения под номером 46664. Находясь в заточении в одиночной камере тюрьмы, </a:t>
            </a:r>
            <a:r>
              <a:rPr lang="ru-RU" sz="1200" dirty="0" err="1" smtClean="0"/>
              <a:t>Мандела</a:t>
            </a:r>
            <a:r>
              <a:rPr lang="ru-RU" sz="1200" dirty="0" smtClean="0"/>
              <a:t> приобрёл мировую известность. На острове он и другие заключённые занимались принудительным трудом на известняковом карьере. Все отбывавшие срок были разделены по цвету кожи, при этом чернокожие получали наименьшие порции еды. Политические заключённые держались отдельно от обычных преступников и пользовались меньшим числом привилегий. По воспоминаниям Манделы, как заключённый D-группы он имел право на один визит и одно письмо в течение шести месяцев. Приходившие письма часто задерживались или же становились </a:t>
            </a:r>
            <a:r>
              <a:rPr lang="ru-RU" sz="1200" dirty="0" err="1" smtClean="0"/>
              <a:t>нечитаeмыми</a:t>
            </a:r>
            <a:r>
              <a:rPr lang="ru-RU" sz="1200" dirty="0" smtClean="0"/>
              <a:t> из-за действий тюремных цензоров.</a:t>
            </a:r>
          </a:p>
          <a:p>
            <a:pPr marL="177800" indent="17463">
              <a:buNone/>
            </a:pPr>
            <a:r>
              <a:rPr lang="ru-RU" sz="1200" dirty="0" smtClean="0"/>
              <a:t>Находясь в заключении, </a:t>
            </a:r>
            <a:r>
              <a:rPr lang="ru-RU" sz="1200" dirty="0" err="1" smtClean="0"/>
              <a:t>Мандела</a:t>
            </a:r>
            <a:r>
              <a:rPr lang="ru-RU" sz="1200" dirty="0" smtClean="0"/>
              <a:t> обучался в Лондонском университете по программе заочного обучения и впоследствии получил степень бакалавра юридических наук. В 1981 году он был выдвинут на должность почётного ректора университета, однако проиграл принцессе Анне.</a:t>
            </a:r>
          </a:p>
          <a:p>
            <a:pPr marL="177800" indent="17463"/>
            <a:endParaRPr lang="ru-RU" sz="700" dirty="0"/>
          </a:p>
        </p:txBody>
      </p:sp>
      <p:pic>
        <p:nvPicPr>
          <p:cNvPr id="6" name="Содержимое 5" descr="Внутренний двор тюрьмы на острове Роббен.f.jpg"/>
          <p:cNvPicPr>
            <a:picLocks noGrp="1" noChangeAspect="1"/>
          </p:cNvPicPr>
          <p:nvPr>
            <p:ph sz="half" idx="2"/>
          </p:nvPr>
        </p:nvPicPr>
        <p:blipFill>
          <a:blip r:embed="rId2" cstate="print"/>
          <a:stretch>
            <a:fillRect/>
          </a:stretch>
        </p:blipFill>
        <p:spPr>
          <a:xfrm>
            <a:off x="4499992" y="1556792"/>
            <a:ext cx="4224469" cy="3168352"/>
          </a:xfrm>
          <a:prstGeom prst="rect">
            <a:avLst/>
          </a:prstGeom>
          <a:ln>
            <a:noFill/>
          </a:ln>
          <a:effectLst>
            <a:softEdge rad="112500"/>
          </a:effectLst>
        </p:spPr>
      </p:pic>
      <p:sp>
        <p:nvSpPr>
          <p:cNvPr id="7" name="TextBox 6"/>
          <p:cNvSpPr txBox="1"/>
          <p:nvPr/>
        </p:nvSpPr>
        <p:spPr>
          <a:xfrm>
            <a:off x="5436096" y="4797152"/>
            <a:ext cx="2736304" cy="646331"/>
          </a:xfrm>
          <a:prstGeom prst="rect">
            <a:avLst/>
          </a:prstGeom>
          <a:noFill/>
        </p:spPr>
        <p:txBody>
          <a:bodyPr wrap="square" rtlCol="0">
            <a:spAutoFit/>
          </a:bodyPr>
          <a:lstStyle/>
          <a:p>
            <a:pPr algn="ctr"/>
            <a:r>
              <a:rPr lang="ru-RU" dirty="0" smtClean="0"/>
              <a:t>Внутренний двор тюрьмы </a:t>
            </a:r>
            <a:r>
              <a:rPr lang="ru-RU" dirty="0" err="1" smtClean="0"/>
              <a:t>Роббен</a:t>
            </a:r>
            <a:endParaRPr lang="ru-RU" dirty="0"/>
          </a:p>
        </p:txBody>
      </p:sp>
      <p:sp>
        <p:nvSpPr>
          <p:cNvPr id="8" name="Управляющая кнопка: настраиваемая 7">
            <a:hlinkClick r:id="rId3" action="ppaction://hlinksldjump" highlightClick="1"/>
          </p:cNvPr>
          <p:cNvSpPr/>
          <p:nvPr/>
        </p:nvSpPr>
        <p:spPr>
          <a:xfrm>
            <a:off x="5580112" y="6237312"/>
            <a:ext cx="3096344" cy="28803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Перевод в тюрьму Полсмур</a:t>
            </a:r>
            <a:endParaRPr lang="ru-RU" dirty="0"/>
          </a:p>
        </p:txBody>
      </p:sp>
      <p:sp>
        <p:nvSpPr>
          <p:cNvPr id="10" name="Управляющая кнопка: настраиваемая 9">
            <a:hlinkClick r:id="rId4" action="ppaction://hlinksldjump" highlightClick="1"/>
          </p:cNvPr>
          <p:cNvSpPr/>
          <p:nvPr/>
        </p:nvSpPr>
        <p:spPr>
          <a:xfrm>
            <a:off x="395536" y="6237312"/>
            <a:ext cx="1512168" cy="43204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Содержание</a:t>
            </a:r>
            <a:endParaRPr lang="ru-RU" dirty="0"/>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Тюрьма Полсмур</a:t>
            </a:r>
            <a:endParaRPr lang="ru-RU" dirty="0"/>
          </a:p>
        </p:txBody>
      </p:sp>
      <p:sp>
        <p:nvSpPr>
          <p:cNvPr id="3" name="Содержимое 2"/>
          <p:cNvSpPr>
            <a:spLocks noGrp="1"/>
          </p:cNvSpPr>
          <p:nvPr>
            <p:ph sz="half" idx="1"/>
          </p:nvPr>
        </p:nvSpPr>
        <p:spPr/>
        <p:txBody>
          <a:bodyPr>
            <a:normAutofit fontScale="62500" lnSpcReduction="20000"/>
          </a:bodyPr>
          <a:lstStyle/>
          <a:p>
            <a:pPr marL="177800" indent="17463">
              <a:buNone/>
            </a:pPr>
            <a:r>
              <a:rPr lang="ru-RU" dirty="0" smtClean="0"/>
              <a:t>В марте 1982 года </a:t>
            </a:r>
            <a:r>
              <a:rPr lang="ru-RU" dirty="0" err="1" smtClean="0"/>
              <a:t>Мандела</a:t>
            </a:r>
            <a:r>
              <a:rPr lang="ru-RU" dirty="0" smtClean="0"/>
              <a:t> вместе с другими лидерами АНК (</a:t>
            </a:r>
            <a:r>
              <a:rPr lang="ru-RU" dirty="0" err="1" smtClean="0"/>
              <a:t>Уолтером</a:t>
            </a:r>
            <a:r>
              <a:rPr lang="ru-RU" dirty="0" smtClean="0"/>
              <a:t> </a:t>
            </a:r>
            <a:r>
              <a:rPr lang="ru-RU" dirty="0" err="1" smtClean="0"/>
              <a:t>Сисулу</a:t>
            </a:r>
            <a:r>
              <a:rPr lang="ru-RU" dirty="0" smtClean="0"/>
              <a:t>, Эндрю </a:t>
            </a:r>
            <a:r>
              <a:rPr lang="ru-RU" dirty="0" err="1" smtClean="0"/>
              <a:t>Млангени</a:t>
            </a:r>
            <a:r>
              <a:rPr lang="ru-RU" dirty="0" smtClean="0"/>
              <a:t> и др.) был переведён в тюрьму Полсмур. Предположительно, основной причиной этих действий стало желание властей оградить новое поколение чернокожих активистов, отбывавших наказание на острове </a:t>
            </a:r>
            <a:r>
              <a:rPr lang="ru-RU" dirty="0" err="1" smtClean="0"/>
              <a:t>Роббен</a:t>
            </a:r>
            <a:r>
              <a:rPr lang="ru-RU" dirty="0" smtClean="0"/>
              <a:t>, от влияния этих лидеров. Тем не менее, по словам председателя Национальной партии </a:t>
            </a:r>
            <a:r>
              <a:rPr lang="ru-RU" dirty="0" err="1" smtClean="0"/>
              <a:t>Коби</a:t>
            </a:r>
            <a:r>
              <a:rPr lang="ru-RU" dirty="0" smtClean="0"/>
              <a:t> </a:t>
            </a:r>
            <a:r>
              <a:rPr lang="ru-RU" dirty="0" err="1" smtClean="0"/>
              <a:t>Котси</a:t>
            </a:r>
            <a:r>
              <a:rPr lang="ru-RU" dirty="0" smtClean="0"/>
              <a:t>, целью этого шага было налаживание контактов между осуждёнными и южноафриканским правительством.</a:t>
            </a:r>
          </a:p>
          <a:p>
            <a:endParaRPr lang="ru-RU" dirty="0"/>
          </a:p>
        </p:txBody>
      </p:sp>
      <p:pic>
        <p:nvPicPr>
          <p:cNvPr id="5" name="Содержимое 4" descr="Камера Манделы в тюрьме на острове Роббен..jpg"/>
          <p:cNvPicPr>
            <a:picLocks noGrp="1" noChangeAspect="1"/>
          </p:cNvPicPr>
          <p:nvPr>
            <p:ph sz="half" idx="2"/>
          </p:nvPr>
        </p:nvPicPr>
        <p:blipFill>
          <a:blip r:embed="rId2" cstate="print"/>
          <a:stretch>
            <a:fillRect/>
          </a:stretch>
        </p:blipFill>
        <p:spPr>
          <a:xfrm>
            <a:off x="4572000" y="1700808"/>
            <a:ext cx="4022161" cy="2687535"/>
          </a:xfrm>
          <a:prstGeom prst="rect">
            <a:avLst/>
          </a:prstGeom>
          <a:ln>
            <a:noFill/>
          </a:ln>
          <a:effectLst>
            <a:softEdge rad="112500"/>
          </a:effectLst>
        </p:spPr>
      </p:pic>
      <p:sp>
        <p:nvSpPr>
          <p:cNvPr id="7" name="Управляющая кнопка: настраиваемая 6">
            <a:hlinkClick r:id="rId3" action="ppaction://hlinksldjump" highlightClick="1"/>
          </p:cNvPr>
          <p:cNvSpPr/>
          <p:nvPr/>
        </p:nvSpPr>
        <p:spPr>
          <a:xfrm>
            <a:off x="4860032" y="6237312"/>
            <a:ext cx="3816424" cy="28803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Переход в тюрьму </a:t>
            </a:r>
            <a:r>
              <a:rPr lang="ru-RU" dirty="0" err="1" smtClean="0"/>
              <a:t>Виктор-Верстер</a:t>
            </a:r>
            <a:r>
              <a:rPr lang="ru-RU" dirty="0" smtClean="0"/>
              <a:t> </a:t>
            </a:r>
            <a:endParaRPr lang="ru-RU" dirty="0"/>
          </a:p>
        </p:txBody>
      </p:sp>
      <p:sp>
        <p:nvSpPr>
          <p:cNvPr id="8" name="Управляющая кнопка: настраиваемая 7">
            <a:hlinkClick r:id="rId4" action="ppaction://hlinksldjump" highlightClick="1"/>
          </p:cNvPr>
          <p:cNvSpPr/>
          <p:nvPr/>
        </p:nvSpPr>
        <p:spPr>
          <a:xfrm>
            <a:off x="395536" y="6237312"/>
            <a:ext cx="1512168" cy="43204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Содержание</a:t>
            </a:r>
            <a:endParaRPr lang="ru-RU" dirty="0"/>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Тюрьма </a:t>
            </a:r>
            <a:r>
              <a:rPr lang="ru-RU" b="1" dirty="0" err="1" smtClean="0"/>
              <a:t>Виктор-Верстер</a:t>
            </a:r>
            <a:endParaRPr lang="ru-RU" b="1" dirty="0"/>
          </a:p>
        </p:txBody>
      </p:sp>
      <p:sp>
        <p:nvSpPr>
          <p:cNvPr id="3" name="Содержимое 2"/>
          <p:cNvSpPr>
            <a:spLocks noGrp="1"/>
          </p:cNvSpPr>
          <p:nvPr>
            <p:ph sz="half" idx="1"/>
          </p:nvPr>
        </p:nvSpPr>
        <p:spPr/>
        <p:txBody>
          <a:bodyPr>
            <a:normAutofit fontScale="55000" lnSpcReduction="20000"/>
          </a:bodyPr>
          <a:lstStyle/>
          <a:p>
            <a:pPr marL="177800" indent="17463">
              <a:buNone/>
            </a:pPr>
            <a:r>
              <a:rPr lang="ru-RU" dirty="0" smtClean="0"/>
              <a:t>В 1988 году </a:t>
            </a:r>
            <a:r>
              <a:rPr lang="ru-RU" dirty="0" err="1" smtClean="0"/>
              <a:t>Мандела</a:t>
            </a:r>
            <a:r>
              <a:rPr lang="ru-RU" dirty="0" smtClean="0"/>
              <a:t> был переведён в тюрьму </a:t>
            </a:r>
            <a:r>
              <a:rPr lang="ru-RU" dirty="0" err="1" smtClean="0"/>
              <a:t>Виктор-Верстер</a:t>
            </a:r>
            <a:r>
              <a:rPr lang="ru-RU" dirty="0" smtClean="0"/>
              <a:t>, где оставался вплоть до своего освобождения. В это время были сняты многие ограничения, в результате друзья Манделы, в том числе Гарри Шварц, который защищал интересы Манделы и его сторонников в ходе </a:t>
            </a:r>
            <a:r>
              <a:rPr lang="ru-RU" dirty="0" err="1" smtClean="0"/>
              <a:t>ривонийского</a:t>
            </a:r>
            <a:r>
              <a:rPr lang="ru-RU" dirty="0" smtClean="0"/>
              <a:t> судебного процесса, получили право встречи с ним.</a:t>
            </a:r>
          </a:p>
          <a:p>
            <a:pPr marL="177800" indent="17463">
              <a:buNone/>
            </a:pPr>
            <a:r>
              <a:rPr lang="ru-RU" dirty="0" smtClean="0"/>
              <a:t>Во время заточения Манделы местные и международные СМИ оказывали существенное давление на южноафриканские власти, используя в своих публикациях лозунг </a:t>
            </a:r>
            <a:r>
              <a:rPr lang="ru-RU" i="1" dirty="0" smtClean="0"/>
              <a:t>«</a:t>
            </a:r>
            <a:r>
              <a:rPr lang="ru-RU" i="1" dirty="0" err="1" smtClean="0"/>
              <a:t>Free</a:t>
            </a:r>
            <a:r>
              <a:rPr lang="ru-RU" i="1" dirty="0" smtClean="0"/>
              <a:t> Nelson </a:t>
            </a:r>
            <a:r>
              <a:rPr lang="ru-RU" i="1" dirty="0" err="1" smtClean="0"/>
              <a:t>Mandela</a:t>
            </a:r>
            <a:r>
              <a:rPr lang="ru-RU" i="1" dirty="0" smtClean="0"/>
              <a:t>!»</a:t>
            </a:r>
            <a:r>
              <a:rPr lang="ru-RU" dirty="0" smtClean="0"/>
              <a:t> (в переводе с английского языка — </a:t>
            </a:r>
            <a:r>
              <a:rPr lang="ru-RU" i="1" dirty="0" smtClean="0"/>
              <a:t>«Освободите Нельсона </a:t>
            </a:r>
            <a:r>
              <a:rPr lang="ru-RU" i="1" dirty="0" err="1" smtClean="0"/>
              <a:t>Манделу</a:t>
            </a:r>
            <a:r>
              <a:rPr lang="ru-RU" i="1" dirty="0" smtClean="0"/>
              <a:t>!»</a:t>
            </a:r>
            <a:r>
              <a:rPr lang="ru-RU" dirty="0" smtClean="0"/>
              <a:t>). В 1989 году Бота на посту Президента ЮАР после сердечного приступа сменил Фредерик Виллем де Клерк.</a:t>
            </a:r>
          </a:p>
          <a:p>
            <a:endParaRPr lang="ru-RU" dirty="0"/>
          </a:p>
        </p:txBody>
      </p:sp>
      <p:pic>
        <p:nvPicPr>
          <p:cNvPr id="5" name="Содержимое 4" descr="«Освободите Нельсона Манделу!» Берлин, ГДР. 1986 год..jpg"/>
          <p:cNvPicPr>
            <a:picLocks noGrp="1" noChangeAspect="1"/>
          </p:cNvPicPr>
          <p:nvPr>
            <p:ph sz="half" idx="2"/>
          </p:nvPr>
        </p:nvPicPr>
        <p:blipFill>
          <a:blip r:embed="rId2" cstate="print"/>
          <a:stretch>
            <a:fillRect/>
          </a:stretch>
        </p:blipFill>
        <p:spPr>
          <a:xfrm>
            <a:off x="4655820" y="2436717"/>
            <a:ext cx="4023360" cy="2852928"/>
          </a:xfrm>
          <a:prstGeom prst="rect">
            <a:avLst/>
          </a:prstGeom>
          <a:ln>
            <a:noFill/>
          </a:ln>
          <a:effectLst>
            <a:softEdge rad="112500"/>
          </a:effectLst>
        </p:spPr>
      </p:pic>
      <p:sp>
        <p:nvSpPr>
          <p:cNvPr id="7" name="Управляющая кнопка: настраиваемая 6">
            <a:hlinkClick r:id="rId3" action="ppaction://hlinksldjump" highlightClick="1"/>
          </p:cNvPr>
          <p:cNvSpPr/>
          <p:nvPr/>
        </p:nvSpPr>
        <p:spPr>
          <a:xfrm>
            <a:off x="395536" y="6237312"/>
            <a:ext cx="1512168" cy="43204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Содержание</a:t>
            </a:r>
            <a:endParaRPr lang="ru-RU" dirty="0"/>
          </a:p>
        </p:txBody>
      </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TotalTime>
  <Words>2686</Words>
  <Application>Microsoft Office PowerPoint</Application>
  <PresentationFormat>Экран (4:3)</PresentationFormat>
  <Paragraphs>172</Paragraphs>
  <Slides>27</Slides>
  <Notes>0</Notes>
  <HiddenSlides>22</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Нельсон  Ролилахла  Мандела </vt:lpstr>
      <vt:lpstr>Биография</vt:lpstr>
      <vt:lpstr>Содержание</vt:lpstr>
      <vt:lpstr>Ранние годы жизни и молодость</vt:lpstr>
      <vt:lpstr>Вооружённая борьба против режима апартеида</vt:lpstr>
      <vt:lpstr>Арест</vt:lpstr>
      <vt:lpstr>Период заключения</vt:lpstr>
      <vt:lpstr>Тюрьма Полсмур</vt:lpstr>
      <vt:lpstr>Тюрьма Виктор-Верстер</vt:lpstr>
      <vt:lpstr>Президентство</vt:lpstr>
      <vt:lpstr>Политическая деятельность</vt:lpstr>
      <vt:lpstr>Ряд важных социально-экономических реформ</vt:lpstr>
      <vt:lpstr>Ряд важных социально-экономических реформ</vt:lpstr>
      <vt:lpstr>Семья</vt:lpstr>
      <vt:lpstr>Эвелин Мандела</vt:lpstr>
      <vt:lpstr>Винни Мандела  </vt:lpstr>
      <vt:lpstr>Граса Машел </vt:lpstr>
      <vt:lpstr>В культуре</vt:lpstr>
      <vt:lpstr>Награды</vt:lpstr>
      <vt:lpstr>Награды</vt:lpstr>
      <vt:lpstr>Произведения</vt:lpstr>
      <vt:lpstr>Я готов к смерти</vt:lpstr>
      <vt:lpstr>Долгая дорога к свободе‎</vt:lpstr>
      <vt:lpstr>Разговоры с самим собой</vt:lpstr>
      <vt:lpstr>Официальная биография</vt:lpstr>
      <vt:lpstr>Презентация PowerPoint</vt:lpstr>
      <vt:lpstr>Интернет ресурсы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Нельсон Ролилахла Мандела </dc:title>
  <cp:lastModifiedBy>Мохов</cp:lastModifiedBy>
  <cp:revision>38</cp:revision>
  <dcterms:modified xsi:type="dcterms:W3CDTF">2014-06-24T09:24:57Z</dcterms:modified>
</cp:coreProperties>
</file>