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5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9F2CD5-7AE7-4AA0-AF17-C3F0689CF58F}" type="datetimeFigureOut">
              <a:rPr lang="ru-RU" smtClean="0"/>
              <a:pPr/>
              <a:t>24.06.2014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C5528D-7529-4978-AF6B-1D11909C9397}"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27030-326C-4F63-8870-A369BCB4ADD2}" type="datetimeFigureOut">
              <a:rPr lang="ru-RU" smtClean="0"/>
              <a:pPr/>
              <a:t>24.06.2014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70E49-32CA-4C32-8CA5-FD44355F87E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696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061646-33D4-4458-AFDE-5DFF83A28156}"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DDBCC-2D52-4A4A-B1FE-4FFEA836B95C}" type="slidenum">
              <a:rPr lang="ru-RU" smtClean="0"/>
              <a:pPr/>
              <a:t>48</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98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C857FD-B118-491F-9106-DF02DE7D423F}" type="slidenum">
              <a:rPr lang="ru-RU" smtClean="0"/>
              <a:pPr/>
              <a:t>50</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09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4D372-8335-4B5B-8C66-5BB1BA17D8F4}" type="slidenum">
              <a:rPr lang="ru-RU" smtClean="0"/>
              <a:pPr/>
              <a:t>53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06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BD58C6-9AD7-4AF1-B37E-FCA9B3D89010}" type="slidenum">
              <a:rPr lang="ru-RU" smtClean="0"/>
              <a:pPr/>
              <a:t>15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16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35F61F-42A9-4C93-9C94-0ABAEEF42630}" type="slidenum">
              <a:rPr lang="ru-RU" smtClean="0"/>
              <a:pPr/>
              <a:t>23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27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0328A4-F839-426A-A272-2EEED11D4BBA}" type="slidenum">
              <a:rPr lang="ru-RU" smtClean="0"/>
              <a:pPr/>
              <a:t>25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4D4D88-B2A6-4D07-9832-FFCB3DD69C79}" type="slidenum">
              <a:rPr lang="ru-RU" smtClean="0"/>
              <a:pPr/>
              <a:t>28</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47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1BD861-EE7E-49A4-9EEE-BC693BD81D96}" type="slidenum">
              <a:rPr lang="ru-RU" smtClean="0"/>
              <a:pPr/>
              <a:t>30</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57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191D1C-C64A-4589-B3A8-27998A131E10}" type="slidenum">
              <a:rPr lang="ru-RU" smtClean="0"/>
              <a:pPr/>
              <a:t>37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68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3EC4CC-8047-409D-8854-789BA748BF5A}" type="slidenum">
              <a:rPr lang="ru-RU" smtClean="0"/>
              <a:pPr/>
              <a:t>41</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78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57E4D-E9AB-4E8B-8484-14A546877CAE}" type="slidenum">
              <a:rPr lang="ru-RU" smtClean="0"/>
              <a:pPr/>
              <a:t>47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060848"/>
            <a:ext cx="6552728" cy="1470025"/>
          </a:xfrm>
          <a:solidFill>
            <a:schemeClr val="bg1">
              <a:alpha val="63000"/>
            </a:schemeClr>
          </a:solidFill>
        </p:spPr>
        <p:txBody>
          <a:bodyPr/>
          <a:lstStyle>
            <a:lvl1pPr>
              <a:defRPr baseline="0">
                <a:solidFill>
                  <a:srgbClr val="43340D"/>
                </a:solidFill>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467544" y="371703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6" name="Дата 3"/>
          <p:cNvSpPr>
            <a:spLocks noGrp="1"/>
          </p:cNvSpPr>
          <p:nvPr>
            <p:ph type="dt" sz="half" idx="10"/>
          </p:nvPr>
        </p:nvSpPr>
        <p:spPr>
          <a:xfrm>
            <a:off x="3806825" y="6308725"/>
            <a:ext cx="2133600" cy="365125"/>
          </a:xfrm>
        </p:spPr>
        <p:txBody>
          <a:bodyPr/>
          <a:lstStyle>
            <a:lvl1pPr>
              <a:defRPr/>
            </a:lvl1pPr>
          </a:lstStyle>
          <a:p>
            <a:pPr>
              <a:defRPr/>
            </a:pPr>
            <a:fld id="{5A95C2CA-8DD1-4D63-9C14-5DF7CBD762E9}" type="datetimeFigureOut">
              <a:rPr lang="ru-RU"/>
              <a:pPr>
                <a:defRPr/>
              </a:pPr>
              <a:t>24.06.2014</a:t>
            </a:fld>
            <a:endParaRPr lang="ru-RU"/>
          </a:p>
        </p:txBody>
      </p:sp>
      <p:sp>
        <p:nvSpPr>
          <p:cNvPr id="7" name="Нижний колонтитул 4"/>
          <p:cNvSpPr>
            <a:spLocks noGrp="1"/>
          </p:cNvSpPr>
          <p:nvPr>
            <p:ph type="ftr" sz="quarter" idx="11"/>
          </p:nvPr>
        </p:nvSpPr>
        <p:spPr>
          <a:xfrm>
            <a:off x="6084888" y="6308725"/>
            <a:ext cx="2895600" cy="365125"/>
          </a:xfrm>
        </p:spPr>
        <p:txBody>
          <a:bodyPr/>
          <a:lstStyle>
            <a:lvl1pPr>
              <a:defRPr/>
            </a:lvl1pPr>
          </a:lstStyle>
          <a:p>
            <a:pPr>
              <a:defRPr/>
            </a:pPr>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flipV="1">
            <a:off x="395536" y="1600200"/>
            <a:ext cx="6562725" cy="4525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92502203-F44D-4173-8516-D3B2D54A0B92}" type="datetimeFigureOut">
              <a:rPr lang="ru-RU"/>
              <a:pPr>
                <a:defRPr/>
              </a:pPr>
              <a:t>24.06.2014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flipH="1" flipV="1">
            <a:off x="179512" y="260648"/>
            <a:ext cx="166652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flipH="1" flipV="1">
            <a:off x="1835696" y="260648"/>
            <a:ext cx="4824536"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40A8B428-BC20-444B-8A9A-C2753BD97AAB}" type="datetimeFigureOut">
              <a:rPr lang="ru-RU"/>
              <a:pPr>
                <a:defRPr/>
              </a:pPr>
              <a:t>24.06.2014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ECA37E91-E8E4-4F2E-A319-ABE904E464C6}" type="slidenum">
              <a:rPr lang="ru-RU"/>
              <a:pPr>
                <a:defRPr/>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585EF7C6-DC88-4AE9-8D80-44A760A40833}" type="datetimeFigureOut">
              <a:rPr lang="ru-RU"/>
              <a:pPr>
                <a:defRPr/>
              </a:pPr>
              <a:t>24.06.2014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2432869"/>
            <a:ext cx="629897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2" name="Заголовок 1"/>
          <p:cNvSpPr>
            <a:spLocks noGrp="1"/>
          </p:cNvSpPr>
          <p:nvPr>
            <p:ph type="title"/>
          </p:nvPr>
        </p:nvSpPr>
        <p:spPr>
          <a:xfrm>
            <a:off x="395536" y="3939133"/>
            <a:ext cx="6298976" cy="1362075"/>
          </a:xfrm>
        </p:spPr>
        <p:txBody>
          <a:bodyPr anchor="t"/>
          <a:lstStyle>
            <a:lvl1pPr algn="l">
              <a:defRPr sz="4000" b="1" cap="all"/>
            </a:lvl1pPr>
          </a:lstStyle>
          <a:p>
            <a:r>
              <a:rPr lang="ru-RU" smtClean="0"/>
              <a:t>Образец заголовка</a:t>
            </a:r>
            <a:endParaRPr lang="ru-RU"/>
          </a:p>
        </p:txBody>
      </p:sp>
      <p:sp>
        <p:nvSpPr>
          <p:cNvPr id="6" name="Дата 3"/>
          <p:cNvSpPr>
            <a:spLocks noGrp="1"/>
          </p:cNvSpPr>
          <p:nvPr>
            <p:ph type="dt" sz="half" idx="10"/>
          </p:nvPr>
        </p:nvSpPr>
        <p:spPr/>
        <p:txBody>
          <a:bodyPr/>
          <a:lstStyle>
            <a:lvl1pPr>
              <a:defRPr/>
            </a:lvl1pPr>
          </a:lstStyle>
          <a:p>
            <a:pPr>
              <a:defRPr/>
            </a:pPr>
            <a:fld id="{644C1597-17A3-47E8-93E4-C53244DA6D15}" type="datetimeFigureOut">
              <a:rPr lang="ru-RU"/>
              <a:pPr>
                <a:defRPr/>
              </a:pPr>
              <a:t>24.06.2014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95536" y="1556792"/>
            <a:ext cx="30963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63888" y="1556792"/>
            <a:ext cx="3178696" cy="44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4991934-06AB-4220-846C-261DB6803718}" type="datetimeFigureOut">
              <a:rPr lang="ru-RU"/>
              <a:pPr>
                <a:defRPr/>
              </a:pPr>
              <a:t>24.06.2014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10" name="Текст 4"/>
          <p:cNvSpPr>
            <a:spLocks noGrp="1"/>
          </p:cNvSpPr>
          <p:nvPr>
            <p:ph type="body" sz="quarter" idx="12"/>
          </p:nvPr>
        </p:nvSpPr>
        <p:spPr>
          <a:xfrm>
            <a:off x="395536" y="1556792"/>
            <a:ext cx="33227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Содержимое 5"/>
          <p:cNvSpPr>
            <a:spLocks noGrp="1"/>
          </p:cNvSpPr>
          <p:nvPr>
            <p:ph sz="quarter" idx="13"/>
          </p:nvPr>
        </p:nvSpPr>
        <p:spPr>
          <a:xfrm>
            <a:off x="385192" y="2204864"/>
            <a:ext cx="33227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2" name="Текст 4"/>
          <p:cNvSpPr>
            <a:spLocks noGrp="1"/>
          </p:cNvSpPr>
          <p:nvPr>
            <p:ph type="body" sz="quarter" idx="14"/>
          </p:nvPr>
        </p:nvSpPr>
        <p:spPr>
          <a:xfrm>
            <a:off x="3769568" y="1556792"/>
            <a:ext cx="33227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Содержимое 5"/>
          <p:cNvSpPr>
            <a:spLocks noGrp="1"/>
          </p:cNvSpPr>
          <p:nvPr>
            <p:ph sz="quarter" idx="4"/>
          </p:nvPr>
        </p:nvSpPr>
        <p:spPr>
          <a:xfrm>
            <a:off x="3769568" y="2204864"/>
            <a:ext cx="3322712" cy="39604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Дата 3"/>
          <p:cNvSpPr>
            <a:spLocks noGrp="1"/>
          </p:cNvSpPr>
          <p:nvPr>
            <p:ph type="dt" sz="half" idx="15"/>
          </p:nvPr>
        </p:nvSpPr>
        <p:spPr/>
        <p:txBody>
          <a:bodyPr/>
          <a:lstStyle>
            <a:lvl1pPr>
              <a:defRPr/>
            </a:lvl1pPr>
          </a:lstStyle>
          <a:p>
            <a:pPr>
              <a:defRPr/>
            </a:pPr>
            <a:fld id="{3E8E5685-E323-432A-B3D3-71473629C36A}" type="datetimeFigureOut">
              <a:rPr lang="ru-RU"/>
              <a:pPr>
                <a:defRPr/>
              </a:pPr>
              <a:t>24.06.2014</a:t>
            </a:fld>
            <a:endParaRPr lang="ru-RU"/>
          </a:p>
        </p:txBody>
      </p:sp>
      <p:sp>
        <p:nvSpPr>
          <p:cNvPr id="13" name="Нижний колонтитул 4"/>
          <p:cNvSpPr>
            <a:spLocks noGrp="1"/>
          </p:cNvSpPr>
          <p:nvPr>
            <p:ph type="ftr" sz="quarter" idx="16"/>
          </p:nvPr>
        </p:nvSpPr>
        <p:spPr/>
        <p:txBody>
          <a:bodyPr/>
          <a:lstStyle>
            <a:lvl1pPr>
              <a:defRPr/>
            </a:lvl1pPr>
          </a:lstStyle>
          <a:p>
            <a:pPr>
              <a:defRPr/>
            </a:pPr>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Дата 3"/>
          <p:cNvSpPr>
            <a:spLocks noGrp="1"/>
          </p:cNvSpPr>
          <p:nvPr>
            <p:ph type="dt" sz="half" idx="10"/>
          </p:nvPr>
        </p:nvSpPr>
        <p:spPr/>
        <p:txBody>
          <a:bodyPr/>
          <a:lstStyle>
            <a:lvl1pPr>
              <a:defRPr/>
            </a:lvl1pPr>
          </a:lstStyle>
          <a:p>
            <a:pPr>
              <a:defRPr/>
            </a:pPr>
            <a:fld id="{60E9C3F9-CF58-48C2-84D5-8FF44951E92F}" type="datetimeFigureOut">
              <a:rPr lang="ru-RU"/>
              <a:pPr>
                <a:defRPr/>
              </a:pPr>
              <a:t>24.06.2014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lvl1pPr>
          </a:lstStyle>
          <a:p>
            <a:pPr>
              <a:defRPr/>
            </a:pPr>
            <a:fld id="{BE75CC4C-9B02-41A7-9DEB-8D96B26D6F90}" type="datetimeFigureOut">
              <a:rPr lang="ru-RU"/>
              <a:pPr>
                <a:defRPr/>
              </a:pPr>
              <a:t>24.06.2014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275856" y="273050"/>
            <a:ext cx="38267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5152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3"/>
          <p:cNvSpPr>
            <a:spLocks noGrp="1"/>
          </p:cNvSpPr>
          <p:nvPr>
            <p:ph type="dt" sz="half" idx="10"/>
          </p:nvPr>
        </p:nvSpPr>
        <p:spPr/>
        <p:txBody>
          <a:bodyPr/>
          <a:lstStyle>
            <a:lvl1pPr>
              <a:defRPr/>
            </a:lvl1pPr>
          </a:lstStyle>
          <a:p>
            <a:pPr>
              <a:defRPr/>
            </a:pPr>
            <a:fld id="{C05515A4-805F-43F6-A2B0-C21681495F50}" type="datetimeFigureOut">
              <a:rPr lang="ru-RU"/>
              <a:pPr>
                <a:defRPr/>
              </a:pPr>
              <a:t>24.06.2014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2352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32352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Дата 3"/>
          <p:cNvSpPr>
            <a:spLocks noGrp="1"/>
          </p:cNvSpPr>
          <p:nvPr>
            <p:ph type="dt" sz="half" idx="10"/>
          </p:nvPr>
        </p:nvSpPr>
        <p:spPr/>
        <p:txBody>
          <a:bodyPr/>
          <a:lstStyle>
            <a:lvl1pPr>
              <a:defRPr/>
            </a:lvl1pPr>
          </a:lstStyle>
          <a:p>
            <a:pPr>
              <a:defRPr/>
            </a:pPr>
            <a:fld id="{28F577E0-57B6-47E6-9D33-1D7237C8FE2A}" type="datetimeFigureOut">
              <a:rPr lang="ru-RU"/>
              <a:pPr>
                <a:defRPr/>
              </a:pPr>
              <a:t>24.06.2014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E:\Есенин\береста фон.jpg"/>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4" name="Дата 3"/>
          <p:cNvSpPr>
            <a:spLocks noGrp="1"/>
          </p:cNvSpPr>
          <p:nvPr>
            <p:ph type="dt" sz="half" idx="2"/>
          </p:nvPr>
        </p:nvSpPr>
        <p:spPr>
          <a:xfrm>
            <a:off x="3492500" y="6308725"/>
            <a:ext cx="2133600" cy="365125"/>
          </a:xfrm>
          <a:prstGeom prst="rect">
            <a:avLst/>
          </a:prstGeom>
          <a:solidFill>
            <a:schemeClr val="bg1">
              <a:alpha val="63000"/>
            </a:schemeClr>
          </a:solidFill>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AD77353-5123-44E2-8D78-37A286AFBC18}" type="datetimeFigureOut">
              <a:rPr lang="ru-RU"/>
              <a:pPr>
                <a:defRPr/>
              </a:pPr>
              <a:t>24.06.2014</a:t>
            </a:fld>
            <a:endParaRPr lang="ru-RU" dirty="0"/>
          </a:p>
        </p:txBody>
      </p:sp>
      <p:sp>
        <p:nvSpPr>
          <p:cNvPr id="5" name="Нижний колонтитул 4"/>
          <p:cNvSpPr>
            <a:spLocks noGrp="1"/>
          </p:cNvSpPr>
          <p:nvPr>
            <p:ph type="ftr" sz="quarter" idx="3"/>
          </p:nvPr>
        </p:nvSpPr>
        <p:spPr>
          <a:xfrm>
            <a:off x="5795963" y="6308725"/>
            <a:ext cx="2895600" cy="365125"/>
          </a:xfrm>
          <a:prstGeom prst="rect">
            <a:avLst/>
          </a:prstGeom>
          <a:solidFill>
            <a:schemeClr val="bg1">
              <a:alpha val="63000"/>
            </a:schemeClr>
          </a:solidFill>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ru-RU"/>
          </a:p>
        </p:txBody>
      </p:sp>
      <p:sp>
        <p:nvSpPr>
          <p:cNvPr id="1029" name="Заголовок 1"/>
          <p:cNvSpPr>
            <a:spLocks noGrp="1"/>
          </p:cNvSpPr>
          <p:nvPr>
            <p:ph type="title"/>
          </p:nvPr>
        </p:nvSpPr>
        <p:spPr bwMode="auto">
          <a:xfrm>
            <a:off x="395288" y="274638"/>
            <a:ext cx="6562725" cy="1143000"/>
          </a:xfrm>
          <a:prstGeom prst="rect">
            <a:avLst/>
          </a:prstGeom>
          <a:solidFill>
            <a:schemeClr val="bg1">
              <a:alpha val="63136"/>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pic>
        <p:nvPicPr>
          <p:cNvPr id="1030" name="Picture 3" descr="E:\Есенин\99071257_large_2.png"/>
          <p:cNvPicPr>
            <a:picLocks noChangeAspect="1" noChangeArrowheads="1"/>
          </p:cNvPicPr>
          <p:nvPr userDrawn="1"/>
        </p:nvPicPr>
        <p:blipFill>
          <a:blip r:embed="rId14" cstate="email"/>
          <a:srcRect/>
          <a:stretch>
            <a:fillRect/>
          </a:stretch>
        </p:blipFill>
        <p:spPr bwMode="auto">
          <a:xfrm>
            <a:off x="4556125" y="0"/>
            <a:ext cx="4587875" cy="4473575"/>
          </a:xfrm>
          <a:prstGeom prst="rect">
            <a:avLst/>
          </a:prstGeom>
          <a:noFill/>
          <a:ln w="9525">
            <a:noFill/>
            <a:miter lim="800000"/>
            <a:headEnd/>
            <a:tailEnd/>
          </a:ln>
        </p:spPr>
      </p:pic>
      <p:pic>
        <p:nvPicPr>
          <p:cNvPr id="1031" name="Picture 2" descr="E:\Есенин\ветка.png"/>
          <p:cNvPicPr>
            <a:picLocks noChangeAspect="1" noChangeArrowheads="1"/>
          </p:cNvPicPr>
          <p:nvPr userDrawn="1"/>
        </p:nvPicPr>
        <p:blipFill>
          <a:blip r:embed="rId15" cstate="email"/>
          <a:srcRect/>
          <a:stretch>
            <a:fillRect/>
          </a:stretch>
        </p:blipFill>
        <p:spPr bwMode="auto">
          <a:xfrm>
            <a:off x="-22225" y="3573463"/>
            <a:ext cx="4162425" cy="3448050"/>
          </a:xfrm>
          <a:prstGeom prst="rect">
            <a:avLst/>
          </a:prstGeom>
          <a:noFill/>
          <a:ln w="9525">
            <a:noFill/>
            <a:miter lim="800000"/>
            <a:headEnd/>
            <a:tailEnd/>
          </a:ln>
        </p:spPr>
      </p:pic>
      <p:sp>
        <p:nvSpPr>
          <p:cNvPr id="1032" name="Текст 2"/>
          <p:cNvSpPr>
            <a:spLocks noGrp="1"/>
          </p:cNvSpPr>
          <p:nvPr>
            <p:ph type="body" idx="1"/>
          </p:nvPr>
        </p:nvSpPr>
        <p:spPr bwMode="auto">
          <a:xfrm>
            <a:off x="395288" y="1600200"/>
            <a:ext cx="6562725" cy="4525963"/>
          </a:xfrm>
          <a:prstGeom prst="rect">
            <a:avLst/>
          </a:prstGeom>
          <a:solidFill>
            <a:schemeClr val="bg1">
              <a:alpha val="63136"/>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advClick="0"/>
  <p:txStyles>
    <p:titleStyle>
      <a:lvl1pPr algn="ctr" rtl="0" eaLnBrk="0" fontAlgn="base" hangingPunct="0">
        <a:spcBef>
          <a:spcPct val="0"/>
        </a:spcBef>
        <a:spcAft>
          <a:spcPct val="0"/>
        </a:spcAft>
        <a:defRPr sz="4400" kern="1200">
          <a:solidFill>
            <a:srgbClr val="43340D"/>
          </a:solidFill>
          <a:latin typeface="+mj-lt"/>
          <a:ea typeface="+mj-ea"/>
          <a:cs typeface="+mj-cs"/>
        </a:defRPr>
      </a:lvl1pPr>
      <a:lvl2pPr algn="ctr" rtl="0" eaLnBrk="0" fontAlgn="base" hangingPunct="0">
        <a:spcBef>
          <a:spcPct val="0"/>
        </a:spcBef>
        <a:spcAft>
          <a:spcPct val="0"/>
        </a:spcAft>
        <a:defRPr sz="4400">
          <a:solidFill>
            <a:srgbClr val="43340D"/>
          </a:solidFill>
          <a:latin typeface="Century Schoolbook" pitchFamily="18" charset="0"/>
        </a:defRPr>
      </a:lvl2pPr>
      <a:lvl3pPr algn="ctr" rtl="0" eaLnBrk="0" fontAlgn="base" hangingPunct="0">
        <a:spcBef>
          <a:spcPct val="0"/>
        </a:spcBef>
        <a:spcAft>
          <a:spcPct val="0"/>
        </a:spcAft>
        <a:defRPr sz="4400">
          <a:solidFill>
            <a:srgbClr val="43340D"/>
          </a:solidFill>
          <a:latin typeface="Century Schoolbook" pitchFamily="18" charset="0"/>
        </a:defRPr>
      </a:lvl3pPr>
      <a:lvl4pPr algn="ctr" rtl="0" eaLnBrk="0" fontAlgn="base" hangingPunct="0">
        <a:spcBef>
          <a:spcPct val="0"/>
        </a:spcBef>
        <a:spcAft>
          <a:spcPct val="0"/>
        </a:spcAft>
        <a:defRPr sz="4400">
          <a:solidFill>
            <a:srgbClr val="43340D"/>
          </a:solidFill>
          <a:latin typeface="Century Schoolbook" pitchFamily="18" charset="0"/>
        </a:defRPr>
      </a:lvl4pPr>
      <a:lvl5pPr algn="ctr" rtl="0" eaLnBrk="0" fontAlgn="base" hangingPunct="0">
        <a:spcBef>
          <a:spcPct val="0"/>
        </a:spcBef>
        <a:spcAft>
          <a:spcPct val="0"/>
        </a:spcAft>
        <a:defRPr sz="4400">
          <a:solidFill>
            <a:srgbClr val="43340D"/>
          </a:solidFill>
          <a:latin typeface="Century Schoolbook" pitchFamily="18" charset="0"/>
        </a:defRPr>
      </a:lvl5pPr>
      <a:lvl6pPr marL="457200" algn="ctr" rtl="0" fontAlgn="base">
        <a:spcBef>
          <a:spcPct val="0"/>
        </a:spcBef>
        <a:spcAft>
          <a:spcPct val="0"/>
        </a:spcAft>
        <a:defRPr sz="4400">
          <a:solidFill>
            <a:schemeClr val="tx1"/>
          </a:solidFill>
          <a:latin typeface="Century Schoolbook" pitchFamily="18" charset="0"/>
        </a:defRPr>
      </a:lvl6pPr>
      <a:lvl7pPr marL="914400" algn="ctr" rtl="0" fontAlgn="base">
        <a:spcBef>
          <a:spcPct val="0"/>
        </a:spcBef>
        <a:spcAft>
          <a:spcPct val="0"/>
        </a:spcAft>
        <a:defRPr sz="4400">
          <a:solidFill>
            <a:schemeClr val="tx1"/>
          </a:solidFill>
          <a:latin typeface="Century Schoolbook" pitchFamily="18" charset="0"/>
        </a:defRPr>
      </a:lvl7pPr>
      <a:lvl8pPr marL="1371600" algn="ctr" rtl="0" fontAlgn="base">
        <a:spcBef>
          <a:spcPct val="0"/>
        </a:spcBef>
        <a:spcAft>
          <a:spcPct val="0"/>
        </a:spcAft>
        <a:defRPr sz="4400">
          <a:solidFill>
            <a:schemeClr val="tx1"/>
          </a:solidFill>
          <a:latin typeface="Century Schoolbook" pitchFamily="18" charset="0"/>
        </a:defRPr>
      </a:lvl8pPr>
      <a:lvl9pPr marL="1828800" algn="ctr" rtl="0" fontAlgn="base">
        <a:spcBef>
          <a:spcPct val="0"/>
        </a:spcBef>
        <a:spcAft>
          <a:spcPct val="0"/>
        </a:spcAft>
        <a:defRPr sz="4400">
          <a:solidFill>
            <a:schemeClr val="tx1"/>
          </a:solidFill>
          <a:latin typeface="Century Schoolbook"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4.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slide" Target="slide39.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1.xml"/><Relationship Id="rId7" Type="http://schemas.openxmlformats.org/officeDocument/2006/relationships/slide" Target="slide29.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30.jpeg"/><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4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8.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8.xml"/><Relationship Id="rId7" Type="http://schemas.openxmlformats.org/officeDocument/2006/relationships/slide" Target="slide4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0.xml"/><Relationship Id="rId4" Type="http://schemas.openxmlformats.org/officeDocument/2006/relationships/slide" Target="slide37.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hyperlink" Target="http://www.esenin.ru/" TargetMode="External"/><Relationship Id="rId13" Type="http://schemas.openxmlformats.org/officeDocument/2006/relationships/slide" Target="slide2.xml"/><Relationship Id="rId3" Type="http://schemas.openxmlformats.org/officeDocument/2006/relationships/hyperlink" Target="https://www.youtube.com/watch?v=98WSKXKOxa8" TargetMode="External"/><Relationship Id="rId7" Type="http://schemas.openxmlformats.org/officeDocument/2006/relationships/hyperlink" Target="http://www.russkoedelo.org/pamyat/esenin.php" TargetMode="External"/><Relationship Id="rId12" Type="http://schemas.openxmlformats.org/officeDocument/2006/relationships/hyperlink" Target="http://www.sesenin.ru/avtobi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rWfjBN6yVQU" TargetMode="External"/><Relationship Id="rId11" Type="http://schemas.openxmlformats.org/officeDocument/2006/relationships/hyperlink" Target="http://world.lib.ru/t/tormyshow_w_s/druzxjaesenina.shtml" TargetMode="External"/><Relationship Id="rId5" Type="http://schemas.openxmlformats.org/officeDocument/2006/relationships/hyperlink" Target="https://www.youtube.com/watch?v=Bay_3osU_dA" TargetMode="External"/><Relationship Id="rId10" Type="http://schemas.openxmlformats.org/officeDocument/2006/relationships/hyperlink" Target="http://www.esenins.ru/c60.html" TargetMode="External"/><Relationship Id="rId4" Type="http://schemas.openxmlformats.org/officeDocument/2006/relationships/hyperlink" Target="https://www.youtube.com/watch?v=dF3St97zSk8" TargetMode="External"/><Relationship Id="rId9" Type="http://schemas.openxmlformats.org/officeDocument/2006/relationships/hyperlink" Target="http://www.bibliotekar.ru/esenin-sergey/26.htm"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143000" y="2246313"/>
            <a:ext cx="6769100" cy="1825625"/>
          </a:xfrm>
          <a:solidFill>
            <a:schemeClr val="bg1">
              <a:alpha val="63136"/>
            </a:schemeClr>
          </a:solidFill>
        </p:spPr>
        <p:txBody>
          <a:bodyPr rtlCol="0">
            <a:normAutofit fontScale="90000"/>
          </a:bodyPr>
          <a:lstStyle/>
          <a:p>
            <a:pPr eaLnBrk="1" fontAlgn="auto" hangingPunct="1">
              <a:spcAft>
                <a:spcPts val="0"/>
              </a:spcAft>
              <a:defRPr/>
            </a:pPr>
            <a:r>
              <a:rPr lang="ru-RU" i="1" dirty="0" smtClean="0"/>
              <a:t>Биография Сергея Александровича Есенина (1895-1925)</a:t>
            </a:r>
          </a:p>
        </p:txBody>
      </p:sp>
      <p:sp>
        <p:nvSpPr>
          <p:cNvPr id="3" name="Подзаголовок 2"/>
          <p:cNvSpPr>
            <a:spLocks noGrp="1"/>
          </p:cNvSpPr>
          <p:nvPr>
            <p:ph type="subTitle" idx="1"/>
          </p:nvPr>
        </p:nvSpPr>
        <p:spPr>
          <a:xfrm>
            <a:off x="1965175" y="4890789"/>
            <a:ext cx="6855297" cy="1706563"/>
          </a:xfrm>
        </p:spPr>
        <p:txBody>
          <a:bodyPr rtlCol="0">
            <a:normAutofit/>
          </a:bodyPr>
          <a:lstStyle/>
          <a:p>
            <a:pPr algn="r" eaLnBrk="1" fontAlgn="auto" hangingPunct="1">
              <a:spcAft>
                <a:spcPts val="0"/>
              </a:spcAft>
              <a:buFont typeface="Wingdings 2"/>
              <a:buNone/>
              <a:defRPr/>
            </a:pPr>
            <a:r>
              <a:rPr lang="ru-RU" i="1" dirty="0" smtClean="0">
                <a:solidFill>
                  <a:schemeClr val="tx1"/>
                </a:solidFill>
              </a:rPr>
              <a:t>Автор: Плотникова </a:t>
            </a:r>
            <a:r>
              <a:rPr lang="ru-RU" i="1" dirty="0" smtClean="0">
                <a:solidFill>
                  <a:schemeClr val="tx1"/>
                </a:solidFill>
              </a:rPr>
              <a:t>Марина</a:t>
            </a:r>
          </a:p>
          <a:p>
            <a:pPr algn="r" eaLnBrk="1" fontAlgn="auto" hangingPunct="1">
              <a:spcAft>
                <a:spcPts val="0"/>
              </a:spcAft>
              <a:buFont typeface="Wingdings 2"/>
              <a:buNone/>
              <a:defRPr/>
            </a:pPr>
            <a:r>
              <a:rPr lang="ru-RU" i="1" dirty="0" smtClean="0">
                <a:solidFill>
                  <a:schemeClr val="tx1"/>
                </a:solidFill>
              </a:rPr>
              <a:t>11а класс, МБОУ </a:t>
            </a:r>
            <a:r>
              <a:rPr lang="ru-RU" i="1" dirty="0" smtClean="0">
                <a:solidFill>
                  <a:schemeClr val="tx1"/>
                </a:solidFill>
              </a:rPr>
              <a:t>«Лицей № 2</a:t>
            </a:r>
            <a:r>
              <a:rPr lang="ru-RU" i="1" dirty="0" smtClean="0">
                <a:solidFill>
                  <a:schemeClr val="tx1"/>
                </a:solidFill>
              </a:rPr>
              <a:t>»,</a:t>
            </a:r>
            <a:br>
              <a:rPr lang="ru-RU" i="1" dirty="0" smtClean="0">
                <a:solidFill>
                  <a:schemeClr val="tx1"/>
                </a:solidFill>
              </a:rPr>
            </a:br>
            <a:r>
              <a:rPr lang="ru-RU" i="1" dirty="0" smtClean="0">
                <a:solidFill>
                  <a:schemeClr val="tx1"/>
                </a:solidFill>
              </a:rPr>
              <a:t>г. Нижневартовск, май 2014 г.</a:t>
            </a:r>
            <a:endParaRPr lang="ru-RU" i="1" dirty="0">
              <a:solidFill>
                <a:schemeClr val="tx1"/>
              </a:solidFill>
            </a:endParaRPr>
          </a:p>
        </p:txBody>
      </p:sp>
      <p:pic>
        <p:nvPicPr>
          <p:cNvPr id="14340" name="Picture 4" descr="E:\Есенин\портрет.png"/>
          <p:cNvPicPr>
            <a:picLocks noChangeAspect="1" noChangeArrowheads="1"/>
          </p:cNvPicPr>
          <p:nvPr/>
        </p:nvPicPr>
        <p:blipFill>
          <a:blip r:embed="rId3" cstate="email"/>
          <a:srcRect/>
          <a:stretch>
            <a:fillRect/>
          </a:stretch>
        </p:blipFill>
        <p:spPr bwMode="auto">
          <a:xfrm>
            <a:off x="0" y="-100013"/>
            <a:ext cx="2106613" cy="254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4"/>
          <p:cNvSpPr>
            <a:spLocks noGrp="1"/>
          </p:cNvSpPr>
          <p:nvPr>
            <p:ph type="title"/>
          </p:nvPr>
        </p:nvSpPr>
        <p:spPr/>
        <p:txBody>
          <a:bodyPr/>
          <a:lstStyle/>
          <a:p>
            <a:pPr eaLnBrk="1" hangingPunct="1"/>
            <a:r>
              <a:rPr lang="ru-RU" b="1" i="1" smtClean="0"/>
              <a:t>Дедушка</a:t>
            </a:r>
          </a:p>
        </p:txBody>
      </p:sp>
      <p:sp>
        <p:nvSpPr>
          <p:cNvPr id="23555" name="Содержимое 5"/>
          <p:cNvSpPr>
            <a:spLocks noGrp="1"/>
          </p:cNvSpPr>
          <p:nvPr>
            <p:ph idx="1"/>
          </p:nvPr>
        </p:nvSpPr>
        <p:spPr/>
        <p:txBody>
          <a:bodyPr/>
          <a:lstStyle/>
          <a:p>
            <a:pPr marL="0" indent="0" eaLnBrk="1" hangingPunct="1">
              <a:spcBef>
                <a:spcPts val="475"/>
              </a:spcBef>
              <a:buFont typeface="Arial" charset="0"/>
              <a:buNone/>
            </a:pPr>
            <a:r>
              <a:rPr lang="ru-RU" sz="2000" smtClean="0"/>
              <a:t>Когда Сергею было три года, его мать ушла от Есениных. Сергея взял к себе жить его второй дед - Федор Андреевич Титов, поссорившийся с семьей Есениных еще тогда, когда его дочь была невестой. Пять лет родители Сергея жили отдельно, а мальчик жил в доме деда - Федора Андреевича, и бабушки - Натальи Евтеевны. По настоянию деда читать Сергей начал с пяти лет, учась грамоте по церковным книгам. Стихи начал писать с 8 лет. Среди сверстников Сергей, имевший прозвище Серега Монах, был признанным коноводом, драчуном и неутомимым выдумщиком по части различных мальчишеских игр. </a:t>
            </a:r>
          </a:p>
        </p:txBody>
      </p:sp>
      <p:pic>
        <p:nvPicPr>
          <p:cNvPr id="10244" name="Picture 2" descr="Федор Андреевич Титов — дед поэта по матери. Фото.">
            <a:hlinkClick r:id="rId2" action="ppaction://hlinksldjump" tooltip="Увеличить"/>
          </p:cNvPr>
          <p:cNvPicPr>
            <a:picLocks noChangeAspect="1" noChangeArrowheads="1"/>
          </p:cNvPicPr>
          <p:nvPr/>
        </p:nvPicPr>
        <p:blipFill>
          <a:blip r:embed="rId3" cstate="email"/>
          <a:srcRect/>
          <a:stretch>
            <a:fillRect/>
          </a:stretch>
        </p:blipFill>
        <p:spPr bwMode="auto">
          <a:xfrm>
            <a:off x="7500958" y="500042"/>
            <a:ext cx="788987" cy="1355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2" action="ppaction://hlinksldjump"/>
          </p:cNvPr>
          <p:cNvSpPr/>
          <p:nvPr/>
        </p:nvSpPr>
        <p:spPr>
          <a:xfrm>
            <a:off x="7258144" y="284155"/>
            <a:ext cx="360363"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11" name="Прямоугольник 10">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2" name="Управляющая кнопка: далее 11">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3" name="Управляющая кнопка: назад 12">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Федор Андреевич Титов — дед поэта по матери. Фото.">
            <a:hlinkClick r:id="rId2" action="ppaction://hlinksldjump" tooltip="Уменьшить"/>
          </p:cNvPr>
          <p:cNvPicPr>
            <a:picLocks noChangeAspect="1" noChangeArrowheads="1"/>
          </p:cNvPicPr>
          <p:nvPr/>
        </p:nvPicPr>
        <p:blipFill>
          <a:blip r:embed="rId3" cstate="email"/>
          <a:srcRect/>
          <a:stretch>
            <a:fillRect/>
          </a:stretch>
        </p:blipFill>
        <p:spPr bwMode="auto">
          <a:xfrm>
            <a:off x="2786050" y="142852"/>
            <a:ext cx="3429000" cy="589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79" name="Текст 6"/>
          <p:cNvSpPr>
            <a:spLocks noGrp="1"/>
          </p:cNvSpPr>
          <p:nvPr>
            <p:ph type="body" sz="half" idx="2"/>
          </p:nvPr>
        </p:nvSpPr>
        <p:spPr>
          <a:xfrm>
            <a:off x="1643063" y="6124575"/>
            <a:ext cx="5486400" cy="661988"/>
          </a:xfrm>
        </p:spPr>
        <p:txBody>
          <a:bodyPr/>
          <a:lstStyle/>
          <a:p>
            <a:pPr algn="ctr"/>
            <a:r>
              <a:rPr lang="ru-RU" smtClean="0"/>
              <a:t>Федор Андреевич Титов — дед поэта по матери</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p:txBody>
          <a:bodyPr/>
          <a:lstStyle/>
          <a:p>
            <a:pPr eaLnBrk="1" hangingPunct="1"/>
            <a:r>
              <a:rPr lang="ru-RU" sz="3600" b="1" i="1" smtClean="0"/>
              <a:t>Земское училище</a:t>
            </a:r>
          </a:p>
        </p:txBody>
      </p:sp>
      <p:sp>
        <p:nvSpPr>
          <p:cNvPr id="25603" name="Содержимое 5"/>
          <p:cNvSpPr>
            <a:spLocks noGrp="1"/>
          </p:cNvSpPr>
          <p:nvPr>
            <p:ph idx="1"/>
          </p:nvPr>
        </p:nvSpPr>
        <p:spPr/>
        <p:txBody>
          <a:bodyPr/>
          <a:lstStyle/>
          <a:p>
            <a:pPr marL="0" indent="0" eaLnBrk="1" hangingPunct="1">
              <a:buFont typeface="Arial" charset="0"/>
              <a:buNone/>
            </a:pPr>
            <a:r>
              <a:rPr lang="ru-RU" sz="1800" smtClean="0"/>
              <a:t>В 1904, в девять лет, Сергей пошел учиться в земское четырехклассное Константиновское училище. Возможность учиться имели немногие и в каждом классе насчитывалось не более 10-12 учеников. По воспоминаниям соучеников Сергея и его учителей "занимался он легко, как бы шутя, был одарен ясным умом, имел отличную память и по праву считался способным учеником; Сергей был заядлым книголюбом и среди сверстников его выделяло то, что в руках или под рубахой у него почти всегда была какая-нибудь книга". В 1909 Сергей Есенин окончил школу с похвальным листом: из одиннадцати учеников только четверо выдержали "испытания при окончании курса" на "пять", среди них был и Сергей. </a:t>
            </a:r>
          </a:p>
        </p:txBody>
      </p:sp>
      <p:pic>
        <p:nvPicPr>
          <p:cNvPr id="12292" name="Picture 2" descr="http://www.rbstarina.ru/pages/doki/n15s2r1.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429520" y="2428868"/>
            <a:ext cx="1557338" cy="75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люс 6">
            <a:hlinkClick r:id="rId2" action="ppaction://hlinksldjump"/>
          </p:cNvPr>
          <p:cNvSpPr/>
          <p:nvPr/>
        </p:nvSpPr>
        <p:spPr>
          <a:xfrm>
            <a:off x="7215206" y="2214554"/>
            <a:ext cx="360363" cy="360362"/>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8" name="Прямоугольник 7">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0" name="Управляющая кнопка: далее 9">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1" name="Управляющая кнопка: назад 10">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Текст 6"/>
          <p:cNvSpPr>
            <a:spLocks noGrp="1"/>
          </p:cNvSpPr>
          <p:nvPr>
            <p:ph type="body" sz="half" idx="2"/>
          </p:nvPr>
        </p:nvSpPr>
        <p:spPr>
          <a:xfrm>
            <a:off x="1714500" y="5286375"/>
            <a:ext cx="5486400" cy="642938"/>
          </a:xfrm>
        </p:spPr>
        <p:txBody>
          <a:bodyPr/>
          <a:lstStyle/>
          <a:p>
            <a:pPr algn="ctr"/>
            <a:r>
              <a:rPr lang="ru-RU" smtClean="0"/>
              <a:t>земское четырехклассное Константиновское училище</a:t>
            </a:r>
          </a:p>
        </p:txBody>
      </p:sp>
      <p:pic>
        <p:nvPicPr>
          <p:cNvPr id="26627" name="Picture 2" descr="http://www.rbstarina.ru/pages/doki/n15s2r1.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1428728" y="1643050"/>
            <a:ext cx="5966856" cy="2890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4"/>
          <p:cNvSpPr>
            <a:spLocks noGrp="1"/>
          </p:cNvSpPr>
          <p:nvPr>
            <p:ph type="title"/>
          </p:nvPr>
        </p:nvSpPr>
        <p:spPr/>
        <p:txBody>
          <a:bodyPr/>
          <a:lstStyle/>
          <a:p>
            <a:pPr eaLnBrk="1" hangingPunct="1">
              <a:lnSpc>
                <a:spcPct val="70000"/>
              </a:lnSpc>
            </a:pPr>
            <a:r>
              <a:rPr lang="ru-RU" sz="4000" b="1" i="1" smtClean="0"/>
              <a:t>Церковно-приходская учительская школа</a:t>
            </a:r>
          </a:p>
        </p:txBody>
      </p:sp>
      <p:sp>
        <p:nvSpPr>
          <p:cNvPr id="6" name="Содержимое 5"/>
          <p:cNvSpPr>
            <a:spLocks noGrp="1"/>
          </p:cNvSpPr>
          <p:nvPr>
            <p:ph idx="1"/>
          </p:nvPr>
        </p:nvSpPr>
        <p:spPr/>
        <p:txBody>
          <a:bodyPr rtlCol="0">
            <a:normAutofit fontScale="62500" lnSpcReduction="20000"/>
          </a:bodyPr>
          <a:lstStyle/>
          <a:p>
            <a:pPr marL="0" indent="0" eaLnBrk="1" fontAlgn="auto" hangingPunct="1">
              <a:spcAft>
                <a:spcPts val="0"/>
              </a:spcAft>
              <a:buFont typeface="Arial" pitchFamily="34" charset="0"/>
              <a:buNone/>
              <a:defRPr/>
            </a:pPr>
            <a:r>
              <a:rPr lang="ru-RU" dirty="0" smtClean="0"/>
              <a:t>Осенью 1909 родители Сергея Есенина отправили его учиться в </a:t>
            </a:r>
            <a:r>
              <a:rPr lang="ru-RU" dirty="0" err="1" smtClean="0"/>
              <a:t>Спас-Клепиковскую</a:t>
            </a:r>
            <a:r>
              <a:rPr lang="ru-RU" dirty="0" smtClean="0"/>
              <a:t> второклассную церковно-учительскую школу, находившуюся недалеко от Константинова. Пробыв несколько дней в школьном интернате, Сергей, тосковавший по дому, совершил "побег" и пешком вернулся в родное село, но его отвезли обратно. Школа, являвшаяся учебным заведением закрытого типа, находилась в ведении церковных властей и готовила учителей церковноприходских школ грамоты. В 1912 Сергей Есенин закончил учительскую школу, получив "звание учителя школы грамоты". Из произведений, созданных Сергеем Есениным в 1910-1912, в настоящее время известно более 60, среди которых и первая поэма - "Сказанием о </a:t>
            </a:r>
            <a:r>
              <a:rPr lang="ru-RU" dirty="0" err="1" smtClean="0"/>
              <a:t>Евпатии</a:t>
            </a:r>
            <a:r>
              <a:rPr lang="ru-RU" dirty="0" smtClean="0"/>
              <a:t> </a:t>
            </a:r>
            <a:r>
              <a:rPr lang="ru-RU" dirty="0" err="1" smtClean="0"/>
              <a:t>Коловрате</a:t>
            </a:r>
            <a:r>
              <a:rPr lang="ru-RU" dirty="0" smtClean="0"/>
              <a:t>...". </a:t>
            </a:r>
          </a:p>
        </p:txBody>
      </p:sp>
      <p:pic>
        <p:nvPicPr>
          <p:cNvPr id="14340" name="Picture 2" descr="http://s018.radikal.ru/i507/1202/cd/4e3c3d24e46d.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500958" y="571480"/>
            <a:ext cx="1116522" cy="836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люс 6">
            <a:hlinkClick r:id="rId2" action="ppaction://hlinksldjump"/>
          </p:cNvPr>
          <p:cNvSpPr/>
          <p:nvPr/>
        </p:nvSpPr>
        <p:spPr>
          <a:xfrm>
            <a:off x="7286644" y="336646"/>
            <a:ext cx="360363"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8" name="Прямоугольник 7">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1857375" y="5786438"/>
            <a:ext cx="5486400" cy="566737"/>
          </a:xfrm>
        </p:spPr>
        <p:txBody>
          <a:bodyPr rtlCol="0">
            <a:normAutofit/>
          </a:bodyPr>
          <a:lstStyle/>
          <a:p>
            <a:pPr eaLnBrk="1" fontAlgn="auto" hangingPunct="1">
              <a:spcAft>
                <a:spcPts val="0"/>
              </a:spcAft>
              <a:defRPr/>
            </a:pPr>
            <a:r>
              <a:rPr lang="ru-RU" sz="1400" dirty="0" err="1" smtClean="0">
                <a:latin typeface="+mn-lt"/>
              </a:rPr>
              <a:t>Спас-Клепиковская</a:t>
            </a:r>
            <a:r>
              <a:rPr lang="ru-RU" sz="1400" dirty="0" smtClean="0">
                <a:latin typeface="+mn-lt"/>
              </a:rPr>
              <a:t> второклассная церковно-приходская учительская школа</a:t>
            </a:r>
          </a:p>
        </p:txBody>
      </p:sp>
      <p:pic>
        <p:nvPicPr>
          <p:cNvPr id="28676" name="Picture 5" descr="http://s018.radikal.ru/i507/1202/cd/4e3c3d24e46d.jpg">
            <a:hlinkClick r:id="rId3" action="ppaction://hlinksldjump" tooltip="Уменьшить"/>
          </p:cNvPr>
          <p:cNvPicPr>
            <a:picLocks noChangeAspect="1" noChangeArrowheads="1"/>
          </p:cNvPicPr>
          <p:nvPr/>
        </p:nvPicPr>
        <p:blipFill>
          <a:blip r:embed="rId4" cstate="email"/>
          <a:srcRect/>
          <a:stretch>
            <a:fillRect/>
          </a:stretch>
        </p:blipFill>
        <p:spPr bwMode="auto">
          <a:xfrm>
            <a:off x="1643042" y="785794"/>
            <a:ext cx="5857875" cy="439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4"/>
          <p:cNvSpPr>
            <a:spLocks noGrp="1"/>
          </p:cNvSpPr>
          <p:nvPr>
            <p:ph type="title"/>
          </p:nvPr>
        </p:nvSpPr>
        <p:spPr/>
        <p:txBody>
          <a:bodyPr/>
          <a:lstStyle/>
          <a:p>
            <a:pPr eaLnBrk="1" hangingPunct="1">
              <a:lnSpc>
                <a:spcPct val="70000"/>
              </a:lnSpc>
            </a:pPr>
            <a:r>
              <a:rPr lang="ru-RU" sz="4000" b="1" i="1" smtClean="0"/>
              <a:t>«Товарищество И. Д. Сытина»</a:t>
            </a:r>
          </a:p>
        </p:txBody>
      </p:sp>
      <p:sp>
        <p:nvSpPr>
          <p:cNvPr id="29699" name="Содержимое 5"/>
          <p:cNvSpPr>
            <a:spLocks noGrp="1"/>
          </p:cNvSpPr>
          <p:nvPr>
            <p:ph idx="1"/>
          </p:nvPr>
        </p:nvSpPr>
        <p:spPr/>
        <p:txBody>
          <a:bodyPr/>
          <a:lstStyle/>
          <a:p>
            <a:pPr marL="0" indent="0" eaLnBrk="1" hangingPunct="1">
              <a:buFont typeface="Arial" charset="0"/>
              <a:buNone/>
            </a:pPr>
            <a:r>
              <a:rPr lang="ru-RU" sz="1600" smtClean="0"/>
              <a:t>Летом 1911 Сергей впервые ненадолго приехал в Москву к отцу, жившему в Замоскворечье; вернувшись домой, он привез с собой более двадцати книг, купленных им в городе. В конце лета 1912 Сергей Есенин приехал в Москву по вызову отца и начал работать в его конторе. К отцу он относился с большим уважением, но между ними возникали постоянные ссоры, вызванные тем, что Александр Никитич, знавший по своему горькому жизненному опыту, как трудно выбиться в люди без образования, был недоволен тем, что сын не желал продолжать образование и становиться учителем; не верил он и в то, что можно прожить на деньги, заработанные стихами. Позднее, свой первый гонорар за стихи (около трех рублей), полученный в начале 1914, Сергей полностью отдал отцу. В начале 1913 Сергей уходит от отца и начинает работать в типографии "Товарищества И.Д. Сытина" - сначала в экспедиции, затем подчитчиком (помощником корректора). В этом же году Сергей Есенин начал сотрудничать в детских журналах "Проталинка", "Доброе утро", "Мирок", в газетах "Путь правды", "Новь".</a:t>
            </a:r>
          </a:p>
        </p:txBody>
      </p:sp>
      <p:pic>
        <p:nvPicPr>
          <p:cNvPr id="16388" name="Picture 2" descr="http://esenin.ru/images/phocagallery/esenin/14-1.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452320" y="332656"/>
            <a:ext cx="795337" cy="108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2" action="ppaction://hlinksldjump"/>
          </p:cNvPr>
          <p:cNvSpPr/>
          <p:nvPr/>
        </p:nvSpPr>
        <p:spPr>
          <a:xfrm>
            <a:off x="7238006" y="118342"/>
            <a:ext cx="358775" cy="360362"/>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http://esenin.ru/images/phocagallery/esenin/14-1.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2428860" y="357166"/>
            <a:ext cx="4000500" cy="5480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Текст 6"/>
          <p:cNvSpPr>
            <a:spLocks noGrp="1"/>
          </p:cNvSpPr>
          <p:nvPr>
            <p:ph type="body" sz="half" idx="2"/>
          </p:nvPr>
        </p:nvSpPr>
        <p:spPr>
          <a:xfrm>
            <a:off x="1643063" y="5929313"/>
            <a:ext cx="5486400" cy="714375"/>
          </a:xfrm>
        </p:spPr>
        <p:txBody>
          <a:bodyPr/>
          <a:lstStyle/>
          <a:p>
            <a:pPr algn="ctr"/>
            <a:r>
              <a:rPr lang="ru-RU" smtClean="0"/>
              <a:t>С. А. Есенин в группе работников типографии «Товарищество И. Д. Сытина» 1914 г. Москва.</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4"/>
          <p:cNvSpPr>
            <a:spLocks noGrp="1"/>
          </p:cNvSpPr>
          <p:nvPr>
            <p:ph type="title"/>
          </p:nvPr>
        </p:nvSpPr>
        <p:spPr/>
        <p:txBody>
          <a:bodyPr/>
          <a:lstStyle/>
          <a:p>
            <a:pPr eaLnBrk="1" hangingPunct="1">
              <a:lnSpc>
                <a:spcPct val="70000"/>
              </a:lnSpc>
            </a:pPr>
            <a:r>
              <a:rPr lang="ru-RU" sz="4000" b="1" i="1" smtClean="0"/>
              <a:t>Анна Романовна Изрядова</a:t>
            </a:r>
          </a:p>
        </p:txBody>
      </p:sp>
      <p:sp>
        <p:nvSpPr>
          <p:cNvPr id="31747" name="Содержимое 5"/>
          <p:cNvSpPr>
            <a:spLocks noGrp="1"/>
          </p:cNvSpPr>
          <p:nvPr>
            <p:ph idx="1"/>
          </p:nvPr>
        </p:nvSpPr>
        <p:spPr/>
        <p:txBody>
          <a:bodyPr/>
          <a:lstStyle/>
          <a:p>
            <a:pPr marL="0" indent="0" eaLnBrk="1" hangingPunct="1">
              <a:buFont typeface="Arial" charset="0"/>
              <a:buNone/>
            </a:pPr>
            <a:r>
              <a:rPr lang="ru-RU" sz="1800" smtClean="0"/>
              <a:t>В типографии Сытина Есенин познакомился с Анной Романовной Изрядновой, работавшей в корректорском отделении с 1909 года, а в 1914 вступил в гражданский брак. В конце декабря 1914 у Есенина родился сын - Юрий. Весной 1917 года в редакции одной из газет он знакомится с секретарем-машинисткой Зинаидой Николаевной Райх, своей ровесницей. В истории советского театра она упоминается как актриса, однако на момент их знакомства такой актрисы не существовало - свою первую роль Райх сыграла лишь в 30 лет. Через три месяца после знакомства состоялось венчание - проездом, в Вологде. Сергей не жил с ней постоянно, хотя она и родила от него двоих детей - Татьяну (1918) и Константина (1920). </a:t>
            </a:r>
          </a:p>
        </p:txBody>
      </p:sp>
      <p:pic>
        <p:nvPicPr>
          <p:cNvPr id="18436" name="Picture 2" descr="http://esenin.velchel.ru/img/family/5.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429520" y="500042"/>
            <a:ext cx="857250" cy="1112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2" action="ppaction://hlinksldjump"/>
          </p:cNvPr>
          <p:cNvSpPr/>
          <p:nvPr/>
        </p:nvSpPr>
        <p:spPr>
          <a:xfrm>
            <a:off x="7215185" y="285751"/>
            <a:ext cx="360363"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esenin.velchel.ru/img/family/5.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2571736" y="428604"/>
            <a:ext cx="35179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1" name="Текст 7"/>
          <p:cNvSpPr>
            <a:spLocks noGrp="1"/>
          </p:cNvSpPr>
          <p:nvPr>
            <p:ph type="body" sz="half" idx="2"/>
          </p:nvPr>
        </p:nvSpPr>
        <p:spPr>
          <a:xfrm>
            <a:off x="1643063" y="5572125"/>
            <a:ext cx="5486400" cy="428625"/>
          </a:xfrm>
        </p:spPr>
        <p:txBody>
          <a:bodyPr/>
          <a:lstStyle/>
          <a:p>
            <a:pPr algn="ctr"/>
            <a:r>
              <a:rPr lang="ru-RU" smtClean="0"/>
              <a:t>Анна Романовна Изрядова (1891-1946) </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b="1" i="1" smtClean="0"/>
              <a:t>Меню</a:t>
            </a:r>
          </a:p>
        </p:txBody>
      </p:sp>
      <p:sp>
        <p:nvSpPr>
          <p:cNvPr id="15363" name="Содержимое 2"/>
          <p:cNvSpPr>
            <a:spLocks noGrp="1"/>
          </p:cNvSpPr>
          <p:nvPr>
            <p:ph idx="1"/>
          </p:nvPr>
        </p:nvSpPr>
        <p:spPr/>
        <p:txBody>
          <a:bodyPr/>
          <a:lstStyle/>
          <a:p>
            <a:r>
              <a:rPr lang="ru-RU" sz="2400" i="1" dirty="0" smtClean="0">
                <a:hlinkClick r:id="rId2" action="ppaction://hlinksldjump"/>
              </a:rPr>
              <a:t>Детство и отрочество</a:t>
            </a:r>
            <a:endParaRPr lang="ru-RU" sz="2400" i="1" dirty="0" smtClean="0"/>
          </a:p>
          <a:p>
            <a:r>
              <a:rPr lang="ru-RU" sz="2400" i="1" dirty="0" smtClean="0">
                <a:hlinkClick r:id="rId3" action="ppaction://hlinksldjump"/>
              </a:rPr>
              <a:t>Творчество</a:t>
            </a:r>
            <a:endParaRPr lang="ru-RU" sz="2400" i="1" dirty="0" smtClean="0"/>
          </a:p>
          <a:p>
            <a:r>
              <a:rPr lang="ru-RU" sz="2400" i="1" dirty="0" smtClean="0">
                <a:hlinkClick r:id="rId4" action="ppaction://hlinksldjump"/>
              </a:rPr>
              <a:t>Личная жизнь</a:t>
            </a:r>
            <a:endParaRPr lang="ru-RU" sz="2400" i="1" dirty="0" smtClean="0"/>
          </a:p>
          <a:p>
            <a:r>
              <a:rPr lang="ru-RU" sz="2400" i="1" dirty="0" smtClean="0">
                <a:hlinkClick r:id="rId5" action="ppaction://hlinksldjump"/>
              </a:rPr>
              <a:t>Есенин и власть</a:t>
            </a:r>
            <a:endParaRPr lang="ru-RU" sz="2400" i="1" dirty="0" smtClean="0"/>
          </a:p>
          <a:p>
            <a:r>
              <a:rPr lang="ru-RU" sz="2400" i="1" dirty="0" smtClean="0">
                <a:hlinkClick r:id="rId6" action="ppaction://hlinksldjump"/>
              </a:rPr>
              <a:t>Друзья</a:t>
            </a:r>
            <a:endParaRPr lang="ru-RU" sz="2400" i="1" dirty="0" smtClean="0"/>
          </a:p>
          <a:p>
            <a:r>
              <a:rPr lang="ru-RU" sz="2400" i="1" dirty="0" smtClean="0">
                <a:hlinkClick r:id="rId7" action="ppaction://hlinksldjump"/>
              </a:rPr>
              <a:t>Самоубийство</a:t>
            </a:r>
            <a:endParaRPr lang="ru-RU" sz="2400" i="1" dirty="0" smtClean="0"/>
          </a:p>
          <a:p>
            <a:r>
              <a:rPr lang="ru-RU" sz="2400" i="1" dirty="0" smtClean="0">
                <a:solidFill>
                  <a:srgbClr val="43340D"/>
                </a:solidFill>
                <a:hlinkClick r:id="rId8" action="ppaction://hlinksldjump"/>
              </a:rPr>
              <a:t>Информационные ресурсы</a:t>
            </a:r>
            <a:endParaRPr lang="ru-RU" sz="2400" i="1" dirty="0" smtClean="0">
              <a:solidFill>
                <a:srgbClr val="43340D"/>
              </a:solidFill>
            </a:endParaRPr>
          </a:p>
          <a:p>
            <a:endParaRPr lang="ru-RU" sz="2400" i="1" dirty="0" smtClean="0"/>
          </a:p>
          <a:p>
            <a:pPr>
              <a:buFont typeface="Arial" charset="0"/>
              <a:buNone/>
            </a:pPr>
            <a:endParaRPr lang="ru-RU" dirty="0" smtClean="0"/>
          </a:p>
        </p:txBody>
      </p:sp>
      <p:sp>
        <p:nvSpPr>
          <p:cNvPr id="7" name="Управляющая кнопка: настраиваемая 6">
            <a:hlinkClick r:id="" action="ppaction://hlinkshowjump?jump=endshow" highlightClick="1"/>
          </p:cNvPr>
          <p:cNvSpPr/>
          <p:nvPr/>
        </p:nvSpPr>
        <p:spPr>
          <a:xfrm>
            <a:off x="7929563" y="6429375"/>
            <a:ext cx="1214437" cy="428625"/>
          </a:xfrm>
          <a:prstGeom prst="actionButtonBlank">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Выход</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4"/>
          <p:cNvSpPr>
            <a:spLocks noGrp="1"/>
          </p:cNvSpPr>
          <p:nvPr>
            <p:ph type="title"/>
          </p:nvPr>
        </p:nvSpPr>
        <p:spPr/>
        <p:txBody>
          <a:bodyPr/>
          <a:lstStyle/>
          <a:p>
            <a:pPr eaLnBrk="1" hangingPunct="1">
              <a:lnSpc>
                <a:spcPct val="70000"/>
              </a:lnSpc>
            </a:pPr>
            <a:r>
              <a:rPr lang="ru-RU" sz="4000" b="1" i="1" smtClean="0"/>
              <a:t>Первые конфликты с властью</a:t>
            </a:r>
          </a:p>
        </p:txBody>
      </p:sp>
      <p:sp>
        <p:nvSpPr>
          <p:cNvPr id="33795" name="Содержимое 5"/>
          <p:cNvSpPr>
            <a:spLocks noGrp="1"/>
          </p:cNvSpPr>
          <p:nvPr>
            <p:ph idx="1"/>
          </p:nvPr>
        </p:nvSpPr>
        <p:spPr/>
        <p:txBody>
          <a:bodyPr/>
          <a:lstStyle/>
          <a:p>
            <a:pPr marL="0" indent="0" eaLnBrk="1" hangingPunct="1">
              <a:buFont typeface="Arial" charset="0"/>
              <a:buNone/>
            </a:pPr>
            <a:r>
              <a:rPr lang="ru-RU" sz="2400" smtClean="0"/>
              <a:t>Весной 1913, в связи с участием Есенина в революционном движении рабочих типографии Сытина, московским охранным отделением было заведено дело. В охранке Есенин, за которым началась слежка, имел кличку "Набор". Он распространял нелегальную литературу, участвовал в забастовках и демонстрациях протеста, проводимых на фабриках и заводах по призыву Московского комитета РСДРП. Осенью 1913 на его квартире был произведен обыск.</a:t>
            </a:r>
          </a:p>
        </p:txBody>
      </p:sp>
      <p:sp>
        <p:nvSpPr>
          <p:cNvPr id="6" name="Прямоугольник 5">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lnSpc>
                <a:spcPct val="70000"/>
              </a:lnSpc>
            </a:pPr>
            <a:r>
              <a:rPr lang="ru-RU" sz="4000" b="1" i="1" smtClean="0"/>
              <a:t>Университет и первая публикация</a:t>
            </a:r>
          </a:p>
        </p:txBody>
      </p:sp>
      <p:sp>
        <p:nvSpPr>
          <p:cNvPr id="34819" name="Содержимое 2"/>
          <p:cNvSpPr>
            <a:spLocks noGrp="1"/>
          </p:cNvSpPr>
          <p:nvPr>
            <p:ph idx="1"/>
          </p:nvPr>
        </p:nvSpPr>
        <p:spPr/>
        <p:txBody>
          <a:bodyPr/>
          <a:lstStyle/>
          <a:p>
            <a:pPr marL="0" indent="0">
              <a:buFont typeface="Arial" charset="0"/>
              <a:buNone/>
            </a:pPr>
            <a:r>
              <a:rPr lang="ru-RU" sz="2000" smtClean="0"/>
              <a:t>С осени 1913, вместе с А.Р. Изрядновой, учился на историко-философском отделении Московского городского народного университета имени А.Л. Шанявского. За учебу надо было ежегодно платить. Сумма была невелика, но для скромного заработка Есенина ощутима. Первое стихотворение Сергея Есенина ("Береза") было опубликовано в 1914 под псевдонимом Аристон; публикация была в детском журнале "Мирок" (№ 1). Вскоре он стал печататься под собственным именем, получая 15 копеек за строчку. </a:t>
            </a:r>
          </a:p>
        </p:txBody>
      </p:sp>
      <p:sp>
        <p:nvSpPr>
          <p:cNvPr id="7" name="Прямоугольник 6">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8" name="Управляющая кнопка: далее 7">
            <a:hlinkClick r:id="" action="ppaction://hlinkshowjump?jump=nextslide" highlightClick="1"/>
          </p:cNvPr>
          <p:cNvSpPr/>
          <p:nvPr/>
        </p:nvSpPr>
        <p:spPr>
          <a:xfrm>
            <a:off x="8748713" y="6453188"/>
            <a:ext cx="395287" cy="404812"/>
          </a:xfrm>
          <a:prstGeom prst="actionButtonForwardNex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9" name="Управляющая кнопка: назад 8">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3"/>
          <p:cNvSpPr>
            <a:spLocks noGrp="1"/>
          </p:cNvSpPr>
          <p:nvPr>
            <p:ph type="title"/>
          </p:nvPr>
        </p:nvSpPr>
        <p:spPr/>
        <p:txBody>
          <a:bodyPr/>
          <a:lstStyle/>
          <a:p>
            <a:pPr eaLnBrk="1" hangingPunct="1">
              <a:lnSpc>
                <a:spcPct val="70000"/>
              </a:lnSpc>
            </a:pPr>
            <a:r>
              <a:rPr lang="ru-RU" sz="4000" b="1" i="1" smtClean="0"/>
              <a:t>Университет и первая публикация</a:t>
            </a:r>
          </a:p>
        </p:txBody>
      </p:sp>
      <p:sp>
        <p:nvSpPr>
          <p:cNvPr id="35843" name="Содержимое 2"/>
          <p:cNvSpPr>
            <a:spLocks noGrp="1"/>
          </p:cNvSpPr>
          <p:nvPr>
            <p:ph idx="1"/>
          </p:nvPr>
        </p:nvSpPr>
        <p:spPr/>
        <p:txBody>
          <a:bodyPr/>
          <a:lstStyle/>
          <a:p>
            <a:pPr marL="0" indent="0">
              <a:buFont typeface="Arial" charset="0"/>
              <a:buNone/>
            </a:pPr>
            <a:r>
              <a:rPr lang="ru-RU" sz="2000" smtClean="0"/>
              <a:t>С осени 1914 Сергей Есенин работал в типографии Д. Чернышева и Н. Кобелькова. В 1913 Есенин стал действительным членом Суриковского литературно-музыкального кружка, работал на должности секретаря, а в конце 1914 был избран секретарем редакции журнала "суриковцев" "Друг народа", созданного на средства, полученные от рабочих и служащих. В феврале 1915 Есенин был избран в обновленный состав редакции журнала, но вскоре возникли разногласия с руководителями кружка, настаивавшими на публикации в журнале всех произведений независимо от их художественного уровня.</a:t>
            </a:r>
          </a:p>
        </p:txBody>
      </p:sp>
      <p:sp>
        <p:nvSpPr>
          <p:cNvPr id="6" name="Прямоугольник 5">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hlinkshowjump?jump=previousslide" highlightClick="1"/>
          </p:cNvPr>
          <p:cNvSpPr/>
          <p:nvPr/>
        </p:nvSpPr>
        <p:spPr>
          <a:xfrm>
            <a:off x="7200900" y="6453188"/>
            <a:ext cx="395288" cy="404812"/>
          </a:xfrm>
          <a:prstGeom prst="actionButtonBackPrevious">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rtlCol="0">
            <a:normAutofit fontScale="90000"/>
          </a:bodyPr>
          <a:lstStyle/>
          <a:p>
            <a:pPr eaLnBrk="1" fontAlgn="auto" hangingPunct="1">
              <a:lnSpc>
                <a:spcPct val="70000"/>
              </a:lnSpc>
              <a:spcAft>
                <a:spcPts val="0"/>
              </a:spcAft>
              <a:defRPr/>
            </a:pPr>
            <a:r>
              <a:rPr lang="ru-RU" b="1" i="1" dirty="0" smtClean="0"/>
              <a:t>Знакомство с поэтами Петрограда</a:t>
            </a:r>
          </a:p>
        </p:txBody>
      </p:sp>
      <p:sp>
        <p:nvSpPr>
          <p:cNvPr id="36867" name="Содержимое 2"/>
          <p:cNvSpPr>
            <a:spLocks noGrp="1"/>
          </p:cNvSpPr>
          <p:nvPr>
            <p:ph idx="1"/>
          </p:nvPr>
        </p:nvSpPr>
        <p:spPr/>
        <p:txBody>
          <a:bodyPr/>
          <a:lstStyle/>
          <a:p>
            <a:pPr marL="0" indent="0" eaLnBrk="1" hangingPunct="1">
              <a:buFont typeface="Arial" charset="0"/>
              <a:buNone/>
            </a:pPr>
            <a:r>
              <a:rPr lang="ru-RU" sz="1400" smtClean="0"/>
              <a:t>Сергей Есенин покинул Суриковский кружок и в марте 1915 уехал в Петроград, где познакомился с Александром Блоком, Андреем Белым, Владимиром Маяковским. С А.Блоком, которого Есенин считал "первым поэтом", он познакомился в первый же день приезда - 9 марта 1915, самостоятельно найдя его квартиру на Офицерской улице и попросив поэта о встрече. Во время первой встречи Блок сам отобрал для печати шесть стихотворений Есенина и написал рекомендательное письмо литератору Михаилу Павловичу Мурашеву, направившему молодого поэта в несколько редакций. 11 марта 1915, благодаря рекомендательной записке А.Блока, Есенин встретился с поэтом С.М. Городецким. В тот же день Городецкий написал редактору "Ежемесячного журнала" В.С. Миролюбову: "Дорогой Виктор Сергеевич. Приласкайте молодой талант - Сергея Александровича Есенина. В кармане у него рубль, а в душе богатство". Вслед за "Ежемесячным журналом" стихи Есенина появляются и в других столичных журналах. "Стихи у меня в Питере прошли успешно, - писал Есенин 24 апреля 1915, - из 60 принято 51. Взяли "Северные записки", "Русская мысль", "Ежемесячный журнал" и другие". </a:t>
            </a:r>
          </a:p>
        </p:txBody>
      </p:sp>
      <p:sp>
        <p:nvSpPr>
          <p:cNvPr id="6" name="Прямоугольник 5">
            <a:hlinkClick r:id="rId3"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z="4000" b="1" i="1" smtClean="0"/>
              <a:t>Жизнь в Петрограде</a:t>
            </a:r>
          </a:p>
        </p:txBody>
      </p:sp>
      <p:sp>
        <p:nvSpPr>
          <p:cNvPr id="38915" name="Содержимое 2"/>
          <p:cNvSpPr>
            <a:spLocks noGrp="1"/>
          </p:cNvSpPr>
          <p:nvPr>
            <p:ph idx="1"/>
          </p:nvPr>
        </p:nvSpPr>
        <p:spPr/>
        <p:txBody>
          <a:bodyPr/>
          <a:lstStyle/>
          <a:p>
            <a:pPr marL="0" indent="0">
              <a:buFont typeface="Arial" charset="0"/>
              <a:buNone/>
              <a:defRPr/>
            </a:pPr>
            <a:r>
              <a:rPr lang="ru-RU" sz="2000" dirty="0" smtClean="0"/>
              <a:t>Не было денег ("приходилось питаться на 2-3 коп."), не было своего жилья и Есенину приходилось ночевать где придется. Часто он жил у </a:t>
            </a:r>
            <a:r>
              <a:rPr lang="ru-RU" sz="2000" dirty="0" err="1" smtClean="0"/>
              <a:t>Мурашева</a:t>
            </a:r>
            <a:r>
              <a:rPr lang="ru-RU" sz="2000" dirty="0" smtClean="0"/>
              <a:t>, которого впоследствии называл "первым из первых друзей моих города Питера". Уже в сентябре 1915 владелец книгоиздательства "Прометей" Н.Н. Михайлов направил Есенину письмо с предложением напечатать сборник его произведений, а 25 октября 1915 состоялось первое выступление Сергея Есенина на "вечере народной поэзии", проводившемся литературно-художественной группой "Краса"в зале </a:t>
            </a:r>
            <a:r>
              <a:rPr lang="ru-RU" sz="2000" dirty="0" err="1" smtClean="0"/>
              <a:t>Тенишевского</a:t>
            </a:r>
            <a:r>
              <a:rPr lang="ru-RU" sz="2000" dirty="0" smtClean="0"/>
              <a:t> училища. </a:t>
            </a:r>
          </a:p>
          <a:p>
            <a:pPr>
              <a:defRPr/>
            </a:pPr>
            <a:endParaRPr lang="ru-RU" dirty="0" smtClean="0"/>
          </a:p>
        </p:txBody>
      </p:sp>
      <p:sp>
        <p:nvSpPr>
          <p:cNvPr id="6" name="Прямоугольник 5">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eaLnBrk="1" hangingPunct="1"/>
            <a:r>
              <a:rPr lang="ru-RU" b="1" i="1" smtClean="0"/>
              <a:t>«Радуница»</a:t>
            </a:r>
          </a:p>
        </p:txBody>
      </p:sp>
      <p:sp>
        <p:nvSpPr>
          <p:cNvPr id="3" name="Содержимое 2"/>
          <p:cNvSpPr>
            <a:spLocks noGrp="1"/>
          </p:cNvSpPr>
          <p:nvPr>
            <p:ph idx="1"/>
          </p:nvPr>
        </p:nvSpPr>
        <p:spPr/>
        <p:txBody>
          <a:bodyPr rtlCol="0">
            <a:normAutofit fontScale="47500" lnSpcReduction="20000"/>
          </a:bodyPr>
          <a:lstStyle/>
          <a:p>
            <a:pPr marL="0" indent="0" eaLnBrk="1" fontAlgn="auto" hangingPunct="1">
              <a:spcAft>
                <a:spcPts val="0"/>
              </a:spcAft>
              <a:buFont typeface="Arial" pitchFamily="34" charset="0"/>
              <a:buNone/>
              <a:defRPr/>
            </a:pPr>
            <a:r>
              <a:rPr lang="ru-RU" dirty="0" smtClean="0"/>
              <a:t>В канун нового, 1916 года газета "Биржевые ведомости" назвала читателям имена литераторов, чьи произведения предполагалось печатать на ее страницах в будущем году: рядом с именем Александра Блока и других известных писателей было имя Сергея Есенина. В феврале - мае 1916 в журнале "Северные записки" было опубликовано первое прозаическое произведение С.Есенина - повесть "Яр". В начале 1916 в издательстве Аверьянова вышел первый сборник стихов Сергея Есенина "Радуница", к которому он сам отнесся весьма критически, посчитав, что часть стихотворений печатать не стоило; в 1918, при подготовке второго издания "Радуницы", им было исключено шестнадцать стихотворений (почти половина сборника в первой публикации). Очень требовательно Есенин относился и к названиям своих последующих сборников, среди которых были "</a:t>
            </a:r>
            <a:r>
              <a:rPr lang="ru-RU" dirty="0" err="1" smtClean="0"/>
              <a:t>Голубень</a:t>
            </a:r>
            <a:r>
              <a:rPr lang="ru-RU" dirty="0" smtClean="0"/>
              <a:t>", "</a:t>
            </a:r>
            <a:r>
              <a:rPr lang="ru-RU" dirty="0" err="1" smtClean="0"/>
              <a:t>Заренка</a:t>
            </a:r>
            <a:r>
              <a:rPr lang="ru-RU" dirty="0" smtClean="0"/>
              <a:t>", "Преображенье", "</a:t>
            </a:r>
            <a:r>
              <a:rPr lang="ru-RU" dirty="0" err="1" smtClean="0"/>
              <a:t>Руссеянь</a:t>
            </a:r>
            <a:r>
              <a:rPr lang="ru-RU" dirty="0" smtClean="0"/>
              <a:t>", "</a:t>
            </a:r>
            <a:r>
              <a:rPr lang="ru-RU" dirty="0" err="1" smtClean="0"/>
              <a:t>Трерядница</a:t>
            </a:r>
            <a:r>
              <a:rPr lang="ru-RU" dirty="0" smtClean="0"/>
              <a:t>", "Ржаные кони", "Страна советская", "Березовый ситец", "Персидские мотивы". Вскоре после издания первой книги Есенина "Радуница" М.П. </a:t>
            </a:r>
            <a:r>
              <a:rPr lang="ru-RU" dirty="0" err="1" smtClean="0"/>
              <a:t>Мурашев</a:t>
            </a:r>
            <a:r>
              <a:rPr lang="ru-RU" dirty="0" smtClean="0"/>
              <a:t> получил письмо от профессора С.А. Венгерова, в котором составитель "</a:t>
            </a:r>
            <a:r>
              <a:rPr lang="ru-RU" dirty="0" err="1" smtClean="0"/>
              <a:t>Критикобиографического</a:t>
            </a:r>
            <a:r>
              <a:rPr lang="ru-RU" dirty="0" smtClean="0"/>
              <a:t> словаря русских писателей и ученых" просил передать Есенину просьбу прислать ему краткую автобиографию. </a:t>
            </a:r>
            <a:br>
              <a:rPr lang="ru-RU" dirty="0" smtClean="0"/>
            </a:br>
            <a:endParaRPr lang="ru-RU" dirty="0" smtClean="0"/>
          </a:p>
        </p:txBody>
      </p:sp>
      <p:sp>
        <p:nvSpPr>
          <p:cNvPr id="6" name="Прямоугольник 5">
            <a:hlinkClick r:id="rId3"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pPr eaLnBrk="1" hangingPunct="1"/>
            <a:r>
              <a:rPr lang="ru-RU" sz="4000" b="1" i="1" smtClean="0"/>
              <a:t>В армии</a:t>
            </a:r>
          </a:p>
        </p:txBody>
      </p:sp>
      <p:sp>
        <p:nvSpPr>
          <p:cNvPr id="3" name="Содержимое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В армию впервые Сергей Есенин призывался летом 1915 в Рязани, но тогда он получил временную отсрочку, после отсрочки он призывался уже в Петрограде. 17 марта 1916 Есенин принес М.П. </a:t>
            </a:r>
            <a:r>
              <a:rPr lang="ru-RU" dirty="0" err="1" smtClean="0"/>
              <a:t>Мурашеву</a:t>
            </a:r>
            <a:r>
              <a:rPr lang="ru-RU" dirty="0" smtClean="0"/>
              <a:t> на сохранение свои рукописи. Первоначально служил в запасном батальоне, расположенном в Петербурге, с апреля - санитаром в одном из </a:t>
            </a:r>
            <a:r>
              <a:rPr lang="ru-RU" dirty="0" err="1" smtClean="0"/>
              <a:t>царскосельских</a:t>
            </a:r>
            <a:r>
              <a:rPr lang="ru-RU" dirty="0" smtClean="0"/>
              <a:t> лазаретов, с полевым Царскосельским военно-санитарным поездом № 143 выезжал в Крым. В армии служил до марта 1917, самовольно оставив службу после Февральской революции. В Петербургу Есенин жил до марта 1918. </a:t>
            </a:r>
          </a:p>
        </p:txBody>
      </p:sp>
      <p:pic>
        <p:nvPicPr>
          <p:cNvPr id="27652" name="Picture 2" descr="http://esenin.ru/images/phocagallery/esenin/16-1.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429520" y="428604"/>
            <a:ext cx="1346200" cy="1000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2" action="ppaction://hlinksldjump"/>
          </p:cNvPr>
          <p:cNvSpPr/>
          <p:nvPr/>
        </p:nvSpPr>
        <p:spPr>
          <a:xfrm>
            <a:off x="7191947" y="276219"/>
            <a:ext cx="360363"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3"/>
          <p:cNvSpPr>
            <a:spLocks noGrp="1"/>
          </p:cNvSpPr>
          <p:nvPr>
            <p:ph sz="half" idx="1"/>
          </p:nvPr>
        </p:nvSpPr>
        <p:spPr>
          <a:xfrm>
            <a:off x="1428750" y="5372100"/>
            <a:ext cx="6551613" cy="771525"/>
          </a:xfrm>
        </p:spPr>
        <p:txBody>
          <a:bodyPr/>
          <a:lstStyle/>
          <a:p>
            <a:pPr marL="273050" indent="-273050" algn="ctr" eaLnBrk="1" hangingPunct="1">
              <a:buFont typeface="Wingdings 2" pitchFamily="18" charset="2"/>
              <a:buNone/>
            </a:pPr>
            <a:r>
              <a:rPr lang="ru-RU" sz="1400" smtClean="0"/>
              <a:t>	С. А. Есенин (на переднем плане) среди персонала полевого Царскосельского военно-санитарного поезда № 143. 1916 г., июнь. Черновцы.</a:t>
            </a:r>
          </a:p>
        </p:txBody>
      </p:sp>
      <p:pic>
        <p:nvPicPr>
          <p:cNvPr id="41987" name="Picture 2" descr="http://esenin.ru/images/phocagallery/esenin/16-1.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1714480" y="650886"/>
            <a:ext cx="5857875" cy="434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rumvi.com/products/ebook/%D0%B6%D0%B8%D0%B7%D0%BD%D1%8C-%D0%BC%D0%BE%D1%8F-%D0%B7%D0%B0-%D0%BF%D0%B5%D1%81%D0%BD%D1%8E-%D0%BF%D1%80%D0%BE%D0%B4%D0%B0%D0%BD%D0%B0-%D1%81%D0%B1%D0%BE%D1%80%D0%BD%D0%B8%D0%BA-/0f0aa0d5-d9ee-4d30-a704-ed1d958221de/preview/i_021.jpg"/>
          <p:cNvPicPr>
            <a:picLocks noChangeAspect="1" noChangeArrowheads="1"/>
          </p:cNvPicPr>
          <p:nvPr/>
        </p:nvPicPr>
        <p:blipFill>
          <a:blip r:embed="rId3" cstate="email"/>
          <a:srcRect/>
          <a:stretch>
            <a:fillRect/>
          </a:stretch>
        </p:blipFill>
        <p:spPr bwMode="auto">
          <a:xfrm>
            <a:off x="4808538" y="1071563"/>
            <a:ext cx="2906712" cy="4643437"/>
          </a:xfrm>
          <a:prstGeom prst="rect">
            <a:avLst/>
          </a:prstGeom>
          <a:noFill/>
          <a:ln w="9525">
            <a:noFill/>
            <a:miter lim="800000"/>
            <a:headEnd/>
            <a:tailEnd/>
          </a:ln>
        </p:spPr>
      </p:pic>
      <p:sp>
        <p:nvSpPr>
          <p:cNvPr id="41987" name="Текст 10"/>
          <p:cNvSpPr>
            <a:spLocks noGrp="1"/>
          </p:cNvSpPr>
          <p:nvPr>
            <p:ph type="body" sz="quarter" idx="12"/>
          </p:nvPr>
        </p:nvSpPr>
        <p:spPr>
          <a:xfrm>
            <a:off x="1274763" y="1071563"/>
            <a:ext cx="3322637" cy="639762"/>
          </a:xfrm>
        </p:spPr>
        <p:txBody>
          <a:bodyPr/>
          <a:lstStyle/>
          <a:p>
            <a:r>
              <a:rPr lang="ru-RU" sz="1800" smtClean="0"/>
              <a:t>Зинаида Николаевна Райх - 30 июля 1917 года </a:t>
            </a:r>
          </a:p>
        </p:txBody>
      </p:sp>
      <p:sp>
        <p:nvSpPr>
          <p:cNvPr id="44036" name="Содержимое 11"/>
          <p:cNvSpPr>
            <a:spLocks noGrp="1"/>
          </p:cNvSpPr>
          <p:nvPr>
            <p:ph sz="quarter" idx="4"/>
          </p:nvPr>
        </p:nvSpPr>
        <p:spPr>
          <a:xfrm>
            <a:off x="1263650" y="1719263"/>
            <a:ext cx="3324225" cy="3951287"/>
          </a:xfrm>
        </p:spPr>
        <p:txBody>
          <a:bodyPr/>
          <a:lstStyle/>
          <a:p>
            <a:pPr marL="0" indent="0">
              <a:buFont typeface="Arial" charset="0"/>
              <a:buNone/>
              <a:defRPr/>
            </a:pPr>
            <a:r>
              <a:rPr lang="ru-RU" sz="1600" dirty="0" smtClean="0"/>
              <a:t>Есенин обвенчался с красавицей-актрисой Зинаидой </a:t>
            </a:r>
            <a:r>
              <a:rPr lang="ru-RU" sz="1600" dirty="0" err="1" smtClean="0"/>
              <a:t>Райх</a:t>
            </a:r>
            <a:r>
              <a:rPr lang="ru-RU" sz="1600" dirty="0" smtClean="0"/>
              <a:t> в церкви </a:t>
            </a:r>
            <a:r>
              <a:rPr lang="ru-RU" sz="1600" dirty="0" err="1" smtClean="0"/>
              <a:t>Кирика</a:t>
            </a:r>
            <a:r>
              <a:rPr lang="ru-RU" sz="1600" dirty="0" smtClean="0"/>
              <a:t> и Улиты Вологодского уезда. 29 мая 1918 года у них родилась дочь Татьяна. Дочь, белокурую и голубоглазую, Есенин очень любил. 3 февраля 1920 года, уже после того, как Есенин разошелся с Зинаидой </a:t>
            </a:r>
            <a:r>
              <a:rPr lang="ru-RU" sz="1600" dirty="0" err="1" smtClean="0"/>
              <a:t>Райх</a:t>
            </a:r>
            <a:r>
              <a:rPr lang="ru-RU" sz="1600" dirty="0" smtClean="0"/>
              <a:t>, у них родился сын Константин. </a:t>
            </a:r>
          </a:p>
          <a:p>
            <a:pPr>
              <a:buFont typeface="Arial" charset="0"/>
              <a:buNone/>
              <a:defRPr/>
            </a:pPr>
            <a:endParaRPr lang="ru-RU" dirty="0" smtClean="0"/>
          </a:p>
        </p:txBody>
      </p:sp>
      <p:sp>
        <p:nvSpPr>
          <p:cNvPr id="6" name="Прямоугольник 5">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4"/>
          <p:cNvSpPr>
            <a:spLocks noGrp="1"/>
          </p:cNvSpPr>
          <p:nvPr>
            <p:ph type="title"/>
          </p:nvPr>
        </p:nvSpPr>
        <p:spPr/>
        <p:txBody>
          <a:bodyPr/>
          <a:lstStyle/>
          <a:p>
            <a:pPr eaLnBrk="1" hangingPunct="1"/>
            <a:r>
              <a:rPr lang="ru-RU" sz="4000" b="1" i="1" smtClean="0"/>
              <a:t>«Ключи Марии»</a:t>
            </a:r>
          </a:p>
        </p:txBody>
      </p:sp>
      <p:sp>
        <p:nvSpPr>
          <p:cNvPr id="6" name="Содержимое 5"/>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В 1918 Сергей Есенин порывает с литературной группой "Скифов" (Иванов-Разумник, Н. Клюев, А. Белый) и вступает в группу имажинистов "Ключи Марии". 31 августа 1924 письмом в газете "Правда" он заявил о своем выходе из группы, что привело к ее фактическому распаду. В 1918 на страницах московской газеты "Голос трудового </a:t>
            </a:r>
            <a:r>
              <a:rPr lang="ru-RU" dirty="0" err="1" smtClean="0"/>
              <a:t>крустьянства</a:t>
            </a:r>
            <a:r>
              <a:rPr lang="ru-RU" dirty="0" smtClean="0"/>
              <a:t>" были опубликованы сто семь частушек, которые являлись незначительной частью коллекции Есенина: по свидетельству В.С. </a:t>
            </a:r>
            <a:r>
              <a:rPr lang="ru-RU" dirty="0" err="1" smtClean="0"/>
              <a:t>Чернявского</a:t>
            </a:r>
            <a:r>
              <a:rPr lang="ru-RU" dirty="0" smtClean="0"/>
              <a:t> Есениным было собрано около четырех тысяч частушек. В 1918-1921 Есенин много ездил по стране: Мурманск, Архангельск, Крым, Кавказ, Туркестан, Бессарабия. </a:t>
            </a:r>
          </a:p>
        </p:txBody>
      </p:sp>
      <p:sp>
        <p:nvSpPr>
          <p:cNvPr id="7" name="Прямоугольник 6">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8" name="Управляющая кнопка: далее 7">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9" name="Управляющая кнопка: назад 8">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2"/>
          <p:cNvSpPr>
            <a:spLocks noGrp="1"/>
          </p:cNvSpPr>
          <p:nvPr>
            <p:ph type="title"/>
          </p:nvPr>
        </p:nvSpPr>
        <p:spPr/>
        <p:txBody>
          <a:bodyPr/>
          <a:lstStyle/>
          <a:p>
            <a:r>
              <a:rPr lang="ru-RU" sz="3600" b="1" i="1" smtClean="0"/>
              <a:t>Детство и отрочество</a:t>
            </a:r>
          </a:p>
        </p:txBody>
      </p:sp>
      <p:sp>
        <p:nvSpPr>
          <p:cNvPr id="16387" name="Содержимое 1"/>
          <p:cNvSpPr>
            <a:spLocks noGrp="1"/>
          </p:cNvSpPr>
          <p:nvPr>
            <p:ph idx="1"/>
          </p:nvPr>
        </p:nvSpPr>
        <p:spPr/>
        <p:txBody>
          <a:bodyPr/>
          <a:lstStyle/>
          <a:p>
            <a:r>
              <a:rPr lang="ru-RU" sz="2400" i="1" dirty="0" smtClean="0">
                <a:hlinkClick r:id="rId2" action="ppaction://hlinksldjump"/>
              </a:rPr>
              <a:t>Родители</a:t>
            </a:r>
            <a:endParaRPr lang="ru-RU" sz="2400" i="1" dirty="0" smtClean="0"/>
          </a:p>
          <a:p>
            <a:r>
              <a:rPr lang="ru-RU" sz="2400" i="1" dirty="0" smtClean="0">
                <a:hlinkClick r:id="rId3" action="ppaction://hlinksldjump"/>
              </a:rPr>
              <a:t>Дедушка</a:t>
            </a:r>
            <a:endParaRPr lang="ru-RU" sz="2400" i="1" dirty="0" smtClean="0"/>
          </a:p>
          <a:p>
            <a:r>
              <a:rPr lang="ru-RU" sz="2400" i="1" dirty="0" smtClean="0">
                <a:hlinkClick r:id="rId4" action="ppaction://hlinksldjump"/>
              </a:rPr>
              <a:t>Земское четырехклассное </a:t>
            </a:r>
            <a:r>
              <a:rPr lang="ru-RU" sz="2400" i="1" dirty="0" err="1" smtClean="0">
                <a:hlinkClick r:id="rId4" action="ppaction://hlinksldjump"/>
              </a:rPr>
              <a:t>Константиновское</a:t>
            </a:r>
            <a:r>
              <a:rPr lang="ru-RU" sz="2400" i="1" dirty="0" smtClean="0">
                <a:hlinkClick r:id="rId4" action="ppaction://hlinksldjump"/>
              </a:rPr>
              <a:t> училище</a:t>
            </a:r>
            <a:endParaRPr lang="ru-RU" sz="2400" i="1" dirty="0" smtClean="0"/>
          </a:p>
          <a:p>
            <a:r>
              <a:rPr lang="ru-RU" sz="2400" i="1" dirty="0" err="1" smtClean="0">
                <a:hlinkClick r:id="rId5" action="ppaction://hlinksldjump"/>
              </a:rPr>
              <a:t>Спас-Клепиковсая</a:t>
            </a:r>
            <a:r>
              <a:rPr lang="ru-RU" sz="2400" i="1" dirty="0" smtClean="0">
                <a:hlinkClick r:id="rId5" action="ppaction://hlinksldjump"/>
              </a:rPr>
              <a:t> церковно- приходская учительская школа</a:t>
            </a:r>
            <a:endParaRPr lang="ru-RU" sz="2400" i="1" dirty="0" smtClean="0"/>
          </a:p>
        </p:txBody>
      </p:sp>
      <p:sp>
        <p:nvSpPr>
          <p:cNvPr id="7" name="Прямоугольник 6">
            <a:hlinkClick r:id="rId6"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Меню</a:t>
            </a:r>
          </a:p>
        </p:txBody>
      </p:sp>
      <p:sp>
        <p:nvSpPr>
          <p:cNvPr id="8" name="Управляющая кнопка: далее 7">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6" name="Управляющая кнопка: назад 5">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sz="4000" b="1" i="1" smtClean="0"/>
              <a:t>Друзья</a:t>
            </a:r>
          </a:p>
        </p:txBody>
      </p:sp>
      <p:sp>
        <p:nvSpPr>
          <p:cNvPr id="44035" name="Содержимое 2"/>
          <p:cNvSpPr>
            <a:spLocks noGrp="1"/>
          </p:cNvSpPr>
          <p:nvPr>
            <p:ph idx="1"/>
          </p:nvPr>
        </p:nvSpPr>
        <p:spPr/>
        <p:txBody>
          <a:bodyPr/>
          <a:lstStyle/>
          <a:p>
            <a:pPr marL="0" indent="0">
              <a:buFont typeface="Arial" charset="0"/>
              <a:buNone/>
            </a:pPr>
            <a:r>
              <a:rPr lang="ru-RU" sz="1100" smtClean="0"/>
              <a:t>	Собственно говоря, друзей у Сергея Есенина настоящих было мало. Приятелей - тьма. Нахлебников еще больше. У Есенина деньги водились. Он кормил и поил большие компании. Давал деньги в долг, никогда не требуя денег назад. Многие этим пользовались. А после смерти некоторые даже воспоминания написали, тема которых: "Я и мой друг Есенин". </a:t>
            </a:r>
          </a:p>
          <a:p>
            <a:pPr marL="0" indent="0" algn="ctr">
              <a:buFont typeface="Arial" charset="0"/>
              <a:buNone/>
            </a:pPr>
            <a:r>
              <a:rPr lang="ru-RU" sz="1100" smtClean="0"/>
              <a:t>***</a:t>
            </a:r>
          </a:p>
          <a:p>
            <a:pPr marL="0" indent="0">
              <a:buFont typeface="Arial" charset="0"/>
              <a:buNone/>
            </a:pPr>
            <a:r>
              <a:rPr lang="ru-RU" sz="1100" smtClean="0"/>
              <a:t>Григорий Панфилов. Был такой друг у Есенина тогда, когда он учился в семинарии в Спас-Клепиках. Умер от туберкулеза в 1912 году. Есенин очень тосковал о нем.</a:t>
            </a:r>
          </a:p>
          <a:p>
            <a:pPr marL="0" indent="0" algn="ctr">
              <a:buFont typeface="Arial" charset="0"/>
              <a:buNone/>
            </a:pPr>
            <a:r>
              <a:rPr lang="ru-RU" sz="1100" smtClean="0"/>
              <a:t>***</a:t>
            </a:r>
          </a:p>
          <a:p>
            <a:pPr marL="0" indent="0">
              <a:buFont typeface="Arial" charset="0"/>
              <a:buNone/>
            </a:pPr>
            <a:r>
              <a:rPr lang="ru-RU" sz="1100" smtClean="0"/>
              <a:t>Александр Блок. Великий русский поэт. Благодаря нему Есенин и стал популярен. Именно Блок и стоял у основания славы Сергея Есенина.</a:t>
            </a:r>
          </a:p>
          <a:p>
            <a:pPr marL="0" indent="0" algn="ctr">
              <a:buFont typeface="Arial" charset="0"/>
              <a:buNone/>
            </a:pPr>
            <a:r>
              <a:rPr lang="ru-RU" sz="1100" smtClean="0"/>
              <a:t>***</a:t>
            </a:r>
          </a:p>
          <a:p>
            <a:pPr marL="0" indent="0">
              <a:buFont typeface="Arial" charset="0"/>
              <a:buNone/>
            </a:pPr>
            <a:r>
              <a:rPr lang="ru-RU" sz="1100" smtClean="0"/>
              <a:t>Городецкий Сергей Митрофанович. Поэт. Он ввел Есенина в литературный мир Питера, когда тот приехал туда в первый раз.</a:t>
            </a:r>
          </a:p>
          <a:p>
            <a:pPr marL="0" indent="0" algn="ctr">
              <a:buFont typeface="Arial" charset="0"/>
              <a:buNone/>
            </a:pPr>
            <a:r>
              <a:rPr lang="ru-RU" sz="1100" smtClean="0"/>
              <a:t>***</a:t>
            </a:r>
          </a:p>
          <a:p>
            <a:pPr marL="0" indent="0">
              <a:buFont typeface="Arial" charset="0"/>
              <a:buNone/>
            </a:pPr>
            <a:r>
              <a:rPr lang="ru-RU" sz="1100" smtClean="0"/>
              <a:t>Клюев Николай. Поэт. Одно время был дружен с Есениным. Вместе выступали. Потом разругались. В основном из-за того, что Клюев обманывал Есенина. Клюев два года был коммунистом, получил мандат на реквизицию икон по церквам, набрал себе этих икон полную избу, вследствие чего и был исключен из партии. Есенин как мог, почти до самой смерти, чем мог, помогал Клюеву материально.</a:t>
            </a:r>
          </a:p>
          <a:p>
            <a:pPr marL="0" indent="0" algn="ctr">
              <a:buFont typeface="Arial" charset="0"/>
              <a:buNone/>
            </a:pPr>
            <a:r>
              <a:rPr lang="ru-RU" sz="1100" smtClean="0"/>
              <a:t>***</a:t>
            </a:r>
          </a:p>
          <a:p>
            <a:pPr marL="0" indent="0">
              <a:buFont typeface="Arial" charset="0"/>
              <a:buNone/>
            </a:pPr>
            <a:r>
              <a:rPr lang="ru-RU" sz="1100" smtClean="0"/>
              <a:t>Иванов Всеволод Вячеславоч. Писатель. Друг Есенина.</a:t>
            </a:r>
          </a:p>
        </p:txBody>
      </p:sp>
      <p:pic>
        <p:nvPicPr>
          <p:cNvPr id="4" name="Picture 2" descr="http://esenin.ru/images/phocagallery/esenin/16-2.jpg">
            <a:hlinkClick r:id="rId3" action="ppaction://hlinksldjump" tooltip="Увеличить"/>
          </p:cNvPr>
          <p:cNvPicPr>
            <a:picLocks noChangeAspect="1" noChangeArrowheads="1"/>
          </p:cNvPicPr>
          <p:nvPr/>
        </p:nvPicPr>
        <p:blipFill>
          <a:blip r:embed="rId4" cstate="email"/>
          <a:srcRect/>
          <a:stretch>
            <a:fillRect/>
          </a:stretch>
        </p:blipFill>
        <p:spPr bwMode="auto">
          <a:xfrm>
            <a:off x="7500958" y="428604"/>
            <a:ext cx="1207297" cy="818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люс 8">
            <a:hlinkClick r:id="rId5" action="ppaction://hlinksldjump"/>
          </p:cNvPr>
          <p:cNvSpPr/>
          <p:nvPr/>
        </p:nvSpPr>
        <p:spPr>
          <a:xfrm>
            <a:off x="7286644" y="214291"/>
            <a:ext cx="357190" cy="388829"/>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8" name="Прямоугольник 7">
            <a:hlinkClick r:id="rId6"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0" name="Управляющая кнопка: далее 9">
            <a:hlinkClick r:id="" action="ppaction://hlinkshowjump?jump=nextslide" highlightClick="1"/>
          </p:cNvPr>
          <p:cNvSpPr/>
          <p:nvPr/>
        </p:nvSpPr>
        <p:spPr>
          <a:xfrm>
            <a:off x="8748713" y="6453188"/>
            <a:ext cx="395287" cy="404812"/>
          </a:xfrm>
          <a:prstGeom prst="actionButtonForwardNex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3" name="Управляющая кнопка: назад 12">
            <a:hlinkClick r:id="" action="ppaction://noaction" highlightClick="1"/>
          </p:cNvPr>
          <p:cNvSpPr/>
          <p:nvPr/>
        </p:nvSpPr>
        <p:spPr>
          <a:xfrm>
            <a:off x="7200900" y="6453188"/>
            <a:ext cx="395288" cy="404812"/>
          </a:xfrm>
          <a:prstGeom prst="actionButtonBackPrevious">
            <a:avLst/>
          </a:prstGeom>
          <a:solidFill>
            <a:schemeClr val="accent3">
              <a:alpha val="7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1"/>
          <p:cNvSpPr>
            <a:spLocks noGrp="1"/>
          </p:cNvSpPr>
          <p:nvPr>
            <p:ph type="title"/>
          </p:nvPr>
        </p:nvSpPr>
        <p:spPr/>
        <p:txBody>
          <a:bodyPr/>
          <a:lstStyle/>
          <a:p>
            <a:r>
              <a:rPr lang="ru-RU" b="1" i="1" smtClean="0"/>
              <a:t>Друзья</a:t>
            </a:r>
            <a:endParaRPr lang="ru-RU" smtClean="0"/>
          </a:p>
        </p:txBody>
      </p:sp>
      <p:sp>
        <p:nvSpPr>
          <p:cNvPr id="45059" name="Содержимое 2"/>
          <p:cNvSpPr>
            <a:spLocks noGrp="1"/>
          </p:cNvSpPr>
          <p:nvPr>
            <p:ph idx="1"/>
          </p:nvPr>
        </p:nvSpPr>
        <p:spPr/>
        <p:txBody>
          <a:bodyPr/>
          <a:lstStyle/>
          <a:p>
            <a:pPr marL="0" indent="0">
              <a:buFont typeface="Arial" charset="0"/>
              <a:buNone/>
            </a:pPr>
            <a:r>
              <a:rPr lang="ru-RU" sz="1000" smtClean="0"/>
              <a:t> Петр Иванович Чагин (Болдовкин). Партийный работник. Журналист. Один из ближайших друзей Есенина, который информировал его о планах НКВД-ГПУ, помогал скрываться. Биографы утверждают, что Есенин стремился в Среднюю Азию и на Кавказ, чтобы там по первоисточникам изучить древнюю восточную поэзию и философию. Главная же причина поездок на Кавказ в 1924-1925 годах заключалась в том, что поэту приходилось скрываться от судебных преследований. К Чагину поэт неоднократно ездил на Кавказ, скрываясь от преследовавших его ЧК и ОГПУ.</a:t>
            </a:r>
          </a:p>
          <a:p>
            <a:pPr marL="0" indent="0" algn="ctr">
              <a:buFont typeface="Arial" charset="0"/>
              <a:buNone/>
            </a:pPr>
            <a:r>
              <a:rPr lang="ru-RU" sz="1000" smtClean="0"/>
              <a:t> ***</a:t>
            </a:r>
          </a:p>
          <a:p>
            <a:pPr marL="0" indent="0">
              <a:buFont typeface="Arial" charset="0"/>
              <a:buNone/>
            </a:pPr>
            <a:r>
              <a:rPr lang="ru-RU" sz="1000" smtClean="0"/>
              <a:t>Бабель. Писатель. Друг.  </a:t>
            </a:r>
          </a:p>
          <a:p>
            <a:pPr marL="0" indent="0" algn="ctr">
              <a:buFont typeface="Arial" charset="0"/>
              <a:buNone/>
            </a:pPr>
            <a:r>
              <a:rPr lang="ru-RU" sz="1000" smtClean="0"/>
              <a:t> ***</a:t>
            </a:r>
          </a:p>
          <a:p>
            <a:pPr marL="0" indent="0">
              <a:buFont typeface="Arial" charset="0"/>
              <a:buNone/>
            </a:pPr>
            <a:r>
              <a:rPr lang="ru-RU" sz="1000" smtClean="0"/>
              <a:t>Ганнушкин. Врач. Психиатр. Земляк Есенина. У него в клинике поэт скрывался от преследования ЧК - ГПУ в ноябре-декабре 1925 года. Именно там, в больнице, было написано несколько последних стихотворений поэта. В их числе "Клен".  </a:t>
            </a:r>
          </a:p>
          <a:p>
            <a:pPr marL="0" indent="0" algn="ctr">
              <a:buFont typeface="Arial" charset="0"/>
              <a:buNone/>
            </a:pPr>
            <a:r>
              <a:rPr lang="ru-RU" sz="1000" smtClean="0"/>
              <a:t> *** </a:t>
            </a:r>
          </a:p>
          <a:p>
            <a:pPr marL="0" indent="0">
              <a:buFont typeface="Arial" charset="0"/>
              <a:buNone/>
            </a:pPr>
            <a:r>
              <a:rPr lang="ru-RU" sz="1000" smtClean="0"/>
              <a:t>Оксенов Иннокентий Александрович (1897-1942), врач-рентгенолог, поэт, литературный критик. И. А. Оксенов - автор ряда статей, посвященных жизни и творчеству Есенина, наиболее последовательный и смелый его защитник.</a:t>
            </a:r>
          </a:p>
          <a:p>
            <a:pPr marL="0" indent="0" algn="ctr">
              <a:buFont typeface="Arial" charset="0"/>
              <a:buNone/>
            </a:pPr>
            <a:r>
              <a:rPr lang="ru-RU" sz="1000" smtClean="0"/>
              <a:t>           ***</a:t>
            </a:r>
          </a:p>
          <a:p>
            <a:pPr marL="0" indent="0">
              <a:buFont typeface="Arial" charset="0"/>
              <a:buNone/>
            </a:pPr>
            <a:r>
              <a:rPr lang="ru-RU" sz="1000" smtClean="0"/>
              <a:t> Александр Михайлович Сахаров. Друг поэта. Есенин неоднократно жил у него. Сахаров издавал в разные годы Есенина. (1894-1952), издательский работник.</a:t>
            </a:r>
          </a:p>
          <a:p>
            <a:pPr marL="0" indent="0" algn="ctr">
              <a:buFont typeface="Arial" charset="0"/>
              <a:buNone/>
            </a:pPr>
            <a:r>
              <a:rPr lang="ru-RU" sz="1000" smtClean="0"/>
              <a:t> ***</a:t>
            </a:r>
          </a:p>
          <a:p>
            <a:pPr marL="0" indent="0">
              <a:buFont typeface="Arial" charset="0"/>
              <a:buNone/>
            </a:pPr>
            <a:r>
              <a:rPr lang="ru-RU" sz="1000" smtClean="0"/>
              <a:t> Вадим Габриэлович Шершеневич. (1893-1942), поэт, входил в группу имажинистов. </a:t>
            </a:r>
          </a:p>
          <a:p>
            <a:pPr marL="0" indent="0" algn="ctr">
              <a:buFont typeface="Arial" charset="0"/>
              <a:buNone/>
            </a:pPr>
            <a:r>
              <a:rPr lang="ru-RU" sz="1000" smtClean="0"/>
              <a:t>***</a:t>
            </a:r>
          </a:p>
          <a:p>
            <a:pPr marL="0" indent="0">
              <a:buFont typeface="Arial" charset="0"/>
              <a:buNone/>
            </a:pPr>
            <a:r>
              <a:rPr lang="ru-RU" sz="1000" smtClean="0"/>
              <a:t>Бениславская Галина. Подруга. Бесплатный секретарь. Сотрудник ГПУ. Есенину помогала. Но и стучала на него. То ли по долгу службы, то ли от чистого сердца. Есенин её не любил, хотя и спал с ней, и опасался её по воспоминаниям сестер. Страдала алкоголизмом и психическим расстройством. Покончила с собой на могиле Есенина.</a:t>
            </a:r>
          </a:p>
        </p:txBody>
      </p:sp>
      <p:pic>
        <p:nvPicPr>
          <p:cNvPr id="7" name="Picture 2" descr="http://esenin.ru/images/phocagallery/esenin/16-5.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500958" y="500042"/>
            <a:ext cx="833437" cy="136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люс 7">
            <a:hlinkClick r:id="rId4" action="ppaction://hlinksldjump"/>
          </p:cNvPr>
          <p:cNvSpPr/>
          <p:nvPr/>
        </p:nvSpPr>
        <p:spPr>
          <a:xfrm>
            <a:off x="7305673" y="328614"/>
            <a:ext cx="287337" cy="288925"/>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9" name="Прямоугольник 8">
            <a:hlinkClick r:id="rId5"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0" name="Управляющая кнопка: далее 9">
            <a:hlinkClick r:id="" action="ppaction://hlinkshowjump?jump=nextslide" highlightClick="1"/>
          </p:cNvPr>
          <p:cNvSpPr/>
          <p:nvPr/>
        </p:nvSpPr>
        <p:spPr>
          <a:xfrm>
            <a:off x="8748713" y="6453188"/>
            <a:ext cx="395287" cy="404812"/>
          </a:xfrm>
          <a:prstGeom prst="actionButtonForwardNex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2" name="Управляющая кнопка: назад 11">
            <a:hlinkClick r:id="" action="ppaction://hlinkshowjump?jump=previousslide" highlightClick="1"/>
          </p:cNvPr>
          <p:cNvSpPr/>
          <p:nvPr/>
        </p:nvSpPr>
        <p:spPr>
          <a:xfrm>
            <a:off x="7200900" y="6453188"/>
            <a:ext cx="395288" cy="404812"/>
          </a:xfrm>
          <a:prstGeom prst="actionButtonBackPrevious">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lang="ru-RU" sz="4000" b="1" i="1" smtClean="0"/>
              <a:t>Друзья</a:t>
            </a:r>
          </a:p>
        </p:txBody>
      </p:sp>
      <p:sp>
        <p:nvSpPr>
          <p:cNvPr id="2" name="Содержимое 2"/>
          <p:cNvSpPr>
            <a:spLocks noGrp="1"/>
          </p:cNvSpPr>
          <p:nvPr>
            <p:ph idx="1"/>
          </p:nvPr>
        </p:nvSpPr>
        <p:spPr/>
        <p:txBody>
          <a:bodyPr/>
          <a:lstStyle/>
          <a:p>
            <a:pPr marL="0" indent="0" algn="ctr">
              <a:buFont typeface="Arial" charset="0"/>
              <a:buNone/>
              <a:defRPr/>
            </a:pPr>
            <a:r>
              <a:rPr lang="ru-RU" sz="1000" dirty="0" smtClean="0"/>
              <a:t>***</a:t>
            </a:r>
          </a:p>
          <a:p>
            <a:pPr marL="0" indent="0">
              <a:buFont typeface="Arial" charset="0"/>
              <a:buNone/>
              <a:defRPr/>
            </a:pPr>
            <a:r>
              <a:rPr lang="ru-RU" sz="1000" dirty="0" smtClean="0"/>
              <a:t>Лавренев Борис. Писатель. По явному недосмотру Рубинштейн и цензуры "проскочила" статья Бориса Лавренева "Казненный дегенератами", единственное честное слово о свершившемся злодеянии в хоре фальшивых и трусливых голосов советских писателей. Лавреневу пришлось на собрании литераторов отстаивать свою точку зрения.  </a:t>
            </a:r>
          </a:p>
          <a:p>
            <a:pPr marL="0" indent="0" algn="ctr">
              <a:buFont typeface="Arial" charset="0"/>
              <a:buNone/>
              <a:defRPr/>
            </a:pPr>
            <a:r>
              <a:rPr lang="ru-RU" sz="1000" dirty="0" smtClean="0"/>
              <a:t>***</a:t>
            </a:r>
          </a:p>
          <a:p>
            <a:pPr marL="0" indent="0">
              <a:buFont typeface="Arial" charset="0"/>
              <a:buNone/>
              <a:defRPr/>
            </a:pPr>
            <a:r>
              <a:rPr lang="ru-RU" sz="1000" dirty="0" smtClean="0"/>
              <a:t> Киров Сергей </a:t>
            </a:r>
            <a:r>
              <a:rPr lang="ru-RU" sz="1000" dirty="0" err="1" smtClean="0"/>
              <a:t>Миронович</a:t>
            </a:r>
            <a:r>
              <a:rPr lang="ru-RU" sz="1000" dirty="0" smtClean="0"/>
              <a:t>. Другом поэта не был. Но, по крайней мере, старался помогать Сергею Александровичу. Нельзя исключать, что своевременно информированный Есенин бежал от суда в Ленинград под защиту, по-доброму к нему относившегося, </a:t>
            </a:r>
            <a:r>
              <a:rPr lang="ru-RU" sz="1000" dirty="0" err="1" smtClean="0"/>
              <a:t>Кирова-Кострикова</a:t>
            </a:r>
            <a:r>
              <a:rPr lang="ru-RU" sz="1000" dirty="0" smtClean="0"/>
              <a:t>, кстати, в отличие от многих заметных большевиков, весьма неплохого литературного критика, ценителя поэзии.</a:t>
            </a:r>
          </a:p>
          <a:p>
            <a:pPr marL="0" indent="0" algn="ctr">
              <a:buFont typeface="Arial" charset="0"/>
              <a:buNone/>
              <a:defRPr/>
            </a:pPr>
            <a:r>
              <a:rPr lang="ru-RU" sz="1000" dirty="0" smtClean="0"/>
              <a:t> ***</a:t>
            </a:r>
          </a:p>
          <a:p>
            <a:pPr marL="0" indent="0">
              <a:buFont typeface="Arial" charset="0"/>
              <a:buNone/>
              <a:defRPr/>
            </a:pPr>
            <a:r>
              <a:rPr lang="ru-RU" sz="1000" dirty="0" smtClean="0"/>
              <a:t> </a:t>
            </a:r>
            <a:r>
              <a:rPr lang="ru-RU" sz="1000" dirty="0" err="1" smtClean="0"/>
              <a:t>Мариенгоф</a:t>
            </a:r>
            <a:r>
              <a:rPr lang="ru-RU" sz="1000" dirty="0" smtClean="0"/>
              <a:t>. Одно время был другом. И совладельцем Есенина: 1. Кафе 2.Издательства 3. Книжного магазина. Пока Есенин ездил по </a:t>
            </a:r>
            <a:r>
              <a:rPr lang="ru-RU" sz="1000" dirty="0" err="1" smtClean="0"/>
              <a:t>заграницам</a:t>
            </a:r>
            <a:r>
              <a:rPr lang="ru-RU" sz="1000" dirty="0" smtClean="0"/>
              <a:t> благополучные предприятия развалил, обанкротил, деньги скорее всего присвоил. Потом на свои уже деньги открыл свое кафе. Есенину не перепало ни копейки. После этого </a:t>
            </a:r>
            <a:r>
              <a:rPr lang="ru-RU" sz="1000" dirty="0" err="1" smtClean="0"/>
              <a:t>Мариенгоф</a:t>
            </a:r>
            <a:r>
              <a:rPr lang="ru-RU" sz="1000" dirty="0" smtClean="0"/>
              <a:t> и Есенин стали врагами.</a:t>
            </a:r>
          </a:p>
          <a:p>
            <a:pPr marL="0" indent="0" algn="ctr">
              <a:buFont typeface="Arial" charset="0"/>
              <a:buNone/>
              <a:defRPr/>
            </a:pPr>
            <a:r>
              <a:rPr lang="ru-RU" sz="1000" dirty="0" smtClean="0"/>
              <a:t>***</a:t>
            </a:r>
          </a:p>
          <a:p>
            <a:pPr marL="0" indent="0">
              <a:buFont typeface="Arial" charset="0"/>
              <a:buNone/>
              <a:defRPr/>
            </a:pPr>
            <a:r>
              <a:rPr lang="ru-RU" sz="1000" dirty="0" smtClean="0"/>
              <a:t> Иван Михайлович Касаткин. Друг поэта. Прозаик Иван Михайлович Касаткин, тоже послуживший в ЧК на пользу революции, а в 1938 году сам попавший в ее железные сети. Кстати, Касаткин был одним из немногих друзей Есенина, сомневавшихся в официальной версии его гибели. </a:t>
            </a:r>
          </a:p>
          <a:p>
            <a:pPr marL="0" indent="0" algn="ctr">
              <a:buFont typeface="Arial" charset="0"/>
              <a:buNone/>
              <a:defRPr/>
            </a:pPr>
            <a:r>
              <a:rPr lang="ru-RU" sz="1000" dirty="0" smtClean="0"/>
              <a:t> ***</a:t>
            </a:r>
          </a:p>
          <a:p>
            <a:pPr marL="0" indent="0">
              <a:buFont typeface="Arial" charset="0"/>
              <a:buNone/>
              <a:defRPr/>
            </a:pPr>
            <a:r>
              <a:rPr lang="ru-RU" sz="1000" dirty="0" smtClean="0"/>
              <a:t>Луначарский. Нарком просвещения. Другом, как утверждают некоторые  знавшие поэта, не был. Помогал поэту и </a:t>
            </a:r>
            <a:r>
              <a:rPr lang="ru-RU" sz="1000" dirty="0" err="1" smtClean="0"/>
              <a:t>Дункан</a:t>
            </a:r>
            <a:r>
              <a:rPr lang="ru-RU" sz="1000" dirty="0" smtClean="0"/>
              <a:t> как мог. Но стремление Луначарского предотвратить судебный процесс над поэтом в 1925 году, перечеркнул Троцкий. После смерти поэта поведение Луначарского </a:t>
            </a:r>
            <a:r>
              <a:rPr lang="ru-RU" sz="1000" dirty="0" err="1" smtClean="0"/>
              <a:t>изменилось.С</a:t>
            </a:r>
            <a:r>
              <a:rPr lang="ru-RU" sz="1000" dirty="0" smtClean="0"/>
              <a:t> легкой руки Луначарского, Бухарина, Сосновского, Волина, Авербаха, Крученых и других С. А. Есенину были приписаны: наркомания, алкоголизм, развратные действия, злостное хулиганство. </a:t>
            </a:r>
          </a:p>
          <a:p>
            <a:pPr>
              <a:buFont typeface="Arial" charset="0"/>
              <a:buNone/>
              <a:defRPr/>
            </a:pPr>
            <a:endParaRPr lang="ru-RU" dirty="0" smtClean="0"/>
          </a:p>
          <a:p>
            <a:pPr>
              <a:buFont typeface="Arial" charset="0"/>
              <a:buNone/>
              <a:defRPr/>
            </a:pPr>
            <a:endParaRPr lang="ru-RU" dirty="0" smtClean="0"/>
          </a:p>
          <a:p>
            <a:pPr>
              <a:buFont typeface="Arial" charset="0"/>
              <a:buNone/>
              <a:defRPr/>
            </a:pPr>
            <a:endParaRPr lang="ru-RU" dirty="0" smtClean="0"/>
          </a:p>
        </p:txBody>
      </p:sp>
      <p:pic>
        <p:nvPicPr>
          <p:cNvPr id="7" name="Picture 2" descr="http://esenin.ru/images/phocagallery/esenin/19-9.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500958" y="500042"/>
            <a:ext cx="919332" cy="1325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люс 7">
            <a:hlinkClick r:id="rId4" action="ppaction://hlinksldjump"/>
          </p:cNvPr>
          <p:cNvSpPr/>
          <p:nvPr/>
        </p:nvSpPr>
        <p:spPr>
          <a:xfrm>
            <a:off x="7304085" y="328613"/>
            <a:ext cx="288925" cy="288925"/>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9" name="Прямоугольник 8">
            <a:hlinkClick r:id="rId5"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0" name="Управляющая кнопка: далее 9">
            <a:hlinkClick r:id="" action="ppaction://hlinkshowjump?jump=nextslide" highlightClick="1"/>
          </p:cNvPr>
          <p:cNvSpPr/>
          <p:nvPr/>
        </p:nvSpPr>
        <p:spPr>
          <a:xfrm>
            <a:off x="8748713" y="6453188"/>
            <a:ext cx="395287" cy="404812"/>
          </a:xfrm>
          <a:prstGeom prst="actionButtonForwardNex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2" name="Управляющая кнопка: назад 11">
            <a:hlinkClick r:id="" action="ppaction://hlinkshowjump?jump=previousslide" highlightClick="1"/>
          </p:cNvPr>
          <p:cNvSpPr/>
          <p:nvPr/>
        </p:nvSpPr>
        <p:spPr>
          <a:xfrm>
            <a:off x="7200900" y="6453188"/>
            <a:ext cx="395288" cy="404812"/>
          </a:xfrm>
          <a:prstGeom prst="actionButtonBackPrevious">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sz="4000" b="1" i="1" smtClean="0"/>
              <a:t>Друзья</a:t>
            </a:r>
          </a:p>
        </p:txBody>
      </p:sp>
      <p:sp>
        <p:nvSpPr>
          <p:cNvPr id="2" name="Содержимое 2"/>
          <p:cNvSpPr>
            <a:spLocks noGrp="1"/>
          </p:cNvSpPr>
          <p:nvPr>
            <p:ph idx="1"/>
          </p:nvPr>
        </p:nvSpPr>
        <p:spPr/>
        <p:txBody>
          <a:bodyPr/>
          <a:lstStyle/>
          <a:p>
            <a:pPr marL="0" indent="0" algn="ctr">
              <a:buFont typeface="Arial" charset="0"/>
              <a:buNone/>
              <a:defRPr/>
            </a:pPr>
            <a:r>
              <a:rPr lang="ru-RU" sz="1400" dirty="0" smtClean="0"/>
              <a:t>***</a:t>
            </a:r>
          </a:p>
          <a:p>
            <a:pPr marL="0" indent="0">
              <a:buFont typeface="Arial" charset="0"/>
              <a:buNone/>
              <a:defRPr/>
            </a:pPr>
            <a:r>
              <a:rPr lang="ru-RU" sz="1400" dirty="0" err="1" smtClean="0"/>
              <a:t>Вольпин</a:t>
            </a:r>
            <a:r>
              <a:rPr lang="ru-RU" sz="1400" dirty="0" smtClean="0"/>
              <a:t> Надежда Давыдовна. Поэт. Переводчик. Есенин дружил с ней. Потом дружба переросла в близкие отношения. Когда Есенин умер, </a:t>
            </a:r>
            <a:r>
              <a:rPr lang="ru-RU" sz="1400" dirty="0" err="1" smtClean="0"/>
              <a:t>Вольпин</a:t>
            </a:r>
            <a:r>
              <a:rPr lang="ru-RU" sz="1400" dirty="0" smtClean="0"/>
              <a:t> была беременна от Сергея.</a:t>
            </a:r>
          </a:p>
          <a:p>
            <a:pPr marL="0" indent="0" algn="ctr">
              <a:buFont typeface="Arial" charset="0"/>
              <a:buNone/>
              <a:defRPr/>
            </a:pPr>
            <a:r>
              <a:rPr lang="ru-RU" sz="1400" dirty="0" smtClean="0"/>
              <a:t>***</a:t>
            </a:r>
          </a:p>
          <a:p>
            <a:pPr marL="0" indent="0">
              <a:buFont typeface="Arial" charset="0"/>
              <a:buNone/>
              <a:defRPr/>
            </a:pPr>
            <a:r>
              <a:rPr lang="ru-RU" sz="1400" dirty="0" smtClean="0"/>
              <a:t>Эрлих. Капитан НКВД. </a:t>
            </a:r>
            <a:r>
              <a:rPr lang="ru-RU" sz="1400" dirty="0" err="1" smtClean="0"/>
              <a:t>Говенный</a:t>
            </a:r>
            <a:r>
              <a:rPr lang="ru-RU" sz="1400" dirty="0" smtClean="0"/>
              <a:t> поэт. Вольф (Вова, как его звал Есенин) был </a:t>
            </a:r>
            <a:r>
              <a:rPr lang="ru-RU" sz="1400" dirty="0" err="1" smtClean="0"/>
              <a:t>сексотом</a:t>
            </a:r>
            <a:r>
              <a:rPr lang="ru-RU" sz="1400" dirty="0" smtClean="0"/>
              <a:t> ГПУ. Эта "дружба" была инспирирована ГПУ, чтобы следить за Есениным. Эрлих участвовал в убийстве поэта.</a:t>
            </a:r>
          </a:p>
          <a:p>
            <a:pPr marL="0" indent="0" algn="ctr">
              <a:buFont typeface="Arial" charset="0"/>
              <a:buNone/>
              <a:defRPr/>
            </a:pPr>
            <a:r>
              <a:rPr lang="ru-RU" sz="1400" dirty="0" smtClean="0"/>
              <a:t>***</a:t>
            </a:r>
          </a:p>
          <a:p>
            <a:pPr marL="0" indent="0">
              <a:buFont typeface="Arial" charset="0"/>
              <a:buNone/>
              <a:defRPr/>
            </a:pPr>
            <a:r>
              <a:rPr lang="ru-RU" sz="1400" dirty="0" smtClean="0"/>
              <a:t>Коненков Сергей Тимофеевич. Скульптор. Дружил с поэтом. Автор бюста Есенина, сейчас считающимся утерянным.</a:t>
            </a:r>
          </a:p>
          <a:p>
            <a:pPr marL="0" indent="0" algn="ctr">
              <a:buFont typeface="Arial" charset="0"/>
              <a:buNone/>
              <a:defRPr/>
            </a:pPr>
            <a:r>
              <a:rPr lang="ru-RU" sz="1400" dirty="0" smtClean="0"/>
              <a:t>***</a:t>
            </a:r>
          </a:p>
          <a:p>
            <a:pPr marL="0" indent="0">
              <a:buFont typeface="Arial" charset="0"/>
              <a:buNone/>
              <a:defRPr/>
            </a:pPr>
            <a:r>
              <a:rPr lang="ru-RU" sz="1400" dirty="0" err="1" smtClean="0"/>
              <a:t>Кузько</a:t>
            </a:r>
            <a:r>
              <a:rPr lang="ru-RU" sz="1400" dirty="0" smtClean="0"/>
              <a:t> Петр </a:t>
            </a:r>
            <a:r>
              <a:rPr lang="ru-RU" sz="1400" dirty="0" err="1" smtClean="0"/>
              <a:t>Авдеевич</a:t>
            </a:r>
            <a:r>
              <a:rPr lang="ru-RU" sz="1400" dirty="0" smtClean="0"/>
              <a:t>. Журналист.</a:t>
            </a:r>
          </a:p>
          <a:p>
            <a:pPr marL="0" indent="0" algn="ctr">
              <a:buFont typeface="Arial" charset="0"/>
              <a:buNone/>
              <a:defRPr/>
            </a:pPr>
            <a:r>
              <a:rPr lang="ru-RU" sz="1400" dirty="0" smtClean="0"/>
              <a:t> ***</a:t>
            </a:r>
          </a:p>
          <a:p>
            <a:pPr marL="0" indent="0">
              <a:buFont typeface="Arial" charset="0"/>
              <a:buNone/>
              <a:defRPr/>
            </a:pPr>
            <a:r>
              <a:rPr lang="ru-RU" sz="1400" dirty="0" smtClean="0"/>
              <a:t>Иван Васильевич Грузинов. Писатель. Поэт. Входил с Есениным в группу имажинистов. Дважды писал о Есенине. Помогал Есенину, как мог и чем мог. В пьяном виде не раз отвозил его домой. Заботился о нем. О ночлеге, деньгах, публикациях. Добрый ангел поэта. Действительно друг.</a:t>
            </a:r>
          </a:p>
          <a:p>
            <a:pPr algn="ctr">
              <a:buFont typeface="Arial" charset="0"/>
              <a:buNone/>
              <a:defRPr/>
            </a:pPr>
            <a:endParaRPr lang="ru-RU" sz="1100" dirty="0" smtClean="0"/>
          </a:p>
          <a:p>
            <a:pPr>
              <a:buFont typeface="Arial" charset="0"/>
              <a:buNone/>
              <a:defRPr/>
            </a:pPr>
            <a:endParaRPr lang="ru-RU" sz="1100" dirty="0" smtClean="0"/>
          </a:p>
          <a:p>
            <a:pPr>
              <a:buFont typeface="Arial" charset="0"/>
              <a:buNone/>
              <a:defRPr/>
            </a:pPr>
            <a:endParaRPr lang="ru-RU" sz="1100" dirty="0" smtClean="0"/>
          </a:p>
          <a:p>
            <a:pPr>
              <a:buFont typeface="Arial" charset="0"/>
              <a:buNone/>
              <a:defRPr/>
            </a:pPr>
            <a:endParaRPr lang="ru-RU" sz="1100" dirty="0" smtClean="0"/>
          </a:p>
        </p:txBody>
      </p:sp>
      <p:sp>
        <p:nvSpPr>
          <p:cNvPr id="6" name="Прямоугольник 5">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hlinkshowjump?jump=previousslide" highlightClick="1"/>
          </p:cNvPr>
          <p:cNvSpPr/>
          <p:nvPr/>
        </p:nvSpPr>
        <p:spPr>
          <a:xfrm>
            <a:off x="7200900" y="6453188"/>
            <a:ext cx="395288" cy="404812"/>
          </a:xfrm>
          <a:prstGeom prst="actionButtonBackPrevious">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Содержимое 3"/>
          <p:cNvSpPr>
            <a:spLocks noGrp="1"/>
          </p:cNvSpPr>
          <p:nvPr>
            <p:ph sz="half" idx="1"/>
          </p:nvPr>
        </p:nvSpPr>
        <p:spPr>
          <a:xfrm>
            <a:off x="1214438" y="5572125"/>
            <a:ext cx="6296025" cy="500063"/>
          </a:xfrm>
        </p:spPr>
        <p:txBody>
          <a:bodyPr/>
          <a:lstStyle/>
          <a:p>
            <a:pPr algn="ctr" eaLnBrk="1" hangingPunct="1">
              <a:buFont typeface="Wingdings 2" pitchFamily="18" charset="2"/>
              <a:buNone/>
            </a:pPr>
            <a:r>
              <a:rPr lang="ru-RU" sz="1400" smtClean="0"/>
              <a:t>	С. А. Есенин, М. П. Мурашёв. Фото. 10 апреля 1916 г. Петроград.</a:t>
            </a:r>
          </a:p>
        </p:txBody>
      </p:sp>
      <p:pic>
        <p:nvPicPr>
          <p:cNvPr id="49155" name="Picture 2" descr="http://esenin.ru/images/phocagallery/esenin/16-2.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1500166" y="1071546"/>
            <a:ext cx="584835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3"/>
          <p:cNvSpPr>
            <a:spLocks noGrp="1"/>
          </p:cNvSpPr>
          <p:nvPr>
            <p:ph sz="half" idx="1"/>
          </p:nvPr>
        </p:nvSpPr>
        <p:spPr>
          <a:xfrm>
            <a:off x="857250" y="6000750"/>
            <a:ext cx="5429250" cy="500063"/>
          </a:xfrm>
        </p:spPr>
        <p:txBody>
          <a:bodyPr/>
          <a:lstStyle/>
          <a:p>
            <a:pPr algn="ctr" eaLnBrk="1" hangingPunct="1">
              <a:buFont typeface="Wingdings 2" pitchFamily="18" charset="2"/>
              <a:buNone/>
            </a:pPr>
            <a:r>
              <a:rPr lang="ru-RU" sz="1400" smtClean="0"/>
              <a:t>	С. А. Есенин, Н. А. Клюев. Фото. 1915 - 1916. Петроград.</a:t>
            </a:r>
          </a:p>
        </p:txBody>
      </p:sp>
      <p:pic>
        <p:nvPicPr>
          <p:cNvPr id="50179" name="Picture 2" descr="http://esenin.ru/images/phocagallery/esenin/16-5.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2071670" y="142852"/>
            <a:ext cx="3425584" cy="5619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3"/>
          <p:cNvSpPr>
            <a:spLocks noGrp="1"/>
          </p:cNvSpPr>
          <p:nvPr>
            <p:ph sz="half" idx="1"/>
          </p:nvPr>
        </p:nvSpPr>
        <p:spPr>
          <a:xfrm>
            <a:off x="2195513" y="5786438"/>
            <a:ext cx="4662487" cy="500062"/>
          </a:xfrm>
        </p:spPr>
        <p:txBody>
          <a:bodyPr/>
          <a:lstStyle/>
          <a:p>
            <a:pPr algn="ctr" eaLnBrk="1" hangingPunct="1">
              <a:buFont typeface="Wingdings 2" pitchFamily="18" charset="2"/>
              <a:buNone/>
            </a:pPr>
            <a:r>
              <a:rPr lang="ru-RU" sz="1400" smtClean="0"/>
              <a:t>С. А. Есенин, А. Б. Мариенгоф. 1919 г. Москва.</a:t>
            </a:r>
          </a:p>
        </p:txBody>
      </p:sp>
      <p:pic>
        <p:nvPicPr>
          <p:cNvPr id="52227" name="Picture 2" descr="http://esenin.ru/images/phocagallery/esenin/19-9.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2571736" y="142852"/>
            <a:ext cx="3714750" cy="5357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4"/>
          <p:cNvSpPr>
            <a:spLocks noGrp="1"/>
          </p:cNvSpPr>
          <p:nvPr>
            <p:ph type="title"/>
          </p:nvPr>
        </p:nvSpPr>
        <p:spPr/>
        <p:txBody>
          <a:bodyPr/>
          <a:lstStyle/>
          <a:p>
            <a:pPr eaLnBrk="1" hangingPunct="1"/>
            <a:r>
              <a:rPr lang="ru-RU" sz="4000" b="1" i="1" smtClean="0"/>
              <a:t>Айседора Дункан</a:t>
            </a:r>
          </a:p>
        </p:txBody>
      </p:sp>
      <p:sp>
        <p:nvSpPr>
          <p:cNvPr id="6" name="Содержимое 5"/>
          <p:cNvSpPr>
            <a:spLocks noGrp="1"/>
          </p:cNvSpPr>
          <p:nvPr>
            <p:ph idx="1"/>
          </p:nvPr>
        </p:nvSpPr>
        <p:spPr/>
        <p:txBody>
          <a:bodyPr rtlCol="0">
            <a:normAutofit fontScale="62500" lnSpcReduction="20000"/>
          </a:bodyPr>
          <a:lstStyle/>
          <a:p>
            <a:pPr marL="0" indent="0" eaLnBrk="1" fontAlgn="auto" hangingPunct="1">
              <a:spcAft>
                <a:spcPts val="0"/>
              </a:spcAft>
              <a:buFont typeface="Arial" pitchFamily="34" charset="0"/>
              <a:buNone/>
              <a:defRPr/>
            </a:pPr>
            <a:r>
              <a:rPr lang="ru-RU" dirty="0" smtClean="0"/>
              <a:t>В 1921 Сергей Есенин женился на американской танцовщице </a:t>
            </a:r>
            <a:r>
              <a:rPr lang="ru-RU" dirty="0" err="1" smtClean="0"/>
              <a:t>Айседоре</a:t>
            </a:r>
            <a:r>
              <a:rPr lang="ru-RU" dirty="0" smtClean="0"/>
              <a:t> </a:t>
            </a:r>
            <a:r>
              <a:rPr lang="ru-RU" dirty="0" err="1" smtClean="0"/>
              <a:t>Дункан</a:t>
            </a:r>
            <a:r>
              <a:rPr lang="ru-RU" dirty="0" smtClean="0"/>
              <a:t> (1878-1927), взявшей фамилию </a:t>
            </a:r>
            <a:r>
              <a:rPr lang="ru-RU" dirty="0" err="1" smtClean="0"/>
              <a:t>Дункан-Есенина</a:t>
            </a:r>
            <a:r>
              <a:rPr lang="ru-RU" dirty="0" smtClean="0"/>
              <a:t>. </a:t>
            </a:r>
            <a:r>
              <a:rPr lang="ru-RU" dirty="0" err="1" smtClean="0"/>
              <a:t>Айседору</a:t>
            </a:r>
            <a:r>
              <a:rPr lang="ru-RU" dirty="0" smtClean="0"/>
              <a:t> </a:t>
            </a:r>
            <a:r>
              <a:rPr lang="ru-RU" dirty="0" err="1" smtClean="0"/>
              <a:t>Дункан</a:t>
            </a:r>
            <a:r>
              <a:rPr lang="ru-RU" dirty="0" smtClean="0"/>
              <a:t>, являвшуюся одной из основоположниц танца модерн, встречали переполненные театры по всей Европе. В 1920 </a:t>
            </a:r>
            <a:r>
              <a:rPr lang="ru-RU" dirty="0" err="1" smtClean="0"/>
              <a:t>Дункан</a:t>
            </a:r>
            <a:r>
              <a:rPr lang="ru-RU" dirty="0" smtClean="0"/>
              <a:t> была приглашена в Советскую Россию для организации собственной балетной школы. Вскоре за женитьбой с Есениным последовал развод, но 2 мая 1922 в загсе Хамовнического района Москвы состоялось повторное бракосочетание Сергея Есенина и американской танцовщицы </a:t>
            </a:r>
            <a:r>
              <a:rPr lang="ru-RU" dirty="0" err="1" smtClean="0"/>
              <a:t>Айседоры</a:t>
            </a:r>
            <a:r>
              <a:rPr lang="ru-RU" dirty="0" smtClean="0"/>
              <a:t> </a:t>
            </a:r>
            <a:r>
              <a:rPr lang="ru-RU" dirty="0" err="1" smtClean="0"/>
              <a:t>Дункан</a:t>
            </a:r>
            <a:r>
              <a:rPr lang="ru-RU" dirty="0" smtClean="0"/>
              <a:t>, взявшей фамилию Есенина. Осенью 1922 супруги уехали за границу. Посетив многие европейские страны, "исколесив всю Европу, кроме Испании", Есенин отправился в Америку, где пробыл четыре месяца до февраля 1923. В Москву вернулся 3 августа 1923.</a:t>
            </a:r>
          </a:p>
        </p:txBody>
      </p:sp>
      <p:pic>
        <p:nvPicPr>
          <p:cNvPr id="38916" name="Picture 2" descr="http://sovettebe.ru/wp-content/uploads/2011/03/4620dbd67faf1.jpg">
            <a:hlinkClick r:id="rId3" action="ppaction://hlinksldjump" tooltip="Увеличить"/>
          </p:cNvPr>
          <p:cNvPicPr>
            <a:picLocks noChangeAspect="1" noChangeArrowheads="1"/>
          </p:cNvPicPr>
          <p:nvPr/>
        </p:nvPicPr>
        <p:blipFill>
          <a:blip r:embed="rId4" cstate="email"/>
          <a:srcRect/>
          <a:stretch>
            <a:fillRect/>
          </a:stretch>
        </p:blipFill>
        <p:spPr bwMode="auto">
          <a:xfrm>
            <a:off x="7500958" y="357166"/>
            <a:ext cx="936625" cy="130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7" name="Picture 2" descr="http://esenin.ru/images/phocagallery/esenin/22-7.jpg">
            <a:hlinkClick r:id="rId5" action="ppaction://hlinksldjump" tooltip="Увеличить"/>
          </p:cNvPr>
          <p:cNvPicPr>
            <a:picLocks noChangeAspect="1" noChangeArrowheads="1"/>
          </p:cNvPicPr>
          <p:nvPr/>
        </p:nvPicPr>
        <p:blipFill>
          <a:blip r:embed="rId6" cstate="email"/>
          <a:srcRect/>
          <a:stretch>
            <a:fillRect/>
          </a:stretch>
        </p:blipFill>
        <p:spPr bwMode="auto">
          <a:xfrm>
            <a:off x="7500958" y="2571744"/>
            <a:ext cx="1104900" cy="82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люс 6">
            <a:hlinkClick r:id="rId3" action="ppaction://hlinksldjump"/>
          </p:cNvPr>
          <p:cNvSpPr/>
          <p:nvPr/>
        </p:nvSpPr>
        <p:spPr>
          <a:xfrm>
            <a:off x="7286624" y="217565"/>
            <a:ext cx="358775"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8" name="Плюс 7">
            <a:hlinkClick r:id="rId5" action="ppaction://hlinksldjump"/>
          </p:cNvPr>
          <p:cNvSpPr/>
          <p:nvPr/>
        </p:nvSpPr>
        <p:spPr>
          <a:xfrm>
            <a:off x="7308849" y="2387605"/>
            <a:ext cx="360363"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12" name="Прямоугольник 11">
            <a:hlinkClick r:id="rId7"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3" name="Управляющая кнопка: далее 12">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4" name="Управляющая кнопка: назад 13">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ovettebe.ru/wp-content/uploads/2011/03/4620dbd67faf1.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2714612" y="642918"/>
            <a:ext cx="3286125" cy="4564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7" name="Содержимое 9"/>
          <p:cNvSpPr>
            <a:spLocks noGrp="1"/>
          </p:cNvSpPr>
          <p:nvPr>
            <p:ph type="body" sz="half" idx="2"/>
          </p:nvPr>
        </p:nvSpPr>
        <p:spPr>
          <a:xfrm>
            <a:off x="1857375" y="5643563"/>
            <a:ext cx="5486400" cy="428625"/>
          </a:xfrm>
        </p:spPr>
        <p:txBody>
          <a:bodyPr/>
          <a:lstStyle/>
          <a:p>
            <a:pPr algn="ctr"/>
            <a:r>
              <a:rPr lang="ru-RU" smtClean="0"/>
              <a:t>Айседора Дункан</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63136"/>
          </a:schemeClr>
        </a:solidFill>
        <a:effectLst/>
      </p:bgPr>
    </p:bg>
    <p:spTree>
      <p:nvGrpSpPr>
        <p:cNvPr id="1" name=""/>
        <p:cNvGrpSpPr/>
        <p:nvPr/>
      </p:nvGrpSpPr>
      <p:grpSpPr>
        <a:xfrm>
          <a:off x="0" y="0"/>
          <a:ext cx="0" cy="0"/>
          <a:chOff x="0" y="0"/>
          <a:chExt cx="0" cy="0"/>
        </a:xfrm>
      </p:grpSpPr>
      <p:pic>
        <p:nvPicPr>
          <p:cNvPr id="56322" name="Picture 2" descr="http://esenin.ru/images/phocagallery/esenin/22-7.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1404958" y="857232"/>
            <a:ext cx="6096000" cy="4543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6323" name="TextBox 5"/>
          <p:cNvSpPr txBox="1">
            <a:spLocks noChangeArrowheads="1"/>
          </p:cNvSpPr>
          <p:nvPr/>
        </p:nvSpPr>
        <p:spPr bwMode="auto">
          <a:xfrm>
            <a:off x="1000125" y="5773738"/>
            <a:ext cx="6643688" cy="307975"/>
          </a:xfrm>
          <a:prstGeom prst="rect">
            <a:avLst/>
          </a:prstGeom>
          <a:solidFill>
            <a:schemeClr val="bg1">
              <a:alpha val="63000"/>
            </a:schemeClr>
          </a:solidFill>
          <a:ln w="9525">
            <a:noFill/>
            <a:miter lim="800000"/>
            <a:headEnd/>
            <a:tailEnd/>
          </a:ln>
        </p:spPr>
        <p:txBody>
          <a:bodyPr>
            <a:spAutoFit/>
          </a:bodyPr>
          <a:lstStyle/>
          <a:p>
            <a:pPr algn="ctr">
              <a:defRPr/>
            </a:pPr>
            <a:r>
              <a:rPr lang="ru-RU" sz="1400" dirty="0">
                <a:latin typeface="+mn-lt"/>
              </a:rPr>
              <a:t>С. Есенин и А. </a:t>
            </a:r>
            <a:r>
              <a:rPr lang="ru-RU" sz="1400" dirty="0" err="1">
                <a:latin typeface="+mn-lt"/>
              </a:rPr>
              <a:t>Дункан</a:t>
            </a:r>
            <a:r>
              <a:rPr lang="ru-RU" sz="1400" dirty="0">
                <a:latin typeface="+mn-lt"/>
              </a:rPr>
              <a:t>. Берлин. 1922 г.</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2"/>
          <p:cNvSpPr>
            <a:spLocks noGrp="1"/>
          </p:cNvSpPr>
          <p:nvPr>
            <p:ph type="title"/>
          </p:nvPr>
        </p:nvSpPr>
        <p:spPr/>
        <p:txBody>
          <a:bodyPr/>
          <a:lstStyle/>
          <a:p>
            <a:r>
              <a:rPr lang="ru-RU" sz="3600" b="1" i="1" smtClean="0"/>
              <a:t>Творчество</a:t>
            </a:r>
          </a:p>
        </p:txBody>
      </p:sp>
      <p:sp>
        <p:nvSpPr>
          <p:cNvPr id="17411" name="Содержимое 1"/>
          <p:cNvSpPr>
            <a:spLocks noGrp="1"/>
          </p:cNvSpPr>
          <p:nvPr>
            <p:ph idx="1"/>
          </p:nvPr>
        </p:nvSpPr>
        <p:spPr/>
        <p:txBody>
          <a:bodyPr/>
          <a:lstStyle/>
          <a:p>
            <a:r>
              <a:rPr lang="ru-RU" sz="2400" i="1" dirty="0" smtClean="0">
                <a:hlinkClick r:id="rId2" action="ppaction://hlinksldjump"/>
              </a:rPr>
              <a:t>«Товарищество И. Д. Сытина»</a:t>
            </a:r>
            <a:endParaRPr lang="ru-RU" sz="2400" i="1" dirty="0" smtClean="0"/>
          </a:p>
          <a:p>
            <a:r>
              <a:rPr lang="ru-RU" sz="2400" i="1" dirty="0" smtClean="0">
                <a:hlinkClick r:id="rId3" action="ppaction://hlinksldjump"/>
              </a:rPr>
              <a:t>Университет и первая публикация</a:t>
            </a:r>
            <a:endParaRPr lang="ru-RU" sz="2400" i="1" dirty="0" smtClean="0"/>
          </a:p>
          <a:p>
            <a:r>
              <a:rPr lang="ru-RU" sz="2400" i="1" dirty="0" smtClean="0">
                <a:hlinkClick r:id="rId4" action="ppaction://hlinksldjump"/>
              </a:rPr>
              <a:t>Знакомство с поэтами Петрограда</a:t>
            </a:r>
            <a:endParaRPr lang="ru-RU" sz="2400" i="1" dirty="0" smtClean="0"/>
          </a:p>
          <a:p>
            <a:r>
              <a:rPr lang="ru-RU" sz="2400" i="1" dirty="0" smtClean="0">
                <a:hlinkClick r:id="rId5" action="ppaction://hlinksldjump"/>
              </a:rPr>
              <a:t>Жизнь в Петрограде, первое выступление</a:t>
            </a:r>
            <a:endParaRPr lang="ru-RU" sz="2400" i="1" dirty="0" smtClean="0"/>
          </a:p>
          <a:p>
            <a:r>
              <a:rPr lang="ru-RU" sz="2400" i="1" dirty="0" smtClean="0">
                <a:hlinkClick r:id="rId6" action="ppaction://hlinksldjump"/>
              </a:rPr>
              <a:t>«Радуница»</a:t>
            </a:r>
            <a:endParaRPr lang="ru-RU" sz="2400" i="1" dirty="0" smtClean="0"/>
          </a:p>
          <a:p>
            <a:r>
              <a:rPr lang="ru-RU" sz="2400" i="1" dirty="0" smtClean="0">
                <a:hlinkClick r:id="rId7" action="ppaction://hlinksldjump"/>
              </a:rPr>
              <a:t>В группе имажинистов «Ключи Марии»</a:t>
            </a:r>
            <a:endParaRPr lang="ru-RU" sz="2400" i="1" dirty="0" smtClean="0"/>
          </a:p>
          <a:p>
            <a:pPr>
              <a:buFont typeface="Arial" charset="0"/>
              <a:buNone/>
            </a:pPr>
            <a:endParaRPr lang="ru-RU" dirty="0" smtClean="0"/>
          </a:p>
        </p:txBody>
      </p:sp>
      <p:sp>
        <p:nvSpPr>
          <p:cNvPr id="8" name="Прямоугольник 7">
            <a:hlinkClick r:id="rId8"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Меню</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r>
              <a:rPr lang="ru-RU" sz="4000" b="1" i="1" smtClean="0"/>
              <a:t>А. Л. Миклашевская и </a:t>
            </a:r>
            <a:br>
              <a:rPr lang="ru-RU" sz="4000" b="1" i="1" smtClean="0"/>
            </a:br>
            <a:r>
              <a:rPr lang="ru-RU" sz="4000" b="1" i="1" smtClean="0"/>
              <a:t>Н. Д. Вольпин</a:t>
            </a:r>
          </a:p>
        </p:txBody>
      </p:sp>
      <p:sp>
        <p:nvSpPr>
          <p:cNvPr id="3" name="Содержимое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После возвращения сблизился с актрисой Московского камерного театра А.Л. </a:t>
            </a:r>
            <a:r>
              <a:rPr lang="ru-RU" dirty="0" err="1" smtClean="0"/>
              <a:t>Миклашевской</a:t>
            </a:r>
            <a:r>
              <a:rPr lang="ru-RU" dirty="0" smtClean="0"/>
              <a:t>, которой посвятил цикл стихов "Любовь хулигана". В 1924 Есенин жил у Г.А. </a:t>
            </a:r>
            <a:r>
              <a:rPr lang="ru-RU" dirty="0" err="1" smtClean="0"/>
              <a:t>Бениславской</a:t>
            </a:r>
            <a:r>
              <a:rPr lang="ru-RU" dirty="0" smtClean="0"/>
              <a:t>. В 1920 году Есенин познакомился и подружился с поэтессой и переводчицей Надеждой </a:t>
            </a:r>
            <a:r>
              <a:rPr lang="ru-RU" dirty="0" err="1" smtClean="0"/>
              <a:t>Вольпин</a:t>
            </a:r>
            <a:r>
              <a:rPr lang="ru-RU" dirty="0" smtClean="0"/>
              <a:t>. 12 мая 1924 года в Ленинграде родился внебрачный сын Сергея Есенина и Надежды Давыдовны </a:t>
            </a:r>
            <a:r>
              <a:rPr lang="ru-RU" dirty="0" err="1" smtClean="0"/>
              <a:t>Вольпин</a:t>
            </a:r>
            <a:r>
              <a:rPr lang="ru-RU" dirty="0" smtClean="0"/>
              <a:t> - крупный ученый-математик, известный правозащитник, периодически он публикует стихи (только под фамилией </a:t>
            </a:r>
            <a:r>
              <a:rPr lang="ru-RU" dirty="0" err="1" smtClean="0"/>
              <a:t>Вольпин</a:t>
            </a:r>
            <a:r>
              <a:rPr lang="ru-RU" dirty="0" smtClean="0"/>
              <a:t>). </a:t>
            </a:r>
            <a:r>
              <a:rPr lang="ru-RU" dirty="0" err="1" smtClean="0"/>
              <a:t>А.Есенин-Вольпин</a:t>
            </a:r>
            <a:r>
              <a:rPr lang="ru-RU" dirty="0" smtClean="0"/>
              <a:t> - один из создателей (вместе с Сахаровым) Комитета прав человека. Ныне живет в США. </a:t>
            </a:r>
          </a:p>
          <a:p>
            <a:pPr eaLnBrk="1" fontAlgn="auto" hangingPunct="1">
              <a:spcAft>
                <a:spcPts val="0"/>
              </a:spcAft>
              <a:buFont typeface="Arial" pitchFamily="34" charset="0"/>
              <a:buNone/>
              <a:defRPr/>
            </a:pPr>
            <a:endParaRPr lang="ru-RU" dirty="0" smtClean="0"/>
          </a:p>
        </p:txBody>
      </p:sp>
      <p:pic>
        <p:nvPicPr>
          <p:cNvPr id="41988" name="Picture 2" descr="http://www.stihi.ru/pics/2012/04/16/2941.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500958" y="2571744"/>
            <a:ext cx="1144587" cy="785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static.oper.ru/data/site/avgusta5.jpg">
            <a:hlinkClick r:id="rId4" action="ppaction://hlinksldjump" tooltip="Увеличить"/>
          </p:cNvPr>
          <p:cNvPicPr>
            <a:picLocks noChangeAspect="1" noChangeArrowheads="1"/>
          </p:cNvPicPr>
          <p:nvPr/>
        </p:nvPicPr>
        <p:blipFill>
          <a:blip r:embed="rId5" cstate="email"/>
          <a:srcRect/>
          <a:stretch>
            <a:fillRect/>
          </a:stretch>
        </p:blipFill>
        <p:spPr bwMode="auto">
          <a:xfrm>
            <a:off x="7429520" y="500042"/>
            <a:ext cx="734616" cy="1130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люс 5">
            <a:hlinkClick r:id="rId4" action="ppaction://hlinksldjump"/>
          </p:cNvPr>
          <p:cNvSpPr/>
          <p:nvPr/>
        </p:nvSpPr>
        <p:spPr>
          <a:xfrm>
            <a:off x="7164385" y="285751"/>
            <a:ext cx="358775"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люс 6">
            <a:hlinkClick r:id="rId2" action="ppaction://hlinksldjump"/>
          </p:cNvPr>
          <p:cNvSpPr/>
          <p:nvPr/>
        </p:nvSpPr>
        <p:spPr>
          <a:xfrm>
            <a:off x="7277100" y="2420943"/>
            <a:ext cx="360362" cy="360362"/>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10" name="Прямоугольник 9">
            <a:hlinkClick r:id="rId6"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11" name="Управляющая кнопка: далее 10">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2" name="Управляющая кнопка: назад 11">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tatic.oper.ru/data/site/avgusta5.jpg">
            <a:hlinkClick r:id="rId3" action="ppaction://hlinksldjump" tooltip="Уменьшить"/>
          </p:cNvPr>
          <p:cNvPicPr>
            <a:picLocks noChangeAspect="1" noChangeArrowheads="1"/>
          </p:cNvPicPr>
          <p:nvPr/>
        </p:nvPicPr>
        <p:blipFill>
          <a:blip r:embed="rId4" cstate="email"/>
          <a:srcRect/>
          <a:stretch>
            <a:fillRect/>
          </a:stretch>
        </p:blipFill>
        <p:spPr bwMode="auto">
          <a:xfrm>
            <a:off x="3071802" y="642918"/>
            <a:ext cx="3311525" cy="5095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5299" name="Текст 8"/>
          <p:cNvSpPr>
            <a:spLocks noGrp="1"/>
          </p:cNvSpPr>
          <p:nvPr>
            <p:ph type="body" sz="half" idx="2"/>
          </p:nvPr>
        </p:nvSpPr>
        <p:spPr>
          <a:xfrm>
            <a:off x="1857375" y="6143625"/>
            <a:ext cx="5486400" cy="419100"/>
          </a:xfrm>
        </p:spPr>
        <p:txBody>
          <a:bodyPr/>
          <a:lstStyle/>
          <a:p>
            <a:pPr algn="ctr"/>
            <a:r>
              <a:rPr lang="ru-RU" smtClean="0"/>
              <a:t>Августа  Леонидовна Миклашевская</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Содержимое 3"/>
          <p:cNvSpPr>
            <a:spLocks noGrp="1"/>
          </p:cNvSpPr>
          <p:nvPr>
            <p:ph sz="half" idx="1"/>
          </p:nvPr>
        </p:nvSpPr>
        <p:spPr>
          <a:xfrm>
            <a:off x="1331913" y="5214938"/>
            <a:ext cx="6151562" cy="571500"/>
          </a:xfrm>
        </p:spPr>
        <p:txBody>
          <a:bodyPr/>
          <a:lstStyle/>
          <a:p>
            <a:pPr algn="ctr" eaLnBrk="1" hangingPunct="1">
              <a:buFont typeface="Wingdings 2" pitchFamily="18" charset="2"/>
              <a:buNone/>
            </a:pPr>
            <a:r>
              <a:rPr lang="ru-RU" sz="1400" smtClean="0"/>
              <a:t>	В 1920 году Есенин познакомился и подружился с поэтессой и переводчицей Надеждой Вольпин. </a:t>
            </a:r>
          </a:p>
        </p:txBody>
      </p:sp>
      <p:pic>
        <p:nvPicPr>
          <p:cNvPr id="61443" name="Picture 2" descr="http://www.stihi.ru/pics/2012/04/16/2941.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1571604" y="1000108"/>
            <a:ext cx="5629275" cy="3857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4"/>
          <p:cNvSpPr>
            <a:spLocks noGrp="1"/>
          </p:cNvSpPr>
          <p:nvPr>
            <p:ph type="title"/>
          </p:nvPr>
        </p:nvSpPr>
        <p:spPr/>
        <p:txBody>
          <a:bodyPr/>
          <a:lstStyle/>
          <a:p>
            <a:pPr eaLnBrk="1" hangingPunct="1"/>
            <a:r>
              <a:rPr lang="ru-RU" b="1" i="1" smtClean="0"/>
              <a:t>Галина Бениславская</a:t>
            </a:r>
          </a:p>
        </p:txBody>
      </p:sp>
      <p:sp>
        <p:nvSpPr>
          <p:cNvPr id="6" name="Содержимое 5"/>
          <p:cNvSpPr>
            <a:spLocks noGrp="1"/>
          </p:cNvSpPr>
          <p:nvPr>
            <p:ph idx="1"/>
          </p:nvPr>
        </p:nvSpPr>
        <p:spPr/>
        <p:txBody>
          <a:bodyPr rtlCol="0">
            <a:normAutofit fontScale="47500" lnSpcReduction="20000"/>
          </a:bodyPr>
          <a:lstStyle/>
          <a:p>
            <a:pPr marL="0" indent="0" eaLnBrk="1" fontAlgn="auto" hangingPunct="1">
              <a:spcAft>
                <a:spcPts val="0"/>
              </a:spcAft>
              <a:buFont typeface="Arial" pitchFamily="34" charset="0"/>
              <a:buNone/>
              <a:defRPr/>
            </a:pPr>
            <a:r>
              <a:rPr lang="ru-RU" dirty="0" smtClean="0"/>
              <a:t>4 ноября 1920 года на литературном вечере "Суд над имажинистами" Есенин познакомился с Галиной </a:t>
            </a:r>
            <a:r>
              <a:rPr lang="ru-RU" dirty="0" err="1" smtClean="0"/>
              <a:t>Бениславской</a:t>
            </a:r>
            <a:r>
              <a:rPr lang="ru-RU" dirty="0" smtClean="0"/>
              <a:t>. Их отношения с переменным успехом продлились до весны 1925 года. Вернувшись из Константинова, Есенин окончательно порвал с ней. Это было для нее трагедией. Оскорбленная и униженная Галина в своих воспоминаниях писала: "Из-за нескладности и изломанности моих отношений с С.А. я не раз хотела уйти от него как женщина, хотела быть только другом. Но поняла, что от С.А. мне не уйти, эту нить не порвать..." Незадолго до поездки в Ленинград в ноябре, перед тем, как лечь в больницу, Есенин позвонил </a:t>
            </a:r>
            <a:r>
              <a:rPr lang="ru-RU" dirty="0" err="1" smtClean="0"/>
              <a:t>Бениславской</a:t>
            </a:r>
            <a:r>
              <a:rPr lang="ru-RU" dirty="0" smtClean="0"/>
              <a:t>: "Приходи проститься". Сказал, что и Софья Андреевна Толстая придет. Галина ответила: "Не люблю таких проводов". Галина </a:t>
            </a:r>
            <a:r>
              <a:rPr lang="ru-RU" dirty="0" err="1" smtClean="0"/>
              <a:t>Бениславская</a:t>
            </a:r>
            <a:r>
              <a:rPr lang="ru-RU" dirty="0" smtClean="0"/>
              <a:t> застрелилась на могиле Есенина. На его могиле она оставила две записки. Одна - простая открытка: "3 декабря 1926 года. </a:t>
            </a:r>
            <a:r>
              <a:rPr lang="ru-RU" dirty="0" err="1" smtClean="0"/>
              <a:t>Самоубилась</a:t>
            </a:r>
            <a:r>
              <a:rPr lang="ru-RU" dirty="0" smtClean="0"/>
              <a:t> здесь, хотя и знаю, после этого еще больше собак будут вешать на Есенина... Но и ему, и мне это все равно. В этой могиле для меня все самое дорогое..." Она похоронена на Ваганьковском кладбище рядом с могилой поэта.</a:t>
            </a:r>
          </a:p>
        </p:txBody>
      </p:sp>
      <p:pic>
        <p:nvPicPr>
          <p:cNvPr id="43012" name="Picture 2" descr="http://img1.liveinternet.ru/images/attach/c/0/33/653/33653926_4f90525efbd7.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358082" y="500042"/>
            <a:ext cx="981075" cy="1262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2" action="ppaction://hlinksldjump"/>
          </p:cNvPr>
          <p:cNvSpPr/>
          <p:nvPr/>
        </p:nvSpPr>
        <p:spPr>
          <a:xfrm>
            <a:off x="7140573" y="284163"/>
            <a:ext cx="360363"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g1.liveinternet.ru/images/attach/c/0/33/653/33653926_4f90525efbd7.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3071802" y="785794"/>
            <a:ext cx="3556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1" name="Текст 11"/>
          <p:cNvSpPr>
            <a:spLocks noGrp="1"/>
          </p:cNvSpPr>
          <p:nvPr>
            <p:ph type="body" sz="half" idx="2"/>
          </p:nvPr>
        </p:nvSpPr>
        <p:spPr>
          <a:xfrm>
            <a:off x="2038350" y="5857875"/>
            <a:ext cx="5486400" cy="347663"/>
          </a:xfrm>
        </p:spPr>
        <p:txBody>
          <a:bodyPr/>
          <a:lstStyle/>
          <a:p>
            <a:pPr algn="ctr"/>
            <a:r>
              <a:rPr lang="ru-RU" smtClean="0"/>
              <a:t>Галина Бениславская</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4"/>
          <p:cNvSpPr>
            <a:spLocks noGrp="1"/>
          </p:cNvSpPr>
          <p:nvPr>
            <p:ph type="title"/>
          </p:nvPr>
        </p:nvSpPr>
        <p:spPr/>
        <p:txBody>
          <a:bodyPr/>
          <a:lstStyle/>
          <a:p>
            <a:pPr eaLnBrk="1" hangingPunct="1"/>
            <a:r>
              <a:rPr lang="ru-RU" b="1" i="1" smtClean="0"/>
              <a:t>Софья Андреевна Толстая</a:t>
            </a:r>
          </a:p>
        </p:txBody>
      </p:sp>
      <p:sp>
        <p:nvSpPr>
          <p:cNvPr id="6" name="Содержимое 5"/>
          <p:cNvSpPr>
            <a:spLocks noGrp="1"/>
          </p:cNvSpPr>
          <p:nvPr>
            <p:ph idx="1"/>
          </p:nvPr>
        </p:nvSpPr>
        <p:spPr/>
        <p:txBody>
          <a:bodyPr rtlCol="0">
            <a:normAutofit fontScale="62500" lnSpcReduction="20000"/>
          </a:bodyPr>
          <a:lstStyle/>
          <a:p>
            <a:pPr marL="0" indent="0" eaLnBrk="1" fontAlgn="auto" hangingPunct="1">
              <a:spcAft>
                <a:spcPts val="0"/>
              </a:spcAft>
              <a:buFont typeface="Arial" pitchFamily="34" charset="0"/>
              <a:buNone/>
              <a:defRPr/>
            </a:pPr>
            <a:r>
              <a:rPr lang="ru-RU" dirty="0" smtClean="0"/>
              <a:t>5 марта 1925 года - знакомство с внучкой Льва Толстого Софьей Андреевной Толстой. Она была младше Есенина на 5 лет, в ее жилах текла кровь величайшего писателя мира. Софья Андреевна заведовала библиотекой Союза писателей. 18 октября 1925 года состоялась регистрация брака с С.А.Толстой. Софья Толстая - еще одна не сбывшаяся надежда Есенина создать семью. Вышедшая из аристократической семьи, по воспоминаниям друзей Есенина, очень высокомерная, гордая, она требовала соблюдения этикета и беспрекословного повиновения. Эти ее качества никак не сочетались с простотой, великодушием, веселостью, озорным характером Сергея. Вскоре они разошлись. В ноябре 1925 он лег в московскую больницу.</a:t>
            </a:r>
          </a:p>
        </p:txBody>
      </p:sp>
      <p:pic>
        <p:nvPicPr>
          <p:cNvPr id="46084" name="Picture 2" descr="http://az.lib.ru/img/e/esenin_s_a/text_1925_esenin_i_tolstaya/text_1925_esenin_i_tolstaya-1.jpg">
            <a:hlinkClick r:id="rId2" action="ppaction://hlinksldjump" tooltip="Увеличить"/>
          </p:cNvPr>
          <p:cNvPicPr>
            <a:picLocks noChangeAspect="1" noChangeArrowheads="1"/>
          </p:cNvPicPr>
          <p:nvPr/>
        </p:nvPicPr>
        <p:blipFill>
          <a:blip r:embed="rId3" cstate="email"/>
          <a:srcRect/>
          <a:stretch>
            <a:fillRect/>
          </a:stretch>
        </p:blipFill>
        <p:spPr bwMode="auto">
          <a:xfrm>
            <a:off x="7377153" y="500042"/>
            <a:ext cx="793750" cy="1204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2" action="ppaction://hlinksldjump"/>
          </p:cNvPr>
          <p:cNvSpPr/>
          <p:nvPr/>
        </p:nvSpPr>
        <p:spPr>
          <a:xfrm>
            <a:off x="7215206" y="320676"/>
            <a:ext cx="287338" cy="287338"/>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az.lib.ru/img/e/esenin_s_a/text_1925_esenin_i_tolstaya/text_1925_esenin_i_tolstaya-1.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3071802" y="714356"/>
            <a:ext cx="3057525" cy="4643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19" name="Текст 7"/>
          <p:cNvSpPr>
            <a:spLocks noGrp="1"/>
          </p:cNvSpPr>
          <p:nvPr>
            <p:ph type="body" sz="half" idx="2"/>
          </p:nvPr>
        </p:nvSpPr>
        <p:spPr>
          <a:xfrm>
            <a:off x="2000250" y="5929313"/>
            <a:ext cx="5486400" cy="347662"/>
          </a:xfrm>
        </p:spPr>
        <p:txBody>
          <a:bodyPr/>
          <a:lstStyle/>
          <a:p>
            <a:pPr algn="ctr"/>
            <a:r>
              <a:rPr lang="ru-RU" smtClean="0"/>
              <a:t>Софья Андреевна Толстая и Сергей Александрович Есенин</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pPr>
              <a:lnSpc>
                <a:spcPct val="70000"/>
              </a:lnSpc>
            </a:pPr>
            <a:r>
              <a:rPr lang="ru-RU" b="1" i="1" smtClean="0"/>
              <a:t>В психиатрической клинике</a:t>
            </a:r>
          </a:p>
        </p:txBody>
      </p:sp>
      <p:sp>
        <p:nvSpPr>
          <p:cNvPr id="61443" name="Содержимое 2"/>
          <p:cNvSpPr>
            <a:spLocks noGrp="1"/>
          </p:cNvSpPr>
          <p:nvPr>
            <p:ph idx="1"/>
          </p:nvPr>
        </p:nvSpPr>
        <p:spPr/>
        <p:txBody>
          <a:bodyPr/>
          <a:lstStyle/>
          <a:p>
            <a:pPr marL="0" indent="0">
              <a:buFont typeface="Arial" charset="0"/>
              <a:buNone/>
            </a:pPr>
            <a:r>
              <a:rPr lang="ru-RU" sz="1400" smtClean="0"/>
              <a:t>28 ноября сотрудники ГПУ явились в клинику и потребовали у П.Б. Ганнушкина выдачи Есенина. П.Б. Ганнушкин отказался, представив чекистам заключение, согласно которому “больной” “по состоянию своего здоровья не может быть допрошен в суде”. Был ли Есенин психически болен, склонен к суициду? Согласно свидетельствам друзей и родных, Есенин в клинике активно работал, часто шутил, находился в хорошем душевном настрое (насколько это возможно, учитывая угрозу расправы), был доброжелателен, общителен, открыт. В тот же день 28 ноября, когда чекисты приходили за ним, он продолжал работать и закончил знаменитое стихотворение “Клен ты мой опавший”. По воспоминаниям дочери Зиновьева Натальи Милоновой, отец рассказывал ей, что Есенин был вполне здоров. Светлана Есенина поясняет: “Многих смущает его лежание в психиатрической клинике. Он был абсолютно здоровым. Это утверждала моя мама, ежедневно носившая ему обеды из дома. Все дело в том, что ему грозил трибунал”. В то время трибуналы, как правило, приговаривали к расстрелу. Пребывание в клинике не только тяготило поэта, это была временная отсрочка, такое убежище не было надежным.</a:t>
            </a:r>
          </a:p>
        </p:txBody>
      </p:sp>
      <p:sp>
        <p:nvSpPr>
          <p:cNvPr id="6" name="Прямоугольник 5">
            <a:hlinkClick r:id="rId3"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4"/>
          <p:cNvSpPr>
            <a:spLocks noGrp="1"/>
          </p:cNvSpPr>
          <p:nvPr>
            <p:ph type="title"/>
          </p:nvPr>
        </p:nvSpPr>
        <p:spPr/>
        <p:txBody>
          <a:bodyPr/>
          <a:lstStyle/>
          <a:p>
            <a:pPr eaLnBrk="1" hangingPunct="1"/>
            <a:r>
              <a:rPr lang="ru-RU" b="1" i="1" smtClean="0"/>
              <a:t>Самоубийство</a:t>
            </a:r>
          </a:p>
        </p:txBody>
      </p:sp>
      <p:sp>
        <p:nvSpPr>
          <p:cNvPr id="62467" name="Содержимое 5"/>
          <p:cNvSpPr>
            <a:spLocks noGrp="1"/>
          </p:cNvSpPr>
          <p:nvPr>
            <p:ph idx="1"/>
          </p:nvPr>
        </p:nvSpPr>
        <p:spPr/>
        <p:txBody>
          <a:bodyPr/>
          <a:lstStyle/>
          <a:p>
            <a:pPr marL="0" indent="0" eaLnBrk="1" hangingPunct="1">
              <a:buFont typeface="Arial" charset="0"/>
              <a:buNone/>
            </a:pPr>
            <a:r>
              <a:rPr lang="ru-RU" sz="1400" dirty="0" smtClean="0"/>
              <a:t>24 декабря 1925 Сергей Есенин уехал в Ленинград, где предполагал пробыть до лета, а затем поехать в Италию к М. Горькому. Но в ночь на 28 декабря в гостинице "Интернационал" ("</a:t>
            </a:r>
            <a:r>
              <a:rPr lang="ru-RU" sz="1400" dirty="0" err="1" smtClean="0"/>
              <a:t>Англетер</a:t>
            </a:r>
            <a:r>
              <a:rPr lang="ru-RU" sz="1400" dirty="0" smtClean="0"/>
              <a:t>") Есенин, по официальной версии, покончил жизнь самоубийством: утром 28 декабря его нашли повесившимся в номере гостиницы. За день до этого он написал стихи "До свиданья, друг мой, до свиданья..." и передал их своему ленинградскому другу - поэту Вольфу Эрлиху. "К концу 1925 года решение "уйти" стало у Есенина маниакальным. Он ложился под колеса дачного поезда, пытался выброситься из окна, перерезать вену обломком стекла, заколоть себя кухонным ножом. </a:t>
            </a:r>
            <a:r>
              <a:rPr lang="ru-RU" sz="1400" dirty="0" smtClean="0"/>
              <a:t>В </a:t>
            </a:r>
            <a:r>
              <a:rPr lang="ru-RU" sz="1400" dirty="0" smtClean="0"/>
              <a:t>последние месяцы своего трагического существования Есенин бывал человеком не больше одного часа в сутки. От первой, утренней, рюмки уже темнело его сознание. А за первой, как железное правило, шли - вторая, третья, четвертая, пятая... Время от времени Есенина клали в больницу, где самые знаменитые врачи лечили его самыми новейшими способами. Они помогали так же мало, как и самые старейшие способы, которыми тоже пытались его лечить." (Мемуары Анатолия </a:t>
            </a:r>
            <a:r>
              <a:rPr lang="ru-RU" sz="1400" dirty="0" err="1" smtClean="0"/>
              <a:t>Мариенгофа</a:t>
            </a:r>
            <a:r>
              <a:rPr lang="ru-RU" sz="1400" dirty="0" smtClean="0"/>
              <a:t>) Москва прощалась с Есениным в Доме печати. Похоронен Сергей Есенин на Ваганьковском кладбище. </a:t>
            </a:r>
          </a:p>
        </p:txBody>
      </p:sp>
      <p:pic>
        <p:nvPicPr>
          <p:cNvPr id="4" name="Picture 4" descr="http://www.dm-dobrov.ru/images/esenin/image008.jpg">
            <a:hlinkClick r:id="rId3" action="ppaction://hlinksldjump" tooltip="Увеличить"/>
          </p:cNvPr>
          <p:cNvPicPr>
            <a:picLocks noChangeAspect="1" noChangeArrowheads="1"/>
          </p:cNvPicPr>
          <p:nvPr/>
        </p:nvPicPr>
        <p:blipFill>
          <a:blip r:embed="rId4" cstate="email"/>
          <a:srcRect/>
          <a:stretch>
            <a:fillRect/>
          </a:stretch>
        </p:blipFill>
        <p:spPr bwMode="auto">
          <a:xfrm>
            <a:off x="7429520" y="500042"/>
            <a:ext cx="1161989" cy="865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5" action="ppaction://hlinksldjump"/>
          </p:cNvPr>
          <p:cNvSpPr/>
          <p:nvPr/>
        </p:nvSpPr>
        <p:spPr>
          <a:xfrm>
            <a:off x="7223124" y="357188"/>
            <a:ext cx="287338" cy="287338"/>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6"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hlinkshowjump?jump=nextslide" highlightClick="1"/>
          </p:cNvPr>
          <p:cNvSpPr/>
          <p:nvPr/>
        </p:nvSpPr>
        <p:spPr>
          <a:xfrm>
            <a:off x="8748713" y="6453188"/>
            <a:ext cx="395287" cy="404812"/>
          </a:xfrm>
          <a:prstGeom prst="actionButtonForwardNex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4"/>
          <p:cNvSpPr>
            <a:spLocks noGrp="1"/>
          </p:cNvSpPr>
          <p:nvPr>
            <p:ph type="title"/>
          </p:nvPr>
        </p:nvSpPr>
        <p:spPr/>
        <p:txBody>
          <a:bodyPr/>
          <a:lstStyle/>
          <a:p>
            <a:r>
              <a:rPr lang="ru-RU" sz="4000" b="1" i="1" smtClean="0"/>
              <a:t>Расследование</a:t>
            </a:r>
          </a:p>
        </p:txBody>
      </p:sp>
      <p:sp>
        <p:nvSpPr>
          <p:cNvPr id="63491" name="Содержимое 2"/>
          <p:cNvSpPr>
            <a:spLocks noGrp="1"/>
          </p:cNvSpPr>
          <p:nvPr>
            <p:ph idx="1"/>
          </p:nvPr>
        </p:nvSpPr>
        <p:spPr>
          <a:xfrm>
            <a:off x="395288" y="1600200"/>
            <a:ext cx="6562725" cy="4637088"/>
          </a:xfrm>
        </p:spPr>
        <p:txBody>
          <a:bodyPr/>
          <a:lstStyle/>
          <a:p>
            <a:pPr marL="0" indent="0" eaLnBrk="1" hangingPunct="1">
              <a:buFont typeface="Arial" charset="0"/>
              <a:buNone/>
            </a:pPr>
            <a:r>
              <a:rPr lang="ru-RU" sz="1000" smtClean="0"/>
              <a:t>В начале 1990-х годов вокруг смерти Сергея Есенина развернулась очередная дискуссия: на основе посмертных фотографий поэта, снятых во время судебно-медицинской экспертизы в гостинице и на похоронах, была поставлена под сомнение добровольность ухода его из жизни. </a:t>
            </a:r>
            <a:br>
              <a:rPr lang="ru-RU" sz="1000" smtClean="0"/>
            </a:br>
            <a:r>
              <a:rPr lang="ru-RU" sz="1000" smtClean="0"/>
              <a:t/>
            </a:r>
            <a:br>
              <a:rPr lang="ru-RU" sz="1000" smtClean="0"/>
            </a:br>
            <a:r>
              <a:rPr lang="ru-RU" sz="1000" smtClean="0"/>
              <a:t>29 декабря 1925 года вечерние газеты Ленинграда, а 30 декабря газеты всей России сообщили, что в гостинице «Интернационал» покончил жизнь самоубийством поэт Сергей Есенин. Мнимые друзья,  знакомые и приятели поэта в газетах, сборниках  и журналах опубликовали свои воспоминания о Есенине, в которых выразили свое сожаление по поводу смерти поэта, вспоминали  как он пил, хулиганил и менял женщин. Критики подогревали эти воспоминания  своими  «доказательствами»:  в стихах Есенина многие увидели близость смерти и разочарование в жизни, расстройство психики. Было опубликовано выдаваемое за предсмертное письмо Есенина, якобы, написанное им кровью перед тем, как повеситься. </a:t>
            </a:r>
            <a:br>
              <a:rPr lang="ru-RU" sz="1000" smtClean="0"/>
            </a:br>
            <a:r>
              <a:rPr lang="ru-RU" sz="1000" smtClean="0"/>
              <a:t/>
            </a:r>
            <a:br>
              <a:rPr lang="ru-RU" sz="1000" smtClean="0"/>
            </a:br>
            <a:r>
              <a:rPr lang="ru-RU" sz="1000" smtClean="0"/>
              <a:t>«До свиданья, друг мой, до свиданья. </a:t>
            </a:r>
            <a:br>
              <a:rPr lang="ru-RU" sz="1000" smtClean="0"/>
            </a:br>
            <a:r>
              <a:rPr lang="ru-RU" sz="1000" smtClean="0"/>
              <a:t>Милый мой, ты у меня в груди. </a:t>
            </a:r>
            <a:br>
              <a:rPr lang="ru-RU" sz="1000" smtClean="0"/>
            </a:br>
            <a:r>
              <a:rPr lang="ru-RU" sz="1000" smtClean="0"/>
              <a:t>Предназначенное расставанье </a:t>
            </a:r>
            <a:br>
              <a:rPr lang="ru-RU" sz="1000" smtClean="0"/>
            </a:br>
            <a:r>
              <a:rPr lang="ru-RU" sz="1000" smtClean="0"/>
              <a:t>Обещает встречу впереди. </a:t>
            </a:r>
            <a:br>
              <a:rPr lang="ru-RU" sz="1000" smtClean="0"/>
            </a:br>
            <a:r>
              <a:rPr lang="ru-RU" sz="1000" smtClean="0"/>
              <a:t>До свиданья, друг мой, без руки и слова, </a:t>
            </a:r>
            <a:br>
              <a:rPr lang="ru-RU" sz="1000" smtClean="0"/>
            </a:br>
            <a:r>
              <a:rPr lang="ru-RU" sz="1000" smtClean="0"/>
              <a:t>Не грусти и не печаль бровей, – </a:t>
            </a:r>
            <a:br>
              <a:rPr lang="ru-RU" sz="1000" smtClean="0"/>
            </a:br>
            <a:r>
              <a:rPr lang="ru-RU" sz="1000" smtClean="0"/>
              <a:t>В этой жизни умирать не ново, </a:t>
            </a:r>
            <a:br>
              <a:rPr lang="ru-RU" sz="1000" smtClean="0"/>
            </a:br>
            <a:r>
              <a:rPr lang="ru-RU" sz="1000" smtClean="0"/>
              <a:t>Но и жить, конечно, не новей». </a:t>
            </a:r>
            <a:br>
              <a:rPr lang="ru-RU" sz="1000" smtClean="0"/>
            </a:br>
            <a:r>
              <a:rPr lang="ru-RU" sz="1000" smtClean="0"/>
              <a:t/>
            </a:r>
            <a:br>
              <a:rPr lang="ru-RU" sz="1000" smtClean="0"/>
            </a:br>
            <a:r>
              <a:rPr lang="ru-RU" sz="1000" smtClean="0"/>
              <a:t>Это стихотворение следствию предъявлено не было, а появилось оно только опубликованным в газетах. Впоследствии было установлено, что написано оно было  за несколько месяцев до гибели Есенина и адресовано было его другу Алексею Ганину, находящемуся в тюрьме перед казнью. Когда журналисты встретились с матерью поэта Сергея Есенина Татьяной Федоровной, она рассказала, что Сережа написал эти строчки, когда был на родине, и были они написаны  карандашом, а не кровью, и с горечью добавила, что Сережу убили плохие люди. Однако все эти годы, опубликованные восемь строк, представленные газетчиками  как предсмертное, прощальное стихотворение,  выдавались за доказательство его самоубийства.</a:t>
            </a:r>
          </a:p>
        </p:txBody>
      </p:sp>
      <p:sp>
        <p:nvSpPr>
          <p:cNvPr id="7" name="Прямоугольник 6">
            <a:hlinkClick r:id="rId2"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8" name="Управляющая кнопка: далее 7">
            <a:hlinkClick r:id="" action="ppaction://hlinkshowjump?jump=nextslide" highlightClick="1"/>
          </p:cNvPr>
          <p:cNvSpPr/>
          <p:nvPr/>
        </p:nvSpPr>
        <p:spPr>
          <a:xfrm>
            <a:off x="8748713" y="6453188"/>
            <a:ext cx="395287" cy="404812"/>
          </a:xfrm>
          <a:prstGeom prst="actionButtonForwardNex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9" name="Управляющая кнопка: назад 8">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z="3600" b="1" i="1" smtClean="0"/>
              <a:t>Личная жизнь</a:t>
            </a:r>
          </a:p>
        </p:txBody>
      </p:sp>
      <p:sp>
        <p:nvSpPr>
          <p:cNvPr id="18435" name="Содержимое 2"/>
          <p:cNvSpPr>
            <a:spLocks noGrp="1"/>
          </p:cNvSpPr>
          <p:nvPr>
            <p:ph idx="1"/>
          </p:nvPr>
        </p:nvSpPr>
        <p:spPr/>
        <p:txBody>
          <a:bodyPr/>
          <a:lstStyle/>
          <a:p>
            <a:r>
              <a:rPr lang="ru-RU" sz="2400" i="1" dirty="0" smtClean="0">
                <a:hlinkClick r:id="rId2" action="ppaction://hlinksldjump"/>
              </a:rPr>
              <a:t>Анна Романовна </a:t>
            </a:r>
            <a:r>
              <a:rPr lang="ru-RU" sz="2400" i="1" dirty="0" err="1" smtClean="0">
                <a:hlinkClick r:id="rId2" action="ppaction://hlinksldjump"/>
              </a:rPr>
              <a:t>Изрядова</a:t>
            </a:r>
            <a:endParaRPr lang="ru-RU" sz="2400" i="1" dirty="0" smtClean="0"/>
          </a:p>
          <a:p>
            <a:r>
              <a:rPr lang="ru-RU" sz="2400" i="1" dirty="0" smtClean="0">
                <a:hlinkClick r:id="rId3" action="ppaction://hlinksldjump"/>
              </a:rPr>
              <a:t>Зинаида Николаевна </a:t>
            </a:r>
            <a:r>
              <a:rPr lang="ru-RU" sz="2400" i="1" dirty="0" err="1" smtClean="0">
                <a:hlinkClick r:id="rId3" action="ppaction://hlinksldjump"/>
              </a:rPr>
              <a:t>Райх</a:t>
            </a:r>
            <a:endParaRPr lang="ru-RU" sz="2400" i="1" dirty="0" smtClean="0"/>
          </a:p>
          <a:p>
            <a:r>
              <a:rPr lang="ru-RU" sz="2400" i="1" dirty="0" err="1" smtClean="0">
                <a:hlinkClick r:id="rId4" action="ppaction://hlinksldjump"/>
              </a:rPr>
              <a:t>Айседора</a:t>
            </a:r>
            <a:r>
              <a:rPr lang="ru-RU" sz="2400" i="1" dirty="0" smtClean="0">
                <a:hlinkClick r:id="rId4" action="ppaction://hlinksldjump"/>
              </a:rPr>
              <a:t> </a:t>
            </a:r>
            <a:r>
              <a:rPr lang="ru-RU" sz="2400" i="1" dirty="0" err="1" smtClean="0">
                <a:hlinkClick r:id="rId4" action="ppaction://hlinksldjump"/>
              </a:rPr>
              <a:t>Дункан</a:t>
            </a:r>
            <a:endParaRPr lang="ru-RU" sz="2400" i="1" dirty="0" smtClean="0"/>
          </a:p>
          <a:p>
            <a:r>
              <a:rPr lang="ru-RU" sz="2400" i="1" dirty="0" smtClean="0">
                <a:hlinkClick r:id="rId5" action="ppaction://hlinksldjump"/>
              </a:rPr>
              <a:t>Августа Леонидовна </a:t>
            </a:r>
            <a:r>
              <a:rPr lang="ru-RU" sz="2400" i="1" dirty="0" err="1" smtClean="0">
                <a:hlinkClick r:id="rId5" action="ppaction://hlinksldjump"/>
              </a:rPr>
              <a:t>Миклашевская</a:t>
            </a:r>
            <a:endParaRPr lang="ru-RU" sz="2400" i="1" dirty="0" smtClean="0"/>
          </a:p>
          <a:p>
            <a:r>
              <a:rPr lang="ru-RU" sz="2400" i="1" dirty="0" smtClean="0">
                <a:hlinkClick r:id="rId6" action="ppaction://hlinksldjump"/>
              </a:rPr>
              <a:t>Галина </a:t>
            </a:r>
            <a:r>
              <a:rPr lang="ru-RU" sz="2400" i="1" dirty="0" err="1" smtClean="0">
                <a:hlinkClick r:id="rId6" action="ppaction://hlinksldjump"/>
              </a:rPr>
              <a:t>Бениславская</a:t>
            </a:r>
            <a:endParaRPr lang="ru-RU" sz="2400" i="1" dirty="0" smtClean="0"/>
          </a:p>
          <a:p>
            <a:r>
              <a:rPr lang="ru-RU" sz="2400" i="1" dirty="0" smtClean="0">
                <a:hlinkClick r:id="rId5" action="ppaction://hlinksldjump"/>
              </a:rPr>
              <a:t>Надежда Давыдовна </a:t>
            </a:r>
            <a:r>
              <a:rPr lang="ru-RU" sz="2400" i="1" dirty="0" err="1" smtClean="0">
                <a:hlinkClick r:id="rId5" action="ppaction://hlinksldjump"/>
              </a:rPr>
              <a:t>Вольпин</a:t>
            </a:r>
            <a:endParaRPr lang="ru-RU" sz="2400" i="1" dirty="0" smtClean="0"/>
          </a:p>
          <a:p>
            <a:r>
              <a:rPr lang="ru-RU" sz="2400" i="1" dirty="0" smtClean="0">
                <a:hlinkClick r:id="rId7" action="ppaction://hlinksldjump"/>
              </a:rPr>
              <a:t>Софья Александровна Толстая</a:t>
            </a:r>
            <a:endParaRPr lang="ru-RU" sz="2400" i="1" dirty="0" smtClean="0"/>
          </a:p>
        </p:txBody>
      </p:sp>
      <p:sp>
        <p:nvSpPr>
          <p:cNvPr id="8" name="Прямоугольник 7">
            <a:hlinkClick r:id="rId8"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Меню</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5"/>
          <p:cNvSpPr>
            <a:spLocks noGrp="1"/>
          </p:cNvSpPr>
          <p:nvPr>
            <p:ph type="title"/>
          </p:nvPr>
        </p:nvSpPr>
        <p:spPr/>
        <p:txBody>
          <a:bodyPr/>
          <a:lstStyle/>
          <a:p>
            <a:r>
              <a:rPr lang="ru-RU" sz="4000" b="1" i="1" smtClean="0"/>
              <a:t>Расследование</a:t>
            </a:r>
          </a:p>
        </p:txBody>
      </p:sp>
      <p:sp>
        <p:nvSpPr>
          <p:cNvPr id="3" name="Содержимое 2"/>
          <p:cNvSpPr>
            <a:spLocks noGrp="1"/>
          </p:cNvSpPr>
          <p:nvPr>
            <p:ph idx="1"/>
          </p:nvPr>
        </p:nvSpPr>
        <p:spPr/>
        <p:txBody>
          <a:bodyPr rtlCol="0">
            <a:normAutofit fontScale="25000" lnSpcReduction="20000"/>
          </a:bodyPr>
          <a:lstStyle/>
          <a:p>
            <a:pPr marL="0" indent="0" eaLnBrk="1" fontAlgn="auto" hangingPunct="1">
              <a:spcAft>
                <a:spcPts val="0"/>
              </a:spcAft>
              <a:buFont typeface="Arial" pitchFamily="34" charset="0"/>
              <a:buNone/>
              <a:defRPr/>
            </a:pPr>
            <a:r>
              <a:rPr lang="ru-RU" sz="4400" dirty="0" smtClean="0"/>
              <a:t>Незадолго до гибели Сергей Есенин написал в статье «Россияне»: «Не было омерзительнее и </a:t>
            </a:r>
            <a:r>
              <a:rPr lang="ru-RU" sz="4400" dirty="0" err="1" smtClean="0"/>
              <a:t>паскуднее</a:t>
            </a:r>
            <a:r>
              <a:rPr lang="ru-RU" sz="4400" dirty="0" smtClean="0"/>
              <a:t> времени в литературной жизни, чем время, в которое мы живем. Тяжелое за эти годы состояние государства в международной схватке за свою независимость случайными обстоятельствами выдвинуло на арену литературы революционных фельдфебелей, которые имеют заслуги перед пролетариатом, но ничуть не перед искусством...». Именно они – «революционные фельдфебели», враги поэта, желая объяснить причину его самоубийства, стали искать ответ в его  стихах. Слова о смерти в стихах Есенина они  использовали как свидетельские доказательства против самого поэта.</a:t>
            </a:r>
            <a:br>
              <a:rPr lang="ru-RU" sz="4400" dirty="0" smtClean="0"/>
            </a:br>
            <a:r>
              <a:rPr lang="ru-RU" sz="4400" dirty="0" smtClean="0"/>
              <a:t/>
            </a:r>
            <a:br>
              <a:rPr lang="ru-RU" sz="4400" dirty="0" smtClean="0"/>
            </a:br>
            <a:r>
              <a:rPr lang="ru-RU" sz="4400" dirty="0" smtClean="0"/>
              <a:t>Однако была и такая публикация. На следующий день после гибели поэта «Красная газета» опубликовала статью Бориса Лавренева «Памяти Есенина», с подзаголовком: «Казненный дегенератами» и с эпиграфом: «И вы не смоете всей вашей черной кровью поэта праведную кровь». А завершалась статья так: «И мой нравственный долг предписывает мне сказать раз в жизни обнаженную правду и назвать палачей и убийц -  палачами и убийцами, черная кровь которых не смоет кровяного пятна на рубашке замученного поэта».</a:t>
            </a:r>
            <a:br>
              <a:rPr lang="ru-RU" sz="4400" dirty="0" smtClean="0"/>
            </a:br>
            <a:r>
              <a:rPr lang="ru-RU" sz="4400" dirty="0" smtClean="0"/>
              <a:t/>
            </a:r>
            <a:br>
              <a:rPr lang="ru-RU" sz="4400" dirty="0" smtClean="0"/>
            </a:br>
            <a:r>
              <a:rPr lang="ru-RU" sz="4400" dirty="0" smtClean="0"/>
              <a:t>Литераторы,  действительно хорошо знавшие Сергея Есенина и  не признававшие самоубийство поэта, глубоко переживали утрату, которую понесла Россия.  Они  проводили свои расследования. И новые поколения вновь  проводят свои расследования.  Публикации этих материалов появлялись в средствах массовой информации. Большинство документов так и не были исследованы </a:t>
            </a:r>
            <a:r>
              <a:rPr lang="ru-RU" sz="4400" dirty="0" err="1" smtClean="0"/>
              <a:t>подчерковедами</a:t>
            </a:r>
            <a:r>
              <a:rPr lang="ru-RU" sz="4400" dirty="0" smtClean="0"/>
              <a:t>, и нет полной уверенности, что они подлинны и подписаны теми лицами, чьи фамилии на них указаны. Многие материалы до сих пор находятся в секретных архивах и исследователям не выдаются.</a:t>
            </a:r>
            <a:br>
              <a:rPr lang="ru-RU" sz="4400" dirty="0" smtClean="0"/>
            </a:br>
            <a:r>
              <a:rPr lang="ru-RU" sz="4400" dirty="0" smtClean="0"/>
              <a:t/>
            </a:r>
            <a:br>
              <a:rPr lang="ru-RU" sz="4400" dirty="0" smtClean="0"/>
            </a:br>
            <a:r>
              <a:rPr lang="ru-RU" sz="4400" dirty="0" smtClean="0"/>
              <a:t>До сих пор вызывают сомнения  следственные действия. Смущало то, что следствие закончилось очень быстро. Акты и несколько протоколов дознаний — и это всё. Отсутствовал протокол с описанием места происшествия, не был проведен следственный эксперимент. В январе 1926  года следствие не пополнилось ни одним документом и было прекращено. </a:t>
            </a:r>
          </a:p>
          <a:p>
            <a:pPr marL="0" indent="0" eaLnBrk="1" fontAlgn="auto" hangingPunct="1">
              <a:spcAft>
                <a:spcPts val="0"/>
              </a:spcAft>
              <a:buFont typeface="Arial" pitchFamily="34" charset="0"/>
              <a:buNone/>
              <a:defRPr/>
            </a:pPr>
            <a:endParaRPr lang="ru-RU" dirty="0" smtClean="0"/>
          </a:p>
        </p:txBody>
      </p:sp>
      <p:pic>
        <p:nvPicPr>
          <p:cNvPr id="4" name="Picture 2" descr="E:\0_261d0_4b682f34_orig.jpg">
            <a:hlinkClick r:id="rId3" action="ppaction://hlinksldjump" tooltip="Увеличить"/>
          </p:cNvPr>
          <p:cNvPicPr>
            <a:picLocks noChangeAspect="1" noChangeArrowheads="1"/>
          </p:cNvPicPr>
          <p:nvPr/>
        </p:nvPicPr>
        <p:blipFill>
          <a:blip r:embed="rId4" cstate="email"/>
          <a:srcRect/>
          <a:stretch>
            <a:fillRect/>
          </a:stretch>
        </p:blipFill>
        <p:spPr bwMode="auto">
          <a:xfrm>
            <a:off x="7429520" y="500042"/>
            <a:ext cx="1307637" cy="980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люс 4">
            <a:hlinkClick r:id="rId3" action="ppaction://hlinksldjump"/>
          </p:cNvPr>
          <p:cNvSpPr/>
          <p:nvPr/>
        </p:nvSpPr>
        <p:spPr>
          <a:xfrm>
            <a:off x="7224712" y="328613"/>
            <a:ext cx="288925" cy="288925"/>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7" name="Прямоугольник 6">
            <a:hlinkClick r:id="rId5"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hlinkshowjump?jump=previousslide" highlightClick="1"/>
          </p:cNvPr>
          <p:cNvSpPr/>
          <p:nvPr/>
        </p:nvSpPr>
        <p:spPr>
          <a:xfrm>
            <a:off x="7200900" y="6453188"/>
            <a:ext cx="395288" cy="404812"/>
          </a:xfrm>
          <a:prstGeom prst="actionButtonBackPrevious">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0_261d0_4b682f34_orig.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Содержимое 3"/>
          <p:cNvSpPr>
            <a:spLocks noGrp="1"/>
          </p:cNvSpPr>
          <p:nvPr>
            <p:ph type="body" sz="half" idx="2"/>
          </p:nvPr>
        </p:nvSpPr>
        <p:spPr>
          <a:xfrm>
            <a:off x="1857375" y="5572125"/>
            <a:ext cx="5486400" cy="449263"/>
          </a:xfrm>
        </p:spPr>
        <p:txBody>
          <a:bodyPr/>
          <a:lstStyle/>
          <a:p>
            <a:pPr marL="273050" indent="-273050" algn="ctr" eaLnBrk="1" hangingPunct="1">
              <a:buFont typeface="Wingdings 2" pitchFamily="18" charset="2"/>
              <a:buNone/>
            </a:pPr>
            <a:r>
              <a:rPr lang="ru-RU" dirty="0" smtClean="0"/>
              <a:t>28 декабря 1925 </a:t>
            </a:r>
            <a:r>
              <a:rPr lang="ru-RU" dirty="0" smtClean="0"/>
              <a:t>г</a:t>
            </a:r>
            <a:r>
              <a:rPr lang="ru-RU" dirty="0" smtClean="0"/>
              <a:t>.</a:t>
            </a:r>
            <a:r>
              <a:rPr lang="ru-RU" dirty="0" smtClean="0"/>
              <a:t>, </a:t>
            </a:r>
            <a:r>
              <a:rPr lang="ru-RU" dirty="0" smtClean="0"/>
              <a:t>гостиница «</a:t>
            </a:r>
            <a:r>
              <a:rPr lang="ru-RU" dirty="0" err="1" smtClean="0"/>
              <a:t>Англетер</a:t>
            </a:r>
            <a:r>
              <a:rPr lang="ru-RU" dirty="0" smtClean="0"/>
              <a:t>»</a:t>
            </a:r>
          </a:p>
        </p:txBody>
      </p:sp>
      <p:pic>
        <p:nvPicPr>
          <p:cNvPr id="71683" name="Picture 4" descr="http://www.dm-dobrov.ru/images/esenin/image008.jpg">
            <a:hlinkClick r:id="rId2" action="ppaction://hlinksldjump" tooltip="Уменьшить"/>
          </p:cNvPr>
          <p:cNvPicPr>
            <a:picLocks noChangeAspect="1" noChangeArrowheads="1"/>
          </p:cNvPicPr>
          <p:nvPr/>
        </p:nvPicPr>
        <p:blipFill>
          <a:blip r:embed="rId3" cstate="email"/>
          <a:srcRect/>
          <a:stretch>
            <a:fillRect/>
          </a:stretch>
        </p:blipFill>
        <p:spPr bwMode="auto">
          <a:xfrm>
            <a:off x="1785918" y="857232"/>
            <a:ext cx="5705475" cy="4249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4"/>
          <p:cNvSpPr>
            <a:spLocks noGrp="1"/>
          </p:cNvSpPr>
          <p:nvPr>
            <p:ph type="title"/>
          </p:nvPr>
        </p:nvSpPr>
        <p:spPr/>
        <p:txBody>
          <a:bodyPr/>
          <a:lstStyle/>
          <a:p>
            <a:r>
              <a:rPr lang="ru-RU" sz="3600" b="1" i="1" smtClean="0"/>
              <a:t>Информационные ресурсы</a:t>
            </a:r>
          </a:p>
        </p:txBody>
      </p:sp>
      <p:sp>
        <p:nvSpPr>
          <p:cNvPr id="73731" name="Содержимое 5"/>
          <p:cNvSpPr>
            <a:spLocks noGrp="1"/>
          </p:cNvSpPr>
          <p:nvPr>
            <p:ph idx="1"/>
          </p:nvPr>
        </p:nvSpPr>
        <p:spPr/>
        <p:txBody>
          <a:bodyPr/>
          <a:lstStyle/>
          <a:p>
            <a:pPr marL="0" indent="0">
              <a:defRPr/>
            </a:pPr>
            <a:r>
              <a:rPr lang="ru-RU" sz="1400" dirty="0" smtClean="0">
                <a:hlinkClick r:id="rId3"/>
              </a:rPr>
              <a:t>https://www.youtube.com/watch?v=98WSKXKOxa8</a:t>
            </a:r>
            <a:r>
              <a:rPr lang="ru-RU" sz="1400" dirty="0" smtClean="0"/>
              <a:t> – Есенин и Маяковский. Поэтическая дуэль (отрывок из сериала «Есенин»)</a:t>
            </a:r>
          </a:p>
          <a:p>
            <a:pPr marL="0" indent="0">
              <a:defRPr/>
            </a:pPr>
            <a:r>
              <a:rPr lang="ru-RU" sz="1400" dirty="0" smtClean="0">
                <a:hlinkClick r:id="rId4"/>
              </a:rPr>
              <a:t>https://www.youtube.com/watch?v=dF3St97zSk8</a:t>
            </a:r>
            <a:r>
              <a:rPr lang="ru-RU" sz="1400" dirty="0" smtClean="0"/>
              <a:t> – кинохроника с С. Есениным</a:t>
            </a:r>
          </a:p>
          <a:p>
            <a:pPr marL="0" indent="0">
              <a:defRPr/>
            </a:pPr>
            <a:r>
              <a:rPr lang="ru-RU" sz="1400" dirty="0" smtClean="0">
                <a:hlinkClick r:id="rId5"/>
              </a:rPr>
              <a:t>https://www.youtube.com/watch?v=Bay_3osU_dA</a:t>
            </a:r>
            <a:r>
              <a:rPr lang="ru-RU" sz="1400" dirty="0" smtClean="0"/>
              <a:t> – танец </a:t>
            </a:r>
            <a:r>
              <a:rPr lang="ru-RU" sz="1400" dirty="0" err="1" smtClean="0"/>
              <a:t>Айседоры</a:t>
            </a:r>
            <a:r>
              <a:rPr lang="ru-RU" sz="1400" dirty="0" smtClean="0"/>
              <a:t> </a:t>
            </a:r>
            <a:r>
              <a:rPr lang="ru-RU" sz="1400" dirty="0" err="1" smtClean="0"/>
              <a:t>Дункан</a:t>
            </a:r>
            <a:r>
              <a:rPr lang="ru-RU" sz="1400" dirty="0" smtClean="0"/>
              <a:t> под стихи «Я покинул родимый дом» (читает автор)</a:t>
            </a:r>
          </a:p>
          <a:p>
            <a:pPr marL="0" indent="0">
              <a:defRPr/>
            </a:pPr>
            <a:r>
              <a:rPr lang="en-US" sz="1400" dirty="0" smtClean="0">
                <a:hlinkClick r:id="rId6"/>
              </a:rPr>
              <a:t>https://www.youtube.com/watch?v=rWfjBN6yVQU</a:t>
            </a:r>
            <a:r>
              <a:rPr lang="ru-RU" sz="1400" dirty="0" smtClean="0"/>
              <a:t> - С.Есенин. </a:t>
            </a:r>
            <a:r>
              <a:rPr lang="ru-RU" sz="1400" smtClean="0"/>
              <a:t>Константиново </a:t>
            </a:r>
            <a:r>
              <a:rPr lang="ru-RU" sz="1400" dirty="0" smtClean="0"/>
              <a:t>(фильм для школ)</a:t>
            </a:r>
          </a:p>
          <a:p>
            <a:pPr marL="0" indent="0">
              <a:defRPr/>
            </a:pPr>
            <a:r>
              <a:rPr lang="en-US" sz="1400" dirty="0" smtClean="0">
                <a:hlinkClick r:id="rId7"/>
              </a:rPr>
              <a:t>http://www.russkoedelo.org/pamyat/esenin.php</a:t>
            </a:r>
            <a:r>
              <a:rPr lang="ru-RU" sz="1400" dirty="0" smtClean="0"/>
              <a:t> - статья Н. Брауна «Есенин, казненный </a:t>
            </a:r>
            <a:r>
              <a:rPr lang="ru-RU" sz="1400" dirty="0" err="1" smtClean="0"/>
              <a:t>дегенератами</a:t>
            </a:r>
            <a:r>
              <a:rPr lang="ru-RU" sz="1400" dirty="0" smtClean="0"/>
              <a:t>»</a:t>
            </a:r>
          </a:p>
          <a:p>
            <a:pPr marL="0" indent="0">
              <a:defRPr/>
            </a:pPr>
            <a:r>
              <a:rPr lang="en-US" sz="1400" dirty="0" smtClean="0">
                <a:hlinkClick r:id="rId8"/>
              </a:rPr>
              <a:t>http://www.esenin.ru/</a:t>
            </a:r>
            <a:r>
              <a:rPr lang="ru-RU" sz="1400" dirty="0" smtClean="0"/>
              <a:t> - сайт, посвященный Есенину</a:t>
            </a:r>
          </a:p>
          <a:p>
            <a:pPr marL="0" indent="0">
              <a:defRPr/>
            </a:pPr>
            <a:r>
              <a:rPr lang="en-US" sz="1400" dirty="0" smtClean="0">
                <a:hlinkClick r:id="rId9"/>
              </a:rPr>
              <a:t>http://www.bibliotekar.ru/esenin-sergey/26.htm</a:t>
            </a:r>
            <a:r>
              <a:rPr lang="ru-RU" sz="1400" dirty="0" smtClean="0">
                <a:hlinkClick r:id="rId9"/>
              </a:rPr>
              <a:t> </a:t>
            </a:r>
            <a:r>
              <a:rPr lang="ru-RU" sz="1400" dirty="0" smtClean="0"/>
              <a:t>- Есенин в санаторном отделении клиники. Его побег из санатория. Доктор А. Я. Аронсон. Диагноз болезни Есенина. </a:t>
            </a:r>
          </a:p>
          <a:p>
            <a:pPr marL="0" indent="0">
              <a:defRPr/>
            </a:pPr>
            <a:r>
              <a:rPr lang="en-US" sz="1400" dirty="0" smtClean="0">
                <a:hlinkClick r:id="rId10"/>
              </a:rPr>
              <a:t>http://www.esenins.ru/c60.html</a:t>
            </a:r>
            <a:r>
              <a:rPr lang="ru-RU" sz="1400" dirty="0" smtClean="0"/>
              <a:t> - Есенин и власть</a:t>
            </a:r>
          </a:p>
          <a:p>
            <a:pPr marL="0" indent="0">
              <a:defRPr/>
            </a:pPr>
            <a:r>
              <a:rPr lang="en-US" sz="1400" dirty="0" smtClean="0">
                <a:hlinkClick r:id="rId11"/>
              </a:rPr>
              <a:t>http://world.lib.ru/t/tormyshow_w_s/druzxjaesenina.shtml</a:t>
            </a:r>
            <a:r>
              <a:rPr lang="ru-RU" sz="1400" dirty="0" smtClean="0"/>
              <a:t> - друзья С. А. Есенина</a:t>
            </a:r>
          </a:p>
          <a:p>
            <a:pPr marL="0" indent="0">
              <a:defRPr/>
            </a:pPr>
            <a:r>
              <a:rPr lang="en-US" sz="1400" dirty="0" smtClean="0">
                <a:hlinkClick r:id="rId12"/>
              </a:rPr>
              <a:t>http://www.sesenin.ru/avtobio</a:t>
            </a:r>
            <a:r>
              <a:rPr lang="ru-RU" sz="1400" dirty="0" smtClean="0">
                <a:hlinkClick r:id="rId12"/>
              </a:rPr>
              <a:t>/</a:t>
            </a:r>
            <a:r>
              <a:rPr lang="ru-RU" sz="1400" dirty="0" smtClean="0"/>
              <a:t> - автобиография С. А. Есенина</a:t>
            </a:r>
          </a:p>
        </p:txBody>
      </p:sp>
      <p:sp>
        <p:nvSpPr>
          <p:cNvPr id="6" name="Прямоугольник 5">
            <a:hlinkClick r:id="rId13"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Меню</a:t>
            </a:r>
          </a:p>
        </p:txBody>
      </p:sp>
      <p:sp>
        <p:nvSpPr>
          <p:cNvPr id="7" name="Управляющая кнопка: далее 6">
            <a:hlinkClick r:id="" action="ppaction://noaction" highlightClick="1"/>
          </p:cNvPr>
          <p:cNvSpPr/>
          <p:nvPr/>
        </p:nvSpPr>
        <p:spPr>
          <a:xfrm>
            <a:off x="8748713" y="6453188"/>
            <a:ext cx="395287" cy="404812"/>
          </a:xfrm>
          <a:prstGeom prst="actionButtonForwardNext">
            <a:avLst/>
          </a:prstGeom>
          <a:solidFill>
            <a:schemeClr val="accent3">
              <a:alpha val="7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8" name="Управляющая кнопка: назад 7">
            <a:hlinkClick r:id="" action="ppaction://noaction" highlightClick="1"/>
          </p:cNvPr>
          <p:cNvSpPr/>
          <p:nvPr/>
        </p:nvSpPr>
        <p:spPr>
          <a:xfrm>
            <a:off x="7200900" y="6453188"/>
            <a:ext cx="395288" cy="404812"/>
          </a:xfrm>
          <a:prstGeom prst="actionButtonBackPrevious">
            <a:avLst/>
          </a:prstGeom>
          <a:solidFill>
            <a:schemeClr val="accent3">
              <a:alpha val="7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sz="3600" b="1" i="1" smtClean="0"/>
              <a:t>Есенин и власть</a:t>
            </a:r>
          </a:p>
        </p:txBody>
      </p:sp>
      <p:sp>
        <p:nvSpPr>
          <p:cNvPr id="19459" name="Содержимое 2"/>
          <p:cNvSpPr>
            <a:spLocks noGrp="1"/>
          </p:cNvSpPr>
          <p:nvPr>
            <p:ph idx="1"/>
          </p:nvPr>
        </p:nvSpPr>
        <p:spPr/>
        <p:txBody>
          <a:bodyPr/>
          <a:lstStyle/>
          <a:p>
            <a:r>
              <a:rPr lang="ru-RU" sz="2400" i="1" dirty="0" smtClean="0">
                <a:hlinkClick r:id="rId2" action="ppaction://hlinksldjump"/>
              </a:rPr>
              <a:t>Первые конфликты с властью</a:t>
            </a:r>
            <a:endParaRPr lang="ru-RU" sz="2400" i="1" dirty="0" smtClean="0"/>
          </a:p>
          <a:p>
            <a:r>
              <a:rPr lang="ru-RU" sz="2400" i="1" dirty="0" smtClean="0">
                <a:hlinkClick r:id="rId3" action="ppaction://hlinksldjump"/>
              </a:rPr>
              <a:t>В армии</a:t>
            </a:r>
            <a:endParaRPr lang="ru-RU" sz="2400" i="1" dirty="0" smtClean="0"/>
          </a:p>
        </p:txBody>
      </p:sp>
      <p:sp>
        <p:nvSpPr>
          <p:cNvPr id="8" name="Прямоугольник 7">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Меню</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z="3600" b="1" i="1" smtClean="0"/>
              <a:t>Самоубийство</a:t>
            </a:r>
          </a:p>
        </p:txBody>
      </p:sp>
      <p:sp>
        <p:nvSpPr>
          <p:cNvPr id="20483" name="Содержимое 2"/>
          <p:cNvSpPr>
            <a:spLocks noGrp="1"/>
          </p:cNvSpPr>
          <p:nvPr>
            <p:ph idx="1"/>
          </p:nvPr>
        </p:nvSpPr>
        <p:spPr/>
        <p:txBody>
          <a:bodyPr/>
          <a:lstStyle/>
          <a:p>
            <a:r>
              <a:rPr lang="ru-RU" sz="2400" i="1" dirty="0" smtClean="0">
                <a:hlinkClick r:id="rId2" action="ppaction://hlinksldjump"/>
              </a:rPr>
              <a:t>В психиатрической клинике</a:t>
            </a:r>
            <a:endParaRPr lang="ru-RU" sz="2400" i="1" dirty="0" smtClean="0"/>
          </a:p>
          <a:p>
            <a:r>
              <a:rPr lang="ru-RU" sz="2400" i="1" dirty="0" smtClean="0">
                <a:hlinkClick r:id="rId3" action="ppaction://hlinksldjump"/>
              </a:rPr>
              <a:t>Самоубийство</a:t>
            </a:r>
            <a:endParaRPr lang="ru-RU" sz="2400" i="1" dirty="0" smtClean="0"/>
          </a:p>
          <a:p>
            <a:r>
              <a:rPr lang="ru-RU" sz="2400" i="1" dirty="0" smtClean="0">
                <a:hlinkClick r:id="rId4" action="ppaction://hlinksldjump"/>
              </a:rPr>
              <a:t>«А самоубийство ли?»</a:t>
            </a:r>
            <a:endParaRPr lang="ru-RU" sz="2400" i="1" dirty="0" smtClean="0"/>
          </a:p>
        </p:txBody>
      </p:sp>
      <p:sp>
        <p:nvSpPr>
          <p:cNvPr id="8" name="Прямоугольник 7">
            <a:hlinkClick r:id="rId5"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Меню</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4"/>
          <p:cNvSpPr>
            <a:spLocks noGrp="1"/>
          </p:cNvSpPr>
          <p:nvPr>
            <p:ph type="title"/>
          </p:nvPr>
        </p:nvSpPr>
        <p:spPr/>
        <p:txBody>
          <a:bodyPr/>
          <a:lstStyle/>
          <a:p>
            <a:pPr eaLnBrk="1" hangingPunct="1"/>
            <a:r>
              <a:rPr lang="ru-RU" sz="3600" b="1" i="1" smtClean="0"/>
              <a:t>Родители</a:t>
            </a:r>
          </a:p>
        </p:txBody>
      </p:sp>
      <p:sp>
        <p:nvSpPr>
          <p:cNvPr id="21507" name="Содержимое 5"/>
          <p:cNvSpPr>
            <a:spLocks noGrp="1"/>
          </p:cNvSpPr>
          <p:nvPr>
            <p:ph idx="1"/>
          </p:nvPr>
        </p:nvSpPr>
        <p:spPr/>
        <p:txBody>
          <a:bodyPr/>
          <a:lstStyle/>
          <a:p>
            <a:pPr marL="0" indent="0" eaLnBrk="1" hangingPunct="1">
              <a:buFont typeface="Arial" charset="0"/>
              <a:buNone/>
            </a:pPr>
            <a:r>
              <a:rPr lang="ru-RU" sz="1800" smtClean="0"/>
              <a:t>Отец Сергея Есенина - Александр Никитич Есенин - был старшим ребенком в семье. В 1893 восемнадцатилетний Александр Никитич Есенин женился на своей односельчанке Татьяне Федоровне Титовой, которой было шестнадцать с половиной лет. Сыграв свадьбу, Александр вернулся в Москву, а его жена осталась в доме свекрови, которая с первых дней невзлюбила невестку. Когда в 1895 родился Сергей, первый ребенок, оставшийся у Татьяны Федоровны в живых, Александра Никитича в селе не было. Как и до женитьбы, Александр Никитич высылал свое жалованье своей матери. Между молодыми - матерью и отцом Сергея - вспыхнула ссора, и они несколько лет жили порознь: Александр Никитич - в Москве, Татьяна Федоровна - в Рязани. </a:t>
            </a:r>
          </a:p>
        </p:txBody>
      </p:sp>
      <p:pic>
        <p:nvPicPr>
          <p:cNvPr id="4100" name="Picture 2" descr="Отец и мать поэта. Фото. 1905 г.">
            <a:hlinkClick r:id="rId2" action="ppaction://hlinksldjump" tooltip="Увеличить"/>
          </p:cNvPr>
          <p:cNvPicPr>
            <a:picLocks noChangeAspect="1" noChangeArrowheads="1"/>
          </p:cNvPicPr>
          <p:nvPr/>
        </p:nvPicPr>
        <p:blipFill>
          <a:blip r:embed="rId3" cstate="email"/>
          <a:stretch>
            <a:fillRect/>
          </a:stretch>
        </p:blipFill>
        <p:spPr bwMode="auto">
          <a:xfrm>
            <a:off x="7572396" y="500042"/>
            <a:ext cx="935930" cy="1403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люс 5">
            <a:hlinkClick r:id="rId2" action="ppaction://hlinksldjump"/>
          </p:cNvPr>
          <p:cNvSpPr/>
          <p:nvPr/>
        </p:nvSpPr>
        <p:spPr>
          <a:xfrm>
            <a:off x="7330722" y="308799"/>
            <a:ext cx="360362" cy="360363"/>
          </a:xfrm>
          <a:prstGeom prst="mathPlus">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ru-RU"/>
          </a:p>
        </p:txBody>
      </p:sp>
      <p:sp>
        <p:nvSpPr>
          <p:cNvPr id="8" name="Прямоугольник 7">
            <a:hlinkClick r:id="rId4" action="ppaction://hlinksldjump"/>
          </p:cNvPr>
          <p:cNvSpPr/>
          <p:nvPr/>
        </p:nvSpPr>
        <p:spPr>
          <a:xfrm>
            <a:off x="7596188" y="6453188"/>
            <a:ext cx="1152525" cy="40481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dirty="0"/>
              <a:t>Назад</a:t>
            </a:r>
          </a:p>
        </p:txBody>
      </p:sp>
      <p:sp>
        <p:nvSpPr>
          <p:cNvPr id="9" name="Управляющая кнопка: далее 8">
            <a:hlinkClick r:id="" action="ppaction://noaction" highlightClick="1"/>
          </p:cNvPr>
          <p:cNvSpPr/>
          <p:nvPr/>
        </p:nvSpPr>
        <p:spPr>
          <a:xfrm>
            <a:off x="8748713" y="6453188"/>
            <a:ext cx="395287" cy="404812"/>
          </a:xfrm>
          <a:prstGeom prst="actionButtonForwardNext">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
        <p:nvSpPr>
          <p:cNvPr id="10" name="Управляющая кнопка: назад 9">
            <a:hlinkClick r:id="" action="ppaction://noaction" highlightClick="1"/>
          </p:cNvPr>
          <p:cNvSpPr/>
          <p:nvPr/>
        </p:nvSpPr>
        <p:spPr>
          <a:xfrm>
            <a:off x="7200900" y="6453188"/>
            <a:ext cx="395288" cy="404812"/>
          </a:xfrm>
          <a:prstGeom prst="actionButtonBackPrevious">
            <a:avLst/>
          </a:prstGeom>
          <a:solidFill>
            <a:schemeClr val="accent3">
              <a:alpha val="63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ru-RU"/>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Отец и мать поэта. Фото. 1905 г.">
            <a:hlinkClick r:id="rId2" action="ppaction://hlinksldjump" tooltip="Уменьшить"/>
          </p:cNvPr>
          <p:cNvPicPr>
            <a:picLocks noChangeAspect="1" noChangeArrowheads="1"/>
          </p:cNvPicPr>
          <p:nvPr/>
        </p:nvPicPr>
        <p:blipFill>
          <a:blip r:embed="rId3" cstate="email"/>
          <a:srcRect/>
          <a:stretch>
            <a:fillRect/>
          </a:stretch>
        </p:blipFill>
        <p:spPr bwMode="auto">
          <a:xfrm>
            <a:off x="2428873" y="142852"/>
            <a:ext cx="3857639" cy="5786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1" name="Текст 8"/>
          <p:cNvSpPr>
            <a:spLocks noGrp="1"/>
          </p:cNvSpPr>
          <p:nvPr>
            <p:ph type="body" sz="half" idx="2"/>
          </p:nvPr>
        </p:nvSpPr>
        <p:spPr>
          <a:xfrm>
            <a:off x="1571625" y="6053138"/>
            <a:ext cx="5486400" cy="661987"/>
          </a:xfrm>
        </p:spPr>
        <p:txBody>
          <a:bodyPr/>
          <a:lstStyle/>
          <a:p>
            <a:pPr algn="ctr" eaLnBrk="1" hangingPunct="1"/>
            <a:r>
              <a:rPr lang="ru-RU" smtClean="0"/>
              <a:t>Отец Сергея Есенина - Александр Никитич Есенин  </a:t>
            </a:r>
          </a:p>
          <a:p>
            <a:pPr algn="ctr" eaLnBrk="1" hangingPunct="1"/>
            <a:r>
              <a:rPr lang="ru-RU" smtClean="0"/>
              <a:t>и мать поэта - Татьяна Федоровна Титова</a:t>
            </a:r>
          </a:p>
          <a:p>
            <a:endParaRPr lang="ru-RU" smtClean="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берез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3574</Words>
  <Application>Microsoft Office PowerPoint</Application>
  <PresentationFormat>Экран (4:3)</PresentationFormat>
  <Paragraphs>210</Paragraphs>
  <Slides>53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береза1</vt:lpstr>
      <vt:lpstr>Биография Сергея Александровича Есенина (1895-1925)</vt:lpstr>
      <vt:lpstr>Меню</vt:lpstr>
      <vt:lpstr>Детство и отрочество</vt:lpstr>
      <vt:lpstr>Творчество</vt:lpstr>
      <vt:lpstr>Личная жизнь</vt:lpstr>
      <vt:lpstr>Есенин и власть</vt:lpstr>
      <vt:lpstr>Самоубийство</vt:lpstr>
      <vt:lpstr>Родители</vt:lpstr>
      <vt:lpstr>Слайд 9</vt:lpstr>
      <vt:lpstr>Дедушка</vt:lpstr>
      <vt:lpstr>Слайд 11</vt:lpstr>
      <vt:lpstr>Земское училище</vt:lpstr>
      <vt:lpstr>Слайд 13</vt:lpstr>
      <vt:lpstr>Церковно-приходская учительская школа</vt:lpstr>
      <vt:lpstr>Спас-Клепиковская второклассная церковно-приходская учительская школа</vt:lpstr>
      <vt:lpstr>«Товарищество И. Д. Сытина»</vt:lpstr>
      <vt:lpstr>Слайд 17</vt:lpstr>
      <vt:lpstr>Анна Романовна Изрядова</vt:lpstr>
      <vt:lpstr>Слайд 19</vt:lpstr>
      <vt:lpstr>Первые конфликты с властью</vt:lpstr>
      <vt:lpstr>Университет и первая публикация</vt:lpstr>
      <vt:lpstr>Университет и первая публикация</vt:lpstr>
      <vt:lpstr>Знакомство с поэтами Петрограда</vt:lpstr>
      <vt:lpstr>Жизнь в Петрограде</vt:lpstr>
      <vt:lpstr>«Радуница»</vt:lpstr>
      <vt:lpstr>В армии</vt:lpstr>
      <vt:lpstr>Слайд 27</vt:lpstr>
      <vt:lpstr>Слайд 28</vt:lpstr>
      <vt:lpstr>«Ключи Марии»</vt:lpstr>
      <vt:lpstr>Друзья</vt:lpstr>
      <vt:lpstr>Друзья</vt:lpstr>
      <vt:lpstr>Друзья</vt:lpstr>
      <vt:lpstr>Друзья</vt:lpstr>
      <vt:lpstr>Слайд 34</vt:lpstr>
      <vt:lpstr>Слайд 35</vt:lpstr>
      <vt:lpstr>Слайд 36</vt:lpstr>
      <vt:lpstr>Айседора Дункан</vt:lpstr>
      <vt:lpstr>Слайд 38</vt:lpstr>
      <vt:lpstr>Слайд 39</vt:lpstr>
      <vt:lpstr>А. Л. Миклашевская и  Н. Д. Вольпин</vt:lpstr>
      <vt:lpstr>Слайд 41</vt:lpstr>
      <vt:lpstr>Слайд 42</vt:lpstr>
      <vt:lpstr>Галина Бениславская</vt:lpstr>
      <vt:lpstr>Слайд 44</vt:lpstr>
      <vt:lpstr>Софья Андреевна Толстая</vt:lpstr>
      <vt:lpstr>Слайд 46</vt:lpstr>
      <vt:lpstr>В психиатрической клинике</vt:lpstr>
      <vt:lpstr>Самоубийство</vt:lpstr>
      <vt:lpstr>Расследование</vt:lpstr>
      <vt:lpstr>Расследование</vt:lpstr>
      <vt:lpstr>Слайд 51</vt:lpstr>
      <vt:lpstr>Слайд 52</vt:lpstr>
      <vt:lpstr>Информационные 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Биография Сергея Александровича Есенина (1895-1925)</dc:title>
  <dc:creator>1</dc:creator>
  <cp:lastModifiedBy>Admin</cp:lastModifiedBy>
  <cp:revision>8</cp:revision>
  <dcterms:created xsi:type="dcterms:W3CDTF">2014-05-20T14:09:47Z</dcterms:created>
  <dcterms:modified xsi:type="dcterms:W3CDTF">2014-06-24T13:55:02Z</dcterms:modified>
</cp:coreProperties>
</file>