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66" r:id="rId3"/>
    <p:sldId id="257" r:id="rId4"/>
    <p:sldId id="278" r:id="rId5"/>
    <p:sldId id="292" r:id="rId6"/>
    <p:sldId id="284" r:id="rId7"/>
    <p:sldId id="261" r:id="rId8"/>
    <p:sldId id="262" r:id="rId9"/>
    <p:sldId id="288" r:id="rId10"/>
    <p:sldId id="285" r:id="rId11"/>
    <p:sldId id="289" r:id="rId12"/>
    <p:sldId id="290" r:id="rId13"/>
    <p:sldId id="293" r:id="rId14"/>
    <p:sldId id="269" r:id="rId15"/>
    <p:sldId id="270" r:id="rId16"/>
    <p:sldId id="271"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94614" autoAdjust="0"/>
  </p:normalViewPr>
  <p:slideViewPr>
    <p:cSldViewPr>
      <p:cViewPr>
        <p:scale>
          <a:sx n="100" d="100"/>
          <a:sy n="100" d="100"/>
        </p:scale>
        <p:origin x="-2010" y="-3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3074" name="Picture 2" descr="G:\экология\1373793684_shutterstock_10199140.jpg"/>
          <p:cNvPicPr>
            <a:picLocks noChangeAspect="1" noChangeArrowheads="1"/>
          </p:cNvPicPr>
          <p:nvPr userDrawn="1"/>
        </p:nvPicPr>
        <p:blipFill rotWithShape="1">
          <a:blip r:embed="rId2" cstate="email">
            <a:extLst>
              <a:ext uri="{28A0092B-C50C-407E-A947-70E740481C1C}">
                <a14:useLocalDpi xmlns:a14="http://schemas.microsoft.com/office/drawing/2010/main" xmlns="" val="0"/>
              </a:ext>
            </a:extLst>
          </a:blip>
          <a:srcRect t="-2"/>
          <a:stretch/>
        </p:blipFill>
        <p:spPr bwMode="auto">
          <a:xfrm>
            <a:off x="0" y="0"/>
            <a:ext cx="9144000" cy="692985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smtClean="0"/>
              <a:t>Образец подзаголовка</a:t>
            </a:r>
            <a:endParaRPr lang="ru-RU" dirty="0"/>
          </a:p>
        </p:txBody>
      </p:sp>
      <p:sp>
        <p:nvSpPr>
          <p:cNvPr id="4" name="Дата 3"/>
          <p:cNvSpPr>
            <a:spLocks noGrp="1"/>
          </p:cNvSpPr>
          <p:nvPr>
            <p:ph type="dt" sz="half" idx="10"/>
          </p:nvPr>
        </p:nvSpPr>
        <p:spPr>
          <a:xfrm>
            <a:off x="457200" y="6356350"/>
            <a:ext cx="2133600" cy="365125"/>
          </a:xfrm>
          <a:prstGeom prst="rect">
            <a:avLst/>
          </a:prstGeom>
        </p:spPr>
        <p:txBody>
          <a:bodyPr/>
          <a:lstStyle/>
          <a:p>
            <a:fld id="{0440B0BA-AA03-4962-85BA-E021CB7B32A0}" type="datetimeFigureOut">
              <a:rPr lang="ru-RU" smtClean="0"/>
              <a:pPr/>
              <a:t>23.06.2014</a:t>
            </a:fld>
            <a:endParaRPr lang="ru-RU" dirty="0"/>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dirty="0"/>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4EBFEB6B-115D-4EEF-AB97-5B81345A128D}" type="slidenum">
              <a:rPr lang="ru-RU" smtClean="0"/>
              <a:pPr/>
              <a:t>‹#›</a:t>
            </a:fld>
            <a:endParaRPr lang="ru-RU" dirty="0"/>
          </a:p>
        </p:txBody>
      </p:sp>
    </p:spTree>
    <p:extLst>
      <p:ext uri="{BB962C8B-B14F-4D97-AF65-F5344CB8AC3E}">
        <p14:creationId xmlns:p14="http://schemas.microsoft.com/office/powerpoint/2010/main" xmlns="" val="4003507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7" name="Текст 6"/>
          <p:cNvSpPr>
            <a:spLocks noGrp="1"/>
          </p:cNvSpPr>
          <p:nvPr>
            <p:ph type="body" sz="quarter" idx="13"/>
          </p:nvPr>
        </p:nvSpPr>
        <p:spPr>
          <a:xfrm>
            <a:off x="0" y="980728"/>
            <a:ext cx="9036496" cy="5328592"/>
          </a:xfrm>
        </p:spPr>
        <p:txBody>
          <a:bodyPr>
            <a:normAutofit/>
          </a:bodyPr>
          <a:lstStyle>
            <a:lvl1pPr>
              <a:defRPr sz="1400"/>
            </a:lvl1pPr>
            <a:lvl2pPr>
              <a:defRPr sz="1400"/>
            </a:lvl2pPr>
            <a:lvl3pPr>
              <a:defRPr sz="1400"/>
            </a:lvl3pPr>
            <a:lvl4pPr>
              <a:defRPr sz="1400"/>
            </a:lvl4pPr>
            <a:lvl5pPr>
              <a:defRPr sz="1400"/>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8" name="Title 1"/>
          <p:cNvSpPr>
            <a:spLocks noGrp="1"/>
          </p:cNvSpPr>
          <p:nvPr>
            <p:ph type="title"/>
          </p:nvPr>
        </p:nvSpPr>
        <p:spPr>
          <a:xfrm>
            <a:off x="-36512" y="0"/>
            <a:ext cx="9180512" cy="692696"/>
          </a:xfrm>
        </p:spPr>
        <p:txBody>
          <a:bodyPr lIns="0" anchor="b">
            <a:noAutofit/>
          </a:bodyPr>
          <a:lstStyle>
            <a:lvl1pPr algn="l" rtl="0">
              <a:spcBef>
                <a:spcPct val="0"/>
              </a:spcBef>
              <a:buNone/>
              <a:defRPr sz="2800" b="0">
                <a:ln>
                  <a:noFill/>
                </a:ln>
                <a:solidFill>
                  <a:schemeClr val="bg1"/>
                </a:solidFill>
                <a:effectLst/>
                <a:latin typeface="+mj-lt"/>
                <a:ea typeface="+mj-ea"/>
                <a:cs typeface="+mj-cs"/>
              </a:defRPr>
            </a:lvl1pPr>
          </a:lstStyle>
          <a:p>
            <a:r>
              <a:rPr kumimoji="0" lang="ru-RU" smtClean="0"/>
              <a:t>Образец заголовка</a:t>
            </a:r>
            <a:endParaRPr kumimoji="0" lang="en-US" dirty="0"/>
          </a:p>
        </p:txBody>
      </p:sp>
    </p:spTree>
    <p:extLst>
      <p:ext uri="{BB962C8B-B14F-4D97-AF65-F5344CB8AC3E}">
        <p14:creationId xmlns:p14="http://schemas.microsoft.com/office/powerpoint/2010/main" xmlns="" val="9394884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3" name="Title 1"/>
          <p:cNvSpPr>
            <a:spLocks noGrp="1"/>
          </p:cNvSpPr>
          <p:nvPr>
            <p:ph type="title"/>
          </p:nvPr>
        </p:nvSpPr>
        <p:spPr>
          <a:xfrm>
            <a:off x="-36512" y="0"/>
            <a:ext cx="9180512" cy="692696"/>
          </a:xfrm>
        </p:spPr>
        <p:txBody>
          <a:bodyPr lIns="0" anchor="b">
            <a:noAutofit/>
          </a:bodyPr>
          <a:lstStyle>
            <a:lvl1pPr algn="l" rtl="0">
              <a:spcBef>
                <a:spcPct val="0"/>
              </a:spcBef>
              <a:buNone/>
              <a:defRPr sz="2800" b="0">
                <a:ln>
                  <a:noFill/>
                </a:ln>
                <a:solidFill>
                  <a:schemeClr val="bg1"/>
                </a:solidFill>
                <a:effectLst/>
                <a:latin typeface="+mj-lt"/>
                <a:ea typeface="+mj-ea"/>
                <a:cs typeface="+mj-cs"/>
              </a:defRPr>
            </a:lvl1pPr>
          </a:lstStyle>
          <a:p>
            <a:r>
              <a:rPr kumimoji="0" lang="ru-RU" smtClean="0"/>
              <a:t>Образец заголовка</a:t>
            </a:r>
            <a:endParaRPr kumimoji="0" lang="en-US" dirty="0"/>
          </a:p>
        </p:txBody>
      </p:sp>
      <p:sp>
        <p:nvSpPr>
          <p:cNvPr id="5" name="Объект 4"/>
          <p:cNvSpPr>
            <a:spLocks noGrp="1"/>
          </p:cNvSpPr>
          <p:nvPr>
            <p:ph sz="quarter" idx="10"/>
          </p:nvPr>
        </p:nvSpPr>
        <p:spPr>
          <a:xfrm>
            <a:off x="1835696" y="692151"/>
            <a:ext cx="5256584" cy="360094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Текст 6"/>
          <p:cNvSpPr>
            <a:spLocks noGrp="1"/>
          </p:cNvSpPr>
          <p:nvPr>
            <p:ph type="body" sz="quarter" idx="11"/>
          </p:nvPr>
        </p:nvSpPr>
        <p:spPr>
          <a:xfrm>
            <a:off x="-36512" y="4292600"/>
            <a:ext cx="9180512" cy="2016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xmlns="" val="345580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0" y="548680"/>
            <a:ext cx="4603304" cy="6192688"/>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548680"/>
            <a:ext cx="4460304" cy="6192688"/>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extLst>
      <p:ext uri="{BB962C8B-B14F-4D97-AF65-F5344CB8AC3E}">
        <p14:creationId xmlns:p14="http://schemas.microsoft.com/office/powerpoint/2010/main" xmlns="" val="31406610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pic>
        <p:nvPicPr>
          <p:cNvPr id="5" name="Рисунок 4"/>
          <p:cNvPicPr>
            <a:picLocks noChangeAspect="1"/>
          </p:cNvPicPr>
          <p:nvPr userDrawn="1"/>
        </p:nvPicPr>
        <p:blipFill rotWithShape="1">
          <a:blip r:embed="rId2" cstate="email">
            <a:extLst>
              <a:ext uri="{28A0092B-C50C-407E-A947-70E740481C1C}">
                <a14:useLocalDpi xmlns:a14="http://schemas.microsoft.com/office/drawing/2010/main" xmlns="" val="0"/>
              </a:ext>
            </a:extLst>
          </a:blip>
          <a:srcRect/>
          <a:stretch/>
        </p:blipFill>
        <p:spPr>
          <a:xfrm>
            <a:off x="-36513" y="0"/>
            <a:ext cx="9180513" cy="6885384"/>
          </a:xfrm>
          <a:prstGeom prst="rect">
            <a:avLst/>
          </a:prstGeom>
        </p:spPr>
      </p:pic>
      <p:sp>
        <p:nvSpPr>
          <p:cNvPr id="2" name="Дата 1"/>
          <p:cNvSpPr>
            <a:spLocks noGrp="1"/>
          </p:cNvSpPr>
          <p:nvPr>
            <p:ph type="dt" sz="half" idx="10"/>
          </p:nvPr>
        </p:nvSpPr>
        <p:spPr>
          <a:xfrm>
            <a:off x="457200" y="6356350"/>
            <a:ext cx="2133600" cy="365125"/>
          </a:xfrm>
          <a:prstGeom prst="rect">
            <a:avLst/>
          </a:prstGeom>
        </p:spPr>
        <p:txBody>
          <a:bodyPr/>
          <a:lstStyle/>
          <a:p>
            <a:fld id="{0440B0BA-AA03-4962-85BA-E021CB7B32A0}" type="datetimeFigureOut">
              <a:rPr lang="ru-RU" smtClean="0"/>
              <a:pPr/>
              <a:t>23.06.2014</a:t>
            </a:fld>
            <a:endParaRPr lang="ru-RU" dirty="0"/>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p>
            <a:endParaRPr lang="ru-RU" dirty="0"/>
          </a:p>
        </p:txBody>
      </p:sp>
      <p:sp>
        <p:nvSpPr>
          <p:cNvPr id="4" name="Номер слайда 3"/>
          <p:cNvSpPr>
            <a:spLocks noGrp="1"/>
          </p:cNvSpPr>
          <p:nvPr>
            <p:ph type="sldNum" sz="quarter" idx="12"/>
          </p:nvPr>
        </p:nvSpPr>
        <p:spPr>
          <a:xfrm>
            <a:off x="6553200" y="6356350"/>
            <a:ext cx="2133600" cy="365125"/>
          </a:xfrm>
          <a:prstGeom prst="rect">
            <a:avLst/>
          </a:prstGeom>
        </p:spPr>
        <p:txBody>
          <a:bodyPr/>
          <a:lstStyle/>
          <a:p>
            <a:fld id="{4EBFEB6B-115D-4EEF-AB97-5B81345A128D}" type="slidenum">
              <a:rPr lang="ru-RU" smtClean="0"/>
              <a:pPr/>
              <a:t>‹#›</a:t>
            </a:fld>
            <a:endParaRPr lang="ru-RU" dirty="0"/>
          </a:p>
        </p:txBody>
      </p:sp>
      <p:sp>
        <p:nvSpPr>
          <p:cNvPr id="6" name="Текст 5"/>
          <p:cNvSpPr>
            <a:spLocks noGrp="1"/>
          </p:cNvSpPr>
          <p:nvPr>
            <p:ph type="body" sz="quarter" idx="13"/>
          </p:nvPr>
        </p:nvSpPr>
        <p:spPr>
          <a:xfrm>
            <a:off x="-36513" y="2780928"/>
            <a:ext cx="9180513" cy="935930"/>
          </a:xfrm>
        </p:spPr>
        <p:txBody>
          <a:bodyPr>
            <a:noAutofit/>
          </a:bodyPr>
          <a:lstStyle>
            <a:lvl1pPr>
              <a:defRPr sz="2800"/>
            </a:lvl1pPr>
            <a:lvl2pPr>
              <a:defRPr sz="2800"/>
            </a:lvl2pPr>
            <a:lvl3pPr>
              <a:defRPr sz="2800"/>
            </a:lvl3pPr>
            <a:lvl4pPr>
              <a:defRPr sz="2800"/>
            </a:lvl4pPr>
            <a:lvl5pPr>
              <a:defRPr sz="2800"/>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extLst>
      <p:ext uri="{BB962C8B-B14F-4D97-AF65-F5344CB8AC3E}">
        <p14:creationId xmlns:p14="http://schemas.microsoft.com/office/powerpoint/2010/main" xmlns="" val="2924231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Объект с подписью">
    <p:spTree>
      <p:nvGrpSpPr>
        <p:cNvPr id="1" name=""/>
        <p:cNvGrpSpPr/>
        <p:nvPr/>
      </p:nvGrpSpPr>
      <p:grpSpPr>
        <a:xfrm>
          <a:off x="0" y="0"/>
          <a:ext cx="0" cy="0"/>
          <a:chOff x="0" y="0"/>
          <a:chExt cx="0" cy="0"/>
        </a:xfrm>
      </p:grpSpPr>
      <p:sp>
        <p:nvSpPr>
          <p:cNvPr id="7" name="Title 1"/>
          <p:cNvSpPr>
            <a:spLocks noGrp="1"/>
          </p:cNvSpPr>
          <p:nvPr>
            <p:ph type="title"/>
          </p:nvPr>
        </p:nvSpPr>
        <p:spPr>
          <a:xfrm>
            <a:off x="0" y="0"/>
            <a:ext cx="9144000" cy="692696"/>
          </a:xfrm>
        </p:spPr>
        <p:txBody>
          <a:bodyPr lIns="0" anchor="b">
            <a:noAutofit/>
          </a:bodyPr>
          <a:lstStyle>
            <a:lvl1pPr algn="ctr" rtl="0">
              <a:spcBef>
                <a:spcPct val="0"/>
              </a:spcBef>
              <a:buNone/>
              <a:defRPr sz="2800" b="0">
                <a:ln>
                  <a:noFill/>
                </a:ln>
                <a:solidFill>
                  <a:schemeClr val="bg1"/>
                </a:solidFill>
                <a:effectLst/>
                <a:latin typeface="+mj-lt"/>
                <a:ea typeface="+mj-ea"/>
                <a:cs typeface="+mj-cs"/>
              </a:defRPr>
            </a:lvl1pPr>
          </a:lstStyle>
          <a:p>
            <a:r>
              <a:rPr kumimoji="0" lang="ru-RU" dirty="0" smtClean="0"/>
              <a:t>Образец заголовка</a:t>
            </a:r>
            <a:endParaRPr kumimoji="0" lang="en-US" dirty="0"/>
          </a:p>
        </p:txBody>
      </p:sp>
      <p:sp>
        <p:nvSpPr>
          <p:cNvPr id="8" name="Объект 4"/>
          <p:cNvSpPr>
            <a:spLocks noGrp="1"/>
          </p:cNvSpPr>
          <p:nvPr>
            <p:ph sz="quarter" idx="10"/>
          </p:nvPr>
        </p:nvSpPr>
        <p:spPr>
          <a:xfrm>
            <a:off x="0" y="980728"/>
            <a:ext cx="4572000" cy="4608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 name="Объект 6"/>
          <p:cNvSpPr>
            <a:spLocks noGrp="1"/>
          </p:cNvSpPr>
          <p:nvPr>
            <p:ph sz="quarter" idx="11"/>
          </p:nvPr>
        </p:nvSpPr>
        <p:spPr>
          <a:xfrm>
            <a:off x="4572000" y="981075"/>
            <a:ext cx="4572000" cy="46085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1" name="Объект 8"/>
          <p:cNvSpPr>
            <a:spLocks noGrp="1"/>
          </p:cNvSpPr>
          <p:nvPr>
            <p:ph sz="quarter" idx="12"/>
          </p:nvPr>
        </p:nvSpPr>
        <p:spPr>
          <a:xfrm>
            <a:off x="0" y="5589588"/>
            <a:ext cx="9144000" cy="12684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260648"/>
            <a:ext cx="4572000" cy="5976664"/>
          </a:xfrm>
        </p:spPr>
        <p:txBody>
          <a:bodyPr>
            <a:normAutofit/>
          </a:bodyPr>
          <a:lstStyle>
            <a:lvl1pPr>
              <a:defRPr sz="1400"/>
            </a:lvl1pPr>
            <a:lvl2pPr>
              <a:defRPr sz="1400"/>
            </a:lvl2pPr>
            <a:lvl3pPr>
              <a:defRPr sz="1400"/>
            </a:lvl3pPr>
            <a:lvl4pPr>
              <a:defRPr sz="1400"/>
            </a:lvl4pPr>
            <a:lvl5pPr>
              <a:defRPr sz="14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572000" y="260648"/>
            <a:ext cx="4572000" cy="3528392"/>
          </a:xfrm>
        </p:spPr>
        <p:txBody>
          <a:bodyPr>
            <a:normAutofit/>
          </a:bodyPr>
          <a:lstStyle>
            <a:lvl1pPr>
              <a:defRPr sz="1400"/>
            </a:lvl1pPr>
            <a:lvl2pPr>
              <a:defRPr sz="1400"/>
            </a:lvl2pPr>
            <a:lvl3pPr>
              <a:defRPr sz="1400"/>
            </a:lvl3pPr>
            <a:lvl4pPr>
              <a:defRPr sz="1400"/>
            </a:lvl4pPr>
            <a:lvl5pPr>
              <a:defRPr sz="14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Объект 8"/>
          <p:cNvSpPr>
            <a:spLocks noGrp="1"/>
          </p:cNvSpPr>
          <p:nvPr>
            <p:ph sz="quarter" idx="10"/>
          </p:nvPr>
        </p:nvSpPr>
        <p:spPr>
          <a:xfrm>
            <a:off x="4572000" y="3789363"/>
            <a:ext cx="4572000" cy="3068637"/>
          </a:xfrm>
        </p:spPr>
        <p:txBody>
          <a:bodyPr>
            <a:normAutofit/>
          </a:bodyPr>
          <a:lstStyle>
            <a:lvl1pPr>
              <a:defRPr sz="1400"/>
            </a:lvl1pPr>
            <a:lvl2pPr>
              <a:defRPr sz="1400"/>
            </a:lvl2pPr>
            <a:lvl3pPr>
              <a:defRPr sz="1400"/>
            </a:lvl3pPr>
            <a:lvl4pPr>
              <a:defRPr sz="1400"/>
            </a:lvl4pPr>
            <a:lvl5pPr>
              <a:defRPr sz="1400"/>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Объект с подписью">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908720"/>
            <a:ext cx="4283968" cy="594928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dirty="0" smtClean="0"/>
              <a:t>Образец текста</a:t>
            </a:r>
          </a:p>
        </p:txBody>
      </p:sp>
      <p:sp>
        <p:nvSpPr>
          <p:cNvPr id="4" name="Content Placeholder 3"/>
          <p:cNvSpPr>
            <a:spLocks noGrp="1"/>
          </p:cNvSpPr>
          <p:nvPr>
            <p:ph sz="half" idx="1"/>
          </p:nvPr>
        </p:nvSpPr>
        <p:spPr>
          <a:xfrm>
            <a:off x="4283968" y="908720"/>
            <a:ext cx="4860032" cy="3384376"/>
          </a:xfrm>
        </p:spPr>
        <p:txBody>
          <a:bodyPr tIns="0">
            <a:normAutofit/>
          </a:bodyPr>
          <a:lstStyle>
            <a:lvl1pPr>
              <a:defRPr sz="1400"/>
            </a:lvl1pPr>
            <a:lvl2pPr>
              <a:defRPr sz="1400"/>
            </a:lvl2pPr>
            <a:lvl3pPr>
              <a:defRPr sz="1400"/>
            </a:lvl3pPr>
            <a:lvl4pPr>
              <a:defRPr sz="1400"/>
            </a:lvl4pPr>
            <a:lvl5pPr>
              <a:defRPr sz="1400"/>
            </a:lvl5pPr>
          </a:lstStyle>
          <a:p>
            <a:pPr lvl="0" eaLnBrk="1" latinLnBrk="0" hangingPunct="1"/>
            <a:r>
              <a:rPr lang="ru-RU" dirty="0" smtClean="0"/>
              <a:t>Образец текста</a:t>
            </a:r>
          </a:p>
          <a:p>
            <a:pPr lvl="1" eaLnBrk="1" latinLnBrk="0" hangingPunct="1"/>
            <a:r>
              <a:rPr lang="ru-RU" dirty="0" smtClean="0"/>
              <a:t>Второй уровень</a:t>
            </a:r>
          </a:p>
          <a:p>
            <a:pPr lvl="2" eaLnBrk="1" latinLnBrk="0" hangingPunct="1"/>
            <a:r>
              <a:rPr lang="ru-RU" dirty="0" smtClean="0"/>
              <a:t>Третий уровень</a:t>
            </a:r>
          </a:p>
          <a:p>
            <a:pPr lvl="3" eaLnBrk="1" latinLnBrk="0" hangingPunct="1"/>
            <a:r>
              <a:rPr lang="ru-RU" dirty="0" smtClean="0"/>
              <a:t>Четвертый уровень</a:t>
            </a:r>
          </a:p>
          <a:p>
            <a:pPr lvl="4" eaLnBrk="1" latinLnBrk="0" hangingPunct="1"/>
            <a:r>
              <a:rPr lang="ru-RU" dirty="0" smtClean="0"/>
              <a:t>Пятый уровень</a:t>
            </a:r>
            <a:endParaRPr kumimoji="0" lang="en-US" dirty="0"/>
          </a:p>
        </p:txBody>
      </p:sp>
      <p:sp>
        <p:nvSpPr>
          <p:cNvPr id="5" name="Title 1"/>
          <p:cNvSpPr>
            <a:spLocks noGrp="1"/>
          </p:cNvSpPr>
          <p:nvPr>
            <p:ph type="title"/>
          </p:nvPr>
        </p:nvSpPr>
        <p:spPr>
          <a:xfrm>
            <a:off x="0" y="0"/>
            <a:ext cx="9144000" cy="692696"/>
          </a:xfrm>
        </p:spPr>
        <p:txBody>
          <a:bodyPr lIns="0" anchor="b">
            <a:noAutofit/>
          </a:bodyPr>
          <a:lstStyle>
            <a:lvl1pPr algn="l" rtl="0">
              <a:spcBef>
                <a:spcPct val="0"/>
              </a:spcBef>
              <a:buNone/>
              <a:defRPr sz="3200" b="0">
                <a:ln>
                  <a:noFill/>
                </a:ln>
                <a:solidFill>
                  <a:schemeClr val="bg1"/>
                </a:solidFill>
                <a:effectLst/>
                <a:latin typeface="+mj-lt"/>
                <a:ea typeface="+mj-ea"/>
                <a:cs typeface="+mj-cs"/>
              </a:defRPr>
            </a:lvl1pPr>
          </a:lstStyle>
          <a:p>
            <a:r>
              <a:rPr kumimoji="0" lang="ru-RU" dirty="0" smtClean="0"/>
              <a:t>Образец заголовка</a:t>
            </a:r>
            <a:endParaRPr kumimoji="0"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Объект с подписью">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88640"/>
            <a:ext cx="4283968" cy="666936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dirty="0" smtClean="0"/>
              <a:t>Образец текста</a:t>
            </a:r>
          </a:p>
        </p:txBody>
      </p:sp>
      <p:sp>
        <p:nvSpPr>
          <p:cNvPr id="4" name="Content Placeholder 3"/>
          <p:cNvSpPr>
            <a:spLocks noGrp="1"/>
          </p:cNvSpPr>
          <p:nvPr>
            <p:ph sz="half" idx="1"/>
          </p:nvPr>
        </p:nvSpPr>
        <p:spPr>
          <a:xfrm>
            <a:off x="4283968" y="188640"/>
            <a:ext cx="4860032" cy="3384376"/>
          </a:xfrm>
        </p:spPr>
        <p:txBody>
          <a:bodyPr tIns="0">
            <a:normAutofit/>
          </a:bodyPr>
          <a:lstStyle>
            <a:lvl1pPr>
              <a:defRPr sz="1400"/>
            </a:lvl1pPr>
            <a:lvl2pPr>
              <a:defRPr sz="1400"/>
            </a:lvl2pPr>
            <a:lvl3pPr>
              <a:defRPr sz="1400"/>
            </a:lvl3pPr>
            <a:lvl4pPr>
              <a:defRPr sz="1400"/>
            </a:lvl4pPr>
            <a:lvl5pPr>
              <a:defRPr sz="1400"/>
            </a:lvl5pPr>
          </a:lstStyle>
          <a:p>
            <a:pPr lvl="0" eaLnBrk="1" latinLnBrk="0" hangingPunct="1"/>
            <a:r>
              <a:rPr lang="ru-RU" dirty="0" smtClean="0"/>
              <a:t>Образец текста</a:t>
            </a:r>
          </a:p>
          <a:p>
            <a:pPr lvl="1" eaLnBrk="1" latinLnBrk="0" hangingPunct="1"/>
            <a:r>
              <a:rPr lang="ru-RU" dirty="0" smtClean="0"/>
              <a:t>Второй уровень</a:t>
            </a:r>
          </a:p>
          <a:p>
            <a:pPr lvl="2" eaLnBrk="1" latinLnBrk="0" hangingPunct="1"/>
            <a:r>
              <a:rPr lang="ru-RU" dirty="0" smtClean="0"/>
              <a:t>Третий уровень</a:t>
            </a:r>
          </a:p>
          <a:p>
            <a:pPr lvl="3" eaLnBrk="1" latinLnBrk="0" hangingPunct="1"/>
            <a:r>
              <a:rPr lang="ru-RU" dirty="0" smtClean="0"/>
              <a:t>Четвертый уровень</a:t>
            </a:r>
          </a:p>
          <a:p>
            <a:pPr lvl="4" eaLnBrk="1" latinLnBrk="0" hangingPunct="1"/>
            <a:r>
              <a:rPr lang="ru-RU" dirty="0" smtClean="0"/>
              <a:t>Пятый уровень</a:t>
            </a:r>
            <a:endParaRPr kumimoji="0"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4" name="Текст 3"/>
          <p:cNvSpPr>
            <a:spLocks noGrp="1"/>
          </p:cNvSpPr>
          <p:nvPr>
            <p:ph type="body" sz="quarter" idx="10"/>
          </p:nvPr>
        </p:nvSpPr>
        <p:spPr>
          <a:xfrm>
            <a:off x="-36512" y="908721"/>
            <a:ext cx="4320480" cy="3600399"/>
          </a:xfrm>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Title 1"/>
          <p:cNvSpPr>
            <a:spLocks noGrp="1"/>
          </p:cNvSpPr>
          <p:nvPr>
            <p:ph type="title"/>
          </p:nvPr>
        </p:nvSpPr>
        <p:spPr>
          <a:xfrm>
            <a:off x="-36512" y="0"/>
            <a:ext cx="9180512" cy="692696"/>
          </a:xfrm>
        </p:spPr>
        <p:txBody>
          <a:bodyPr lIns="0" anchor="b">
            <a:noAutofit/>
          </a:bodyPr>
          <a:lstStyle>
            <a:lvl1pPr algn="l" rtl="0">
              <a:spcBef>
                <a:spcPct val="0"/>
              </a:spcBef>
              <a:buNone/>
              <a:defRPr sz="2800" b="0">
                <a:ln>
                  <a:noFill/>
                </a:ln>
                <a:solidFill>
                  <a:schemeClr val="bg1"/>
                </a:solidFill>
                <a:effectLst/>
                <a:latin typeface="+mj-lt"/>
                <a:ea typeface="+mj-ea"/>
                <a:cs typeface="+mj-cs"/>
              </a:defRPr>
            </a:lvl1pPr>
          </a:lstStyle>
          <a:p>
            <a:r>
              <a:rPr kumimoji="0" lang="ru-RU" smtClean="0"/>
              <a:t>Образец заголовка</a:t>
            </a:r>
            <a:endParaRPr kumimoji="0" lang="en-US" dirty="0"/>
          </a:p>
        </p:txBody>
      </p:sp>
      <p:sp>
        <p:nvSpPr>
          <p:cNvPr id="10" name="Текст 9"/>
          <p:cNvSpPr>
            <a:spLocks noGrp="1"/>
          </p:cNvSpPr>
          <p:nvPr>
            <p:ph type="body" sz="quarter" idx="12"/>
          </p:nvPr>
        </p:nvSpPr>
        <p:spPr>
          <a:xfrm>
            <a:off x="-36512" y="4509120"/>
            <a:ext cx="9180512" cy="17281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2" name="Объект 11"/>
          <p:cNvSpPr>
            <a:spLocks noGrp="1"/>
          </p:cNvSpPr>
          <p:nvPr>
            <p:ph sz="quarter" idx="13"/>
          </p:nvPr>
        </p:nvSpPr>
        <p:spPr>
          <a:xfrm>
            <a:off x="4284663" y="908050"/>
            <a:ext cx="4859337" cy="36004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xmlns="" val="127466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Объект с подписью">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283968" y="908720"/>
            <a:ext cx="4860032" cy="5949280"/>
          </a:xfrm>
        </p:spPr>
        <p:txBody>
          <a:bodyPr tIns="0">
            <a:normAutofit/>
          </a:bodyPr>
          <a:lstStyle>
            <a:lvl1pPr>
              <a:defRPr sz="1400"/>
            </a:lvl1pPr>
            <a:lvl2pPr>
              <a:defRPr sz="1400"/>
            </a:lvl2pPr>
            <a:lvl3pPr>
              <a:defRPr sz="1400"/>
            </a:lvl3pPr>
            <a:lvl4pPr>
              <a:defRPr sz="1400"/>
            </a:lvl4pPr>
            <a:lvl5pPr>
              <a:defRPr sz="1400"/>
            </a:lvl5pPr>
          </a:lstStyle>
          <a:p>
            <a:pPr lvl="0" eaLnBrk="1" latinLnBrk="0" hangingPunct="1"/>
            <a:r>
              <a:rPr lang="ru-RU" dirty="0" smtClean="0"/>
              <a:t>Образец текста</a:t>
            </a:r>
          </a:p>
          <a:p>
            <a:pPr lvl="1" eaLnBrk="1" latinLnBrk="0" hangingPunct="1"/>
            <a:r>
              <a:rPr lang="ru-RU" dirty="0" smtClean="0"/>
              <a:t>Второй уровень</a:t>
            </a:r>
          </a:p>
          <a:p>
            <a:pPr lvl="2" eaLnBrk="1" latinLnBrk="0" hangingPunct="1"/>
            <a:r>
              <a:rPr lang="ru-RU" dirty="0" smtClean="0"/>
              <a:t>Третий уровень</a:t>
            </a:r>
          </a:p>
          <a:p>
            <a:pPr lvl="3" eaLnBrk="1" latinLnBrk="0" hangingPunct="1"/>
            <a:r>
              <a:rPr lang="ru-RU" dirty="0" smtClean="0"/>
              <a:t>Четвертый уровень</a:t>
            </a:r>
          </a:p>
          <a:p>
            <a:pPr lvl="4" eaLnBrk="1" latinLnBrk="0" hangingPunct="1"/>
            <a:r>
              <a:rPr lang="ru-RU" dirty="0" smtClean="0"/>
              <a:t>Пятый уровень</a:t>
            </a:r>
            <a:endParaRPr kumimoji="0" lang="en-US" dirty="0"/>
          </a:p>
        </p:txBody>
      </p:sp>
      <p:sp>
        <p:nvSpPr>
          <p:cNvPr id="5" name="Title 1"/>
          <p:cNvSpPr>
            <a:spLocks noGrp="1"/>
          </p:cNvSpPr>
          <p:nvPr>
            <p:ph type="title"/>
          </p:nvPr>
        </p:nvSpPr>
        <p:spPr>
          <a:xfrm>
            <a:off x="-36512" y="0"/>
            <a:ext cx="9180512" cy="692696"/>
          </a:xfrm>
        </p:spPr>
        <p:txBody>
          <a:bodyPr lIns="0" anchor="b">
            <a:noAutofit/>
          </a:bodyPr>
          <a:lstStyle>
            <a:lvl1pPr algn="l" rtl="0">
              <a:spcBef>
                <a:spcPct val="0"/>
              </a:spcBef>
              <a:buNone/>
              <a:defRPr sz="2800" b="0">
                <a:ln>
                  <a:noFill/>
                </a:ln>
                <a:solidFill>
                  <a:schemeClr val="bg1"/>
                </a:solidFill>
                <a:effectLst/>
                <a:latin typeface="+mj-lt"/>
                <a:ea typeface="+mj-ea"/>
                <a:cs typeface="+mj-cs"/>
              </a:defRPr>
            </a:lvl1pPr>
          </a:lstStyle>
          <a:p>
            <a:r>
              <a:rPr kumimoji="0" lang="ru-RU" smtClean="0"/>
              <a:t>Образец заголовка</a:t>
            </a:r>
            <a:endParaRPr kumimoji="0" lang="en-US" dirty="0"/>
          </a:p>
        </p:txBody>
      </p:sp>
      <p:sp>
        <p:nvSpPr>
          <p:cNvPr id="7" name="Содержимое 6"/>
          <p:cNvSpPr>
            <a:spLocks noGrp="1"/>
          </p:cNvSpPr>
          <p:nvPr>
            <p:ph sz="quarter" idx="10"/>
          </p:nvPr>
        </p:nvSpPr>
        <p:spPr>
          <a:xfrm>
            <a:off x="-36512" y="908720"/>
            <a:ext cx="4320480" cy="5949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G:\экология\1373793684_shutterstock_10199140.jpg"/>
          <p:cNvPicPr>
            <a:picLocks noChangeAspect="1" noChangeArrowheads="1"/>
          </p:cNvPicPr>
          <p:nvPr userDrawn="1"/>
        </p:nvPicPr>
        <p:blipFill rotWithShape="1">
          <a:blip r:embed="rId13" cstate="email">
            <a:duotone>
              <a:prstClr val="black"/>
              <a:schemeClr val="accent1">
                <a:tint val="45000"/>
                <a:satMod val="400000"/>
              </a:schemeClr>
            </a:duotone>
            <a:extLst>
              <a:ext uri="{BEBA8EAE-BF5A-486C-A8C5-ECC9F3942E4B}">
                <a14:imgProps xmlns:a14="http://schemas.microsoft.com/office/drawing/2010/main" xmlns="">
                  <a14:imgLayer r:embed="rId14">
                    <a14:imgEffect>
                      <a14:brightnessContrast bright="-20000" contrast="-40000"/>
                    </a14:imgEffect>
                  </a14:imgLayer>
                </a14:imgProps>
              </a:ext>
              <a:ext uri="{28A0092B-C50C-407E-A947-70E740481C1C}">
                <a14:useLocalDpi xmlns:a14="http://schemas.microsoft.com/office/drawing/2010/main" xmlns="" val="0"/>
              </a:ext>
            </a:extLst>
          </a:blip>
          <a:srcRect/>
          <a:stretch/>
        </p:blipFill>
        <p:spPr bwMode="hidden">
          <a:xfrm>
            <a:off x="0" y="0"/>
            <a:ext cx="9144000" cy="686514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extLst>
      <p:ext uri="{BB962C8B-B14F-4D97-AF65-F5344CB8AC3E}">
        <p14:creationId xmlns:p14="http://schemas.microsoft.com/office/powerpoint/2010/main" xmlns="" val="1237516208"/>
      </p:ext>
    </p:extLst>
  </p:cSld>
  <p:clrMap bg1="lt1" tx1="dk1" bg2="lt2" tx2="dk2" accent1="accent1" accent2="accent2" accent3="accent3" accent4="accent4" accent5="accent5" accent6="accent6" hlink="hlink" folHlink="folHlink"/>
  <p:sldLayoutIdLst>
    <p:sldLayoutId id="2147483715" r:id="rId1"/>
    <p:sldLayoutId id="2147483718" r:id="rId2"/>
    <p:sldLayoutId id="2147483721" r:id="rId3"/>
    <p:sldLayoutId id="2147483726" r:id="rId4"/>
    <p:sldLayoutId id="2147483728" r:id="rId5"/>
    <p:sldLayoutId id="2147483729" r:id="rId6"/>
    <p:sldLayoutId id="2147483734" r:id="rId7"/>
    <p:sldLayoutId id="2147483735" r:id="rId8"/>
    <p:sldLayoutId id="2147483733" r:id="rId9"/>
    <p:sldLayoutId id="2147483732" r:id="rId10"/>
    <p:sldLayoutId id="2147483736" r:id="rId11"/>
  </p:sldLayoutIdLst>
  <p:timing>
    <p:tnLst>
      <p:par>
        <p:cTn id="1" dur="indefinite" restart="never" nodeType="tmRoot"/>
      </p:par>
    </p:tnLst>
  </p:timing>
  <p:txStyles>
    <p:titleStyle>
      <a:lvl1pPr algn="ctr" defTabSz="914400" rtl="0" eaLnBrk="1" latinLnBrk="0" hangingPunct="1">
        <a:spcBef>
          <a:spcPct val="0"/>
        </a:spcBef>
        <a:buNone/>
        <a:defRPr sz="28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4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4.xml"/><Relationship Id="rId7" Type="http://schemas.openxmlformats.org/officeDocument/2006/relationships/slide" Target="slide10.xml"/><Relationship Id="rId12" Type="http://schemas.openxmlformats.org/officeDocument/2006/relationships/slide" Target="slide16.xml"/><Relationship Id="rId2" Type="http://schemas.openxmlformats.org/officeDocument/2006/relationships/slide" Target="slide3.xml"/><Relationship Id="rId1" Type="http://schemas.openxmlformats.org/officeDocument/2006/relationships/slideLayout" Target="../slideLayouts/slideLayout10.xml"/><Relationship Id="rId6" Type="http://schemas.openxmlformats.org/officeDocument/2006/relationships/slide" Target="slide9.xml"/><Relationship Id="rId11" Type="http://schemas.openxmlformats.org/officeDocument/2006/relationships/slide" Target="slide15.xml"/><Relationship Id="rId5" Type="http://schemas.openxmlformats.org/officeDocument/2006/relationships/slide" Target="slide8.xml"/><Relationship Id="rId10" Type="http://schemas.openxmlformats.org/officeDocument/2006/relationships/slide" Target="slide13.xml"/><Relationship Id="rId4" Type="http://schemas.openxmlformats.org/officeDocument/2006/relationships/slide" Target="slide6.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130425"/>
            <a:ext cx="9144000" cy="1470025"/>
          </a:xfrm>
        </p:spPr>
        <p:txBody>
          <a:bodyPr>
            <a:normAutofit fontScale="90000"/>
          </a:bodyPr>
          <a:lstStyle/>
          <a:p>
            <a:r>
              <a:rPr lang="ru-RU" sz="6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Парниковый </a:t>
            </a:r>
            <a:br>
              <a:rPr lang="ru-RU" sz="6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br>
            <a:r>
              <a:rPr lang="ru-RU" sz="6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эффект </a:t>
            </a:r>
            <a:endParaRPr lang="ru-RU" sz="6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4" name="Подзаголовок 3"/>
          <p:cNvSpPr>
            <a:spLocks noGrp="1"/>
          </p:cNvSpPr>
          <p:nvPr>
            <p:ph type="subTitle" idx="1"/>
          </p:nvPr>
        </p:nvSpPr>
        <p:spPr>
          <a:xfrm>
            <a:off x="2411760" y="5013176"/>
            <a:ext cx="6400800" cy="1752600"/>
          </a:xfrm>
        </p:spPr>
        <p:txBody>
          <a:bodyPr>
            <a:noAutofit/>
            <a:scene3d>
              <a:camera prst="orthographicFront"/>
              <a:lightRig rig="soft" dir="t">
                <a:rot lat="0" lon="0" rev="10800000"/>
              </a:lightRig>
            </a:scene3d>
            <a:sp3d>
              <a:bevelT w="27940" h="12700"/>
              <a:contourClr>
                <a:srgbClr val="DDDDDD"/>
              </a:contourClr>
            </a:sp3d>
          </a:bodyPr>
          <a:lstStyle/>
          <a:p>
            <a:pPr algn="r"/>
            <a:r>
              <a:rPr lang="ru-RU" sz="2400" b="1" spc="150" dirty="0" smtClean="0">
                <a:ln w="11430"/>
                <a:solidFill>
                  <a:srgbClr val="F8F8F8"/>
                </a:solidFill>
                <a:effectLst>
                  <a:outerShdw blurRad="25400" algn="tl" rotWithShape="0">
                    <a:srgbClr val="000000">
                      <a:alpha val="43000"/>
                    </a:srgbClr>
                  </a:outerShdw>
                </a:effectLst>
              </a:rPr>
              <a:t>Автор</a:t>
            </a:r>
            <a:r>
              <a:rPr lang="en-US" sz="2400" b="1" spc="150" dirty="0" smtClean="0">
                <a:ln w="11430"/>
                <a:solidFill>
                  <a:srgbClr val="F8F8F8"/>
                </a:solidFill>
                <a:effectLst>
                  <a:outerShdw blurRad="25400" algn="tl" rotWithShape="0">
                    <a:srgbClr val="000000">
                      <a:alpha val="43000"/>
                    </a:srgbClr>
                  </a:outerShdw>
                </a:effectLst>
              </a:rPr>
              <a:t>:</a:t>
            </a:r>
            <a:r>
              <a:rPr lang="ru-RU" sz="2400" b="1" spc="150" dirty="0" smtClean="0">
                <a:ln w="11430"/>
                <a:solidFill>
                  <a:srgbClr val="F8F8F8"/>
                </a:solidFill>
                <a:effectLst>
                  <a:outerShdw blurRad="25400" algn="tl" rotWithShape="0">
                    <a:srgbClr val="000000">
                      <a:alpha val="43000"/>
                    </a:srgbClr>
                  </a:outerShdw>
                </a:effectLst>
              </a:rPr>
              <a:t> Руденко Анна</a:t>
            </a:r>
          </a:p>
          <a:p>
            <a:pPr algn="r"/>
            <a:r>
              <a:rPr lang="ru-RU" sz="2400" b="1" spc="150" dirty="0" smtClean="0">
                <a:ln w="11430"/>
                <a:solidFill>
                  <a:srgbClr val="F8F8F8"/>
                </a:solidFill>
                <a:effectLst>
                  <a:outerShdw blurRad="25400" algn="tl" rotWithShape="0">
                    <a:srgbClr val="000000">
                      <a:alpha val="43000"/>
                    </a:srgbClr>
                  </a:outerShdw>
                </a:effectLst>
              </a:rPr>
              <a:t>10б класс, МБОУ «Лицей № 2» </a:t>
            </a:r>
          </a:p>
          <a:p>
            <a:pPr algn="r"/>
            <a:r>
              <a:rPr lang="ru-RU" sz="2400" b="1" spc="150" dirty="0" smtClean="0">
                <a:ln w="11430"/>
                <a:solidFill>
                  <a:srgbClr val="F8F8F8"/>
                </a:solidFill>
                <a:effectLst>
                  <a:outerShdw blurRad="25400" algn="tl" rotWithShape="0">
                    <a:srgbClr val="000000">
                      <a:alpha val="43000"/>
                    </a:srgbClr>
                  </a:outerShdw>
                </a:effectLst>
              </a:rPr>
              <a:t>г. Нижневартовск</a:t>
            </a:r>
            <a:endParaRPr lang="ru-RU" sz="2400" b="1" spc="150" dirty="0">
              <a:ln w="11430"/>
              <a:solidFill>
                <a:srgbClr val="F8F8F8"/>
              </a:solidFill>
              <a:effectLst>
                <a:outerShdw blurRad="25400" algn="tl" rotWithShape="0">
                  <a:srgbClr val="000000">
                    <a:alpha val="43000"/>
                  </a:srgbClr>
                </a:outerShdw>
              </a:effectLst>
            </a:endParaRPr>
          </a:p>
          <a:p>
            <a:pPr algn="r"/>
            <a:r>
              <a:rPr lang="ru-RU" sz="2400" b="1" spc="150" dirty="0" smtClean="0">
                <a:ln w="11430"/>
                <a:solidFill>
                  <a:srgbClr val="F8F8F8"/>
                </a:solidFill>
                <a:effectLst>
                  <a:outerShdw blurRad="25400" algn="tl" rotWithShape="0">
                    <a:srgbClr val="000000">
                      <a:alpha val="43000"/>
                    </a:srgbClr>
                  </a:outerShdw>
                </a:effectLst>
              </a:rPr>
              <a:t>май 2014 </a:t>
            </a:r>
            <a:r>
              <a:rPr lang="ru-RU" sz="2400" b="1" spc="150" dirty="0">
                <a:ln w="11430"/>
                <a:solidFill>
                  <a:srgbClr val="F8F8F8"/>
                </a:solidFill>
                <a:effectLst>
                  <a:outerShdw blurRad="25400" algn="tl" rotWithShape="0">
                    <a:srgbClr val="000000">
                      <a:alpha val="43000"/>
                    </a:srgbClr>
                  </a:outerShdw>
                </a:effectLst>
              </a:rPr>
              <a:t>г.</a:t>
            </a:r>
          </a:p>
        </p:txBody>
      </p:sp>
    </p:spTree>
    <p:extLst>
      <p:ext uri="{BB962C8B-B14F-4D97-AF65-F5344CB8AC3E}">
        <p14:creationId xmlns:p14="http://schemas.microsoft.com/office/powerpoint/2010/main" xmlns="" val="36168987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quarter" idx="10"/>
          </p:nvPr>
        </p:nvSpPr>
        <p:spPr/>
        <p:txBody>
          <a:bodyPr>
            <a:normAutofit/>
          </a:bodyPr>
          <a:lstStyle/>
          <a:p>
            <a:pPr marL="0" indent="0">
              <a:buNone/>
            </a:pPr>
            <a:r>
              <a:rPr lang="ru-RU" dirty="0"/>
              <a:t>Современный уровень парниковых газов в атмосфере Земли - самый высокий за последние 650 тысяч лет и продолжает расти рекордными темпами.</a:t>
            </a:r>
          </a:p>
          <a:p>
            <a:pPr marL="0" indent="0" algn="just">
              <a:buNone/>
            </a:pPr>
            <a:r>
              <a:rPr lang="ru-RU" dirty="0"/>
              <a:t>Пузырьки воздуха, сохраняющиеся в слоях льда, позволяют проследить изменения состава земной атмосферы. За весь охватываемый керном отрезок времени концентрация углекислого газа в атмосфере ни разу не поднималась выше 290 частей на миллион, и только с приближением к нашим дням содержание CO</a:t>
            </a:r>
            <a:r>
              <a:rPr lang="ru-RU" baseline="-25000" dirty="0"/>
              <a:t>2</a:t>
            </a:r>
            <a:r>
              <a:rPr lang="ru-RU" dirty="0"/>
              <a:t> стало быстро расти, достигнув значения 375 частей на миллион. При этом в последние 50 лет скорость этого роста в 200 раз (!) превышает темпы изменения концентрации углекислого газа в обозримом прошлом. Аналогичные наблюдения касаются и содержания в атмосфере метана. </a:t>
            </a:r>
          </a:p>
        </p:txBody>
      </p:sp>
      <p:sp>
        <p:nvSpPr>
          <p:cNvPr id="8" name="Заголовок 1"/>
          <p:cNvSpPr>
            <a:spLocks noGrp="1"/>
          </p:cNvSpPr>
          <p:nvPr>
            <p:ph type="title"/>
          </p:nvPr>
        </p:nvSpPr>
        <p:spPr/>
        <p:txBody>
          <a:bodyPr vert="horz" lIns="91440" tIns="45720" rIns="91440" bIns="45720" rtlCol="0" anchor="ctr">
            <a:noAutofit/>
          </a:bodyPr>
          <a:lstStyle/>
          <a:p>
            <a:pPr algn="ctr"/>
            <a:r>
              <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Проект по бурению антарктического ледникового </a:t>
            </a:r>
            <a:r>
              <a:rPr lang="ru-RU"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купола</a:t>
            </a:r>
            <a:endPar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2" name="Текст 1"/>
          <p:cNvSpPr>
            <a:spLocks noGrp="1"/>
          </p:cNvSpPr>
          <p:nvPr>
            <p:ph type="body" sz="quarter" idx="12"/>
          </p:nvPr>
        </p:nvSpPr>
        <p:spPr/>
        <p:txBody>
          <a:bodyPr/>
          <a:lstStyle/>
          <a:p>
            <a:pPr marL="0" indent="0" algn="just">
              <a:buNone/>
            </a:pPr>
            <a:r>
              <a:rPr lang="ru-RU" dirty="0"/>
              <a:t>На протяжении большей части времени его концентрация в атмосфере колебалась вблизи 600 частей на миллиард, а сегодня она уже почти втрое выше этого значения. Антарктический керн помог обнаружить также много других интересных фактов. Например, оказалось, что четыре последних ледниковых периода заметно отличаются от прежних - они стали не такими длинными и суровыми. Причины этого пока неясны, но исследователи надеются, что разобраться в них поможет оставшаяся часть ледникового керна, об этом пишет журнал </a:t>
            </a:r>
            <a:r>
              <a:rPr lang="ru-RU" dirty="0" err="1"/>
              <a:t>New</a:t>
            </a:r>
            <a:r>
              <a:rPr lang="ru-RU" dirty="0"/>
              <a:t> </a:t>
            </a:r>
            <a:r>
              <a:rPr lang="ru-RU" dirty="0" err="1"/>
              <a:t>Scientist</a:t>
            </a:r>
            <a:r>
              <a:rPr lang="ru-RU" dirty="0"/>
              <a:t>.</a:t>
            </a:r>
          </a:p>
          <a:p>
            <a:endParaRPr lang="ru-RU" dirty="0"/>
          </a:p>
        </p:txBody>
      </p:sp>
      <p:pic>
        <p:nvPicPr>
          <p:cNvPr id="7" name="Объект 5"/>
          <p:cNvPicPr>
            <a:picLocks noGrp="1" noChangeAspect="1"/>
          </p:cNvPicPr>
          <p:nvPr>
            <p:ph sz="quarter" idx="13"/>
          </p:nvPr>
        </p:nvPicPr>
        <p:blipFill>
          <a:blip r:embed="rId2" cstate="email">
            <a:extLst>
              <a:ext uri="{28A0092B-C50C-407E-A947-70E740481C1C}">
                <a14:useLocalDpi xmlns:a14="http://schemas.microsoft.com/office/drawing/2010/main" xmlns="" val="0"/>
              </a:ext>
            </a:extLst>
          </a:blip>
          <a:srcRect/>
          <a:stretch>
            <a:fillRect/>
          </a:stretch>
        </p:blipFill>
        <p:spPr>
          <a:xfrm>
            <a:off x="4329713" y="1104694"/>
            <a:ext cx="4634775" cy="2972378"/>
          </a:xfrm>
          <a:prstGeom prst="rect">
            <a:avLst/>
          </a:prstGeom>
          <a:ln>
            <a:noFill/>
          </a:ln>
          <a:effectLst>
            <a:outerShdw blurRad="190500" algn="tl" rotWithShape="0">
              <a:srgbClr val="000000">
                <a:alpha val="70000"/>
              </a:srgbClr>
            </a:outerShdw>
          </a:effectLst>
        </p:spPr>
      </p:pic>
      <p:sp>
        <p:nvSpPr>
          <p:cNvPr id="9" name="Управляющая кнопка: домой 8">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51898203"/>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p:txBody>
          <a:bodyPr>
            <a:normAutofit lnSpcReduction="10000"/>
          </a:bodyPr>
          <a:lstStyle/>
          <a:p>
            <a:pPr marL="0" indent="0" algn="just">
              <a:buNone/>
            </a:pPr>
            <a:r>
              <a:rPr lang="ru-RU" dirty="0"/>
              <a:t>В Российской Федерации весьма уязвимыми к изменениям климата являются сельское, лесное и водное хозяйства. Это связано, главным образом, с перераспределением осадков и увеличением числа и интенсивности засух. При непринятии превентивных мер ожидается, что падение средней продуктивности зернового хозяйства может достигнуть 26 %, а общей продуктивности растениеводства - порядка </a:t>
            </a:r>
            <a:r>
              <a:rPr lang="ru-RU" dirty="0" smtClean="0"/>
              <a:t>10%. </a:t>
            </a:r>
            <a:r>
              <a:rPr lang="ru-RU" dirty="0"/>
              <a:t>Резко возрастет поражение лесов вредителями и их гибель от увеличения пожаров во время засух.</a:t>
            </a:r>
          </a:p>
          <a:p>
            <a:pPr marL="0" indent="0" algn="just">
              <a:buNone/>
            </a:pPr>
            <a:r>
              <a:rPr lang="ru-RU" dirty="0"/>
              <a:t>Ожидаемые изменения объема и режима стока рек потребует больших затрат на дополнительное обустройство водохранилищ гидроэлектростанций. Эти изменения стока приведут также к изменениям уровня внутренних морей и, как следствие, к неблагоприятным нарушениям прибрежных территорий. </a:t>
            </a:r>
          </a:p>
        </p:txBody>
      </p:sp>
      <p:sp>
        <p:nvSpPr>
          <p:cNvPr id="5" name="Заголовок 4"/>
          <p:cNvSpPr>
            <a:spLocks noGrp="1"/>
          </p:cNvSpPr>
          <p:nvPr>
            <p:ph type="title"/>
          </p:nvPr>
        </p:nvSpPr>
        <p:spPr/>
        <p:txBody>
          <a:bodyPr vert="horz" lIns="91440" tIns="45720" rIns="91440" bIns="45720" rtlCol="0" anchor="ctr">
            <a:noAutofit/>
          </a:bodyPr>
          <a:lstStyle/>
          <a:p>
            <a:pPr algn="ctr"/>
            <a:r>
              <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Изменение климата в Российской Федерации</a:t>
            </a:r>
          </a:p>
        </p:txBody>
      </p:sp>
      <p:sp>
        <p:nvSpPr>
          <p:cNvPr id="4" name="Текст 3"/>
          <p:cNvSpPr>
            <a:spLocks noGrp="1"/>
          </p:cNvSpPr>
          <p:nvPr>
            <p:ph type="body" sz="quarter" idx="12"/>
          </p:nvPr>
        </p:nvSpPr>
        <p:spPr/>
        <p:txBody>
          <a:bodyPr>
            <a:normAutofit fontScale="92500" lnSpcReduction="20000"/>
          </a:bodyPr>
          <a:lstStyle/>
          <a:p>
            <a:pPr marL="0" indent="0" algn="just">
              <a:buNone/>
            </a:pPr>
            <a:r>
              <a:rPr lang="ru-RU" sz="1500" dirty="0"/>
              <a:t>В зоне вечной мерзлоты, которая занимает около 10 млн. кв. км (58 % площади страны), в результате ее таяния при потеплении климата будет разрушаться хозяйственная инфраструктура, в первую очередь, из-за уязвимости добывающей промышленности, энергетических и транспортных систем, коммунального хозяйства. </a:t>
            </a:r>
            <a:r>
              <a:rPr lang="ru-RU" sz="1500" dirty="0" smtClean="0"/>
              <a:t>Подъем </a:t>
            </a:r>
            <a:r>
              <a:rPr lang="ru-RU" sz="1500" dirty="0"/>
              <a:t>уровня Мирового океана приведет к затоплению и разрушению береговой зоны и низменных территорий дельт рек с расположенными здесь городами и поселениями. </a:t>
            </a:r>
          </a:p>
          <a:p>
            <a:pPr marL="0" indent="0" algn="just">
              <a:buNone/>
            </a:pPr>
            <a:r>
              <a:rPr lang="ru-RU" sz="1500" dirty="0" smtClean="0"/>
              <a:t>Изменение </a:t>
            </a:r>
            <a:r>
              <a:rPr lang="ru-RU" sz="1500" dirty="0"/>
              <a:t>климата может оказать негативное влияние на здоровье населения как из-за усиления теплового стресса в южных районах, так и распространения многих видов заболеваний (холеры, малярии и т. д.) далеко на север. Хозяйственно-полезным, например, может оказаться повышение продуктивности сельскохозяйственных культур при увеличении концентрации СО</a:t>
            </a:r>
            <a:r>
              <a:rPr lang="ru-RU" sz="1500" baseline="-25000" dirty="0"/>
              <a:t>2</a:t>
            </a:r>
            <a:r>
              <a:rPr lang="ru-RU" sz="1500" dirty="0"/>
              <a:t> в атмосфере, увеличение осадков и т. п.</a:t>
            </a:r>
          </a:p>
          <a:p>
            <a:pPr marL="0" indent="0">
              <a:buNone/>
            </a:pPr>
            <a:endParaRPr lang="ru-RU" dirty="0"/>
          </a:p>
        </p:txBody>
      </p:sp>
      <p:pic>
        <p:nvPicPr>
          <p:cNvPr id="10" name="Объект 5"/>
          <p:cNvPicPr>
            <a:picLocks noGrp="1" noChangeAspect="1"/>
          </p:cNvPicPr>
          <p:nvPr>
            <p:ph sz="quarter" idx="13"/>
          </p:nvPr>
        </p:nvPicPr>
        <p:blipFill>
          <a:blip r:embed="rId2" cstate="email">
            <a:extLst>
              <a:ext uri="{28A0092B-C50C-407E-A947-70E740481C1C}">
                <a14:useLocalDpi xmlns:a14="http://schemas.microsoft.com/office/drawing/2010/main" xmlns="" val="0"/>
              </a:ext>
            </a:extLst>
          </a:blip>
          <a:stretch>
            <a:fillRect/>
          </a:stretch>
        </p:blipFill>
        <p:spPr>
          <a:xfrm>
            <a:off x="4284664" y="980727"/>
            <a:ext cx="4753654" cy="3238889"/>
          </a:xfrm>
          <a:prstGeom prst="rect">
            <a:avLst/>
          </a:prstGeom>
          <a:ln>
            <a:noFill/>
          </a:ln>
          <a:effectLst>
            <a:outerShdw blurRad="190500" algn="tl" rotWithShape="0">
              <a:srgbClr val="000000">
                <a:alpha val="70000"/>
              </a:srgbClr>
            </a:outerShdw>
          </a:effectLst>
        </p:spPr>
      </p:pic>
      <p:sp>
        <p:nvSpPr>
          <p:cNvPr id="8" name="Управляющая кнопка: домой 7">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800242520"/>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quarter" idx="10"/>
          </p:nvPr>
        </p:nvSpPr>
        <p:spPr/>
        <p:txBody>
          <a:bodyPr>
            <a:normAutofit/>
          </a:bodyPr>
          <a:lstStyle/>
          <a:p>
            <a:pPr marL="0" indent="0" algn="just">
              <a:buNone/>
            </a:pPr>
            <a:r>
              <a:rPr lang="ru-RU" dirty="0"/>
              <a:t>В настоящее время обсуждаются различные меры, которые могли бы воспрепятствовать нарастающему "антропогенному перегреву" Земли. Существует предложение извлекать избыток СО</a:t>
            </a:r>
            <a:r>
              <a:rPr lang="ru-RU" baseline="-25000" dirty="0"/>
              <a:t>2</a:t>
            </a:r>
            <a:r>
              <a:rPr lang="ru-RU" dirty="0"/>
              <a:t> из воздуха, сжижать и нагнетать в глубоководные слои океана, используя его естественную циркуляцию. Огромные масштабы антропогенной редукции биосферы уже сейчас дают основание считать, что решение проблемы СО</a:t>
            </a:r>
            <a:r>
              <a:rPr lang="ru-RU" baseline="-25000" dirty="0"/>
              <a:t>2</a:t>
            </a:r>
            <a:r>
              <a:rPr lang="ru-RU" dirty="0"/>
              <a:t> должно осуществляться путем "лечения" самой биосферы, т.е. восстановления почвенного и растительного покрова с максимальными запасами органического вещества всюду, где это возможно. Одновременно должен быть усилен поиск, направленный на замену ископаемого топлива другими источниками энергии, в первую </a:t>
            </a:r>
            <a:r>
              <a:rPr lang="ru-RU" dirty="0" smtClean="0"/>
              <a:t>очередь</a:t>
            </a:r>
            <a:endParaRPr lang="ru-RU" dirty="0"/>
          </a:p>
        </p:txBody>
      </p:sp>
      <p:sp>
        <p:nvSpPr>
          <p:cNvPr id="2" name="Заголовок 1"/>
          <p:cNvSpPr>
            <a:spLocks noGrp="1"/>
          </p:cNvSpPr>
          <p:nvPr>
            <p:ph type="title"/>
          </p:nvPr>
        </p:nvSpPr>
        <p:spPr/>
        <p:txBody>
          <a:bodyPr vert="horz" lIns="91440" tIns="45720" rIns="91440" bIns="45720" rtlCol="0" anchor="ctr">
            <a:noAutofit/>
          </a:bodyPr>
          <a:lstStyle/>
          <a:p>
            <a:pPr algn="ctr"/>
            <a:r>
              <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Способы борьбы с парниковым эффектом</a:t>
            </a:r>
          </a:p>
        </p:txBody>
      </p:sp>
      <p:sp>
        <p:nvSpPr>
          <p:cNvPr id="8" name="Текст 7"/>
          <p:cNvSpPr>
            <a:spLocks noGrp="1"/>
          </p:cNvSpPr>
          <p:nvPr>
            <p:ph type="body" sz="quarter" idx="12"/>
          </p:nvPr>
        </p:nvSpPr>
        <p:spPr/>
        <p:txBody>
          <a:bodyPr/>
          <a:lstStyle/>
          <a:p>
            <a:pPr marL="0" indent="0" algn="just">
              <a:buNone/>
            </a:pPr>
            <a:r>
              <a:rPr lang="ru-RU" dirty="0"/>
              <a:t>экологическими безвредными, не требующими расхода кислорода, шире использовать водную, ветровую энергию, а для дальнейшей перспективы - энергию реакцию вещества и антивещества. </a:t>
            </a:r>
            <a:r>
              <a:rPr lang="ru-RU" dirty="0" smtClean="0"/>
              <a:t>Пути </a:t>
            </a:r>
            <a:r>
              <a:rPr lang="ru-RU" dirty="0"/>
              <a:t>решения проблемы чистого воздуха вполне реальна.</a:t>
            </a:r>
          </a:p>
          <a:p>
            <a:pPr marL="0" indent="0" algn="just">
              <a:buNone/>
            </a:pPr>
            <a:r>
              <a:rPr lang="ru-RU" dirty="0" smtClean="0"/>
              <a:t>Первый </a:t>
            </a:r>
            <a:r>
              <a:rPr lang="ru-RU" dirty="0"/>
              <a:t>- борьба с сокращением растительного покрова Земли, планомерное увеличение в его составе специально подобранных пород, очищающих воздух от вредных примесей. В Институте биохимии растений экспериментально доказано, что многие растения способны усваивать из атмосферы такие вредные для человека компоненты, как </a:t>
            </a:r>
            <a:r>
              <a:rPr lang="ru-RU" dirty="0" err="1"/>
              <a:t>алканы</a:t>
            </a:r>
            <a:r>
              <a:rPr lang="ru-RU" dirty="0"/>
              <a:t> и ароматические углеводороды</a:t>
            </a:r>
          </a:p>
          <a:p>
            <a:pPr marL="0" indent="0">
              <a:buNone/>
            </a:pPr>
            <a:endParaRPr lang="ru-RU" dirty="0"/>
          </a:p>
        </p:txBody>
      </p:sp>
      <p:pic>
        <p:nvPicPr>
          <p:cNvPr id="9" name="Объект 2"/>
          <p:cNvPicPr>
            <a:picLocks noGrp="1" noChangeAspect="1"/>
          </p:cNvPicPr>
          <p:nvPr>
            <p:ph sz="quarter" idx="13"/>
          </p:nvPr>
        </p:nvPicPr>
        <p:blipFill>
          <a:blip r:embed="rId2" cstate="email">
            <a:extLst>
              <a:ext uri="{28A0092B-C50C-407E-A947-70E740481C1C}">
                <a14:useLocalDpi xmlns:a14="http://schemas.microsoft.com/office/drawing/2010/main" xmlns="" val="0"/>
              </a:ext>
            </a:extLst>
          </a:blip>
          <a:stretch>
            <a:fillRect/>
          </a:stretch>
        </p:blipFill>
        <p:spPr>
          <a:xfrm>
            <a:off x="4284663" y="980728"/>
            <a:ext cx="4757055" cy="3349031"/>
          </a:xfrm>
          <a:prstGeom prst="rect">
            <a:avLst/>
          </a:prstGeom>
          <a:ln>
            <a:noFill/>
          </a:ln>
          <a:effectLst>
            <a:outerShdw blurRad="190500" algn="tl" rotWithShape="0">
              <a:srgbClr val="000000">
                <a:alpha val="70000"/>
              </a:srgbClr>
            </a:outerShdw>
          </a:effectLst>
        </p:spPr>
      </p:pic>
      <p:sp>
        <p:nvSpPr>
          <p:cNvPr id="10" name="Управляющая кнопка: домой 9">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843790150"/>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type="body" sz="quarter" idx="10"/>
          </p:nvPr>
        </p:nvSpPr>
        <p:spPr/>
        <p:txBody>
          <a:bodyPr>
            <a:normAutofit fontScale="92500" lnSpcReduction="10000"/>
          </a:bodyPr>
          <a:lstStyle/>
          <a:p>
            <a:pPr marL="0" indent="11113" algn="just">
              <a:buNone/>
            </a:pPr>
            <a:r>
              <a:rPr lang="ru-RU" dirty="0" smtClean="0"/>
              <a:t>Есть мнение, что человек в будущем попытается взять климат Земли под свой контроль, насколько это будет успешно, покажет время. Если человечеству это не удастся, и он не изменит свой образ жизни, то вид </a:t>
            </a:r>
            <a:r>
              <a:rPr lang="ru-RU" dirty="0" err="1" smtClean="0"/>
              <a:t>Homo</a:t>
            </a:r>
            <a:r>
              <a:rPr lang="ru-RU" dirty="0" smtClean="0"/>
              <a:t> </a:t>
            </a:r>
            <a:r>
              <a:rPr lang="ru-RU" dirty="0" err="1" smtClean="0"/>
              <a:t>sapiens</a:t>
            </a:r>
            <a:r>
              <a:rPr lang="ru-RU" dirty="0" smtClean="0"/>
              <a:t> ожидает участь динозавров. Уже сейчас передовые умы размышляют над Много усилий тратится на замену традиционных видов энергии, основанной на сжигании углеродного сырья, на не традиционные, такие как производство солнечных батарей, ветряков, строительство ПЭС (приливных электростанций), ГЭС, АЭС. Предлагаются оригинальные не традиционные способы получения энергии такие, как использование тепла человеческих тел для обогрева помещений, использование солнечного света для предотвращения появления гололёда на дорогах, а также ряд других. Энергетический голод и страх перед угрожающим глобальным потеплением творит чудеса с человеческим мозгом. Новые и оригинальные идеи рождаются, чуть ли не каждый день. </a:t>
            </a:r>
          </a:p>
          <a:p>
            <a:endParaRPr lang="ru-RU" dirty="0"/>
          </a:p>
        </p:txBody>
      </p:sp>
      <p:sp>
        <p:nvSpPr>
          <p:cNvPr id="3" name="Заголовок 2"/>
          <p:cNvSpPr>
            <a:spLocks noGrp="1"/>
          </p:cNvSpPr>
          <p:nvPr>
            <p:ph type="title"/>
          </p:nvPr>
        </p:nvSpPr>
        <p:spPr/>
        <p:txBody>
          <a:bodyPr vert="horz" lIns="91440" tIns="45720" rIns="91440" bIns="45720" rtlCol="0" anchor="ctr">
            <a:noAutofit/>
          </a:bodyPr>
          <a:lstStyle/>
          <a:p>
            <a:pPr algn="ctr"/>
            <a:r>
              <a:rPr lang="ru-RU"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Пути решения проблемы чистого воздуха вполне реальна</a:t>
            </a:r>
            <a:endPar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2" name="Текст 1"/>
          <p:cNvSpPr>
            <a:spLocks noGrp="1"/>
          </p:cNvSpPr>
          <p:nvPr>
            <p:ph type="body" sz="quarter" idx="12"/>
          </p:nvPr>
        </p:nvSpPr>
        <p:spPr/>
        <p:txBody>
          <a:bodyPr/>
          <a:lstStyle/>
          <a:p>
            <a:pPr marL="0" indent="0" algn="just">
              <a:buNone/>
            </a:pPr>
            <a:r>
              <a:rPr lang="ru-RU" dirty="0"/>
              <a:t>В будущем планируется уделять большое внимание улавливанию парниковых газов при производстве электроэнергии, а также непосредственно из атмосферы путём захоронения растительных организмов, использования хитроумных искусственных деревьев, закачки углекислого газа на многокилометровую глубину океана, где он будет растворяться в водной толще. Большинство перечисленных способов «нейтрализации» CO</a:t>
            </a:r>
            <a:r>
              <a:rPr lang="ru-RU" baseline="-25000" dirty="0"/>
              <a:t>2 </a:t>
            </a:r>
            <a:r>
              <a:rPr lang="ru-RU" dirty="0"/>
              <a:t>очень дороги.</a:t>
            </a:r>
          </a:p>
          <a:p>
            <a:pPr marL="0" indent="0">
              <a:buNone/>
            </a:pPr>
            <a:endParaRPr lang="ru-RU" dirty="0"/>
          </a:p>
        </p:txBody>
      </p:sp>
      <p:sp>
        <p:nvSpPr>
          <p:cNvPr id="8" name="Управляющая кнопка: далее 7">
            <a:hlinkClick r:id="" action="ppaction://hlinkshowjump?jump=nextslide" highlightClick="1"/>
          </p:cNvPr>
          <p:cNvSpPr/>
          <p:nvPr/>
        </p:nvSpPr>
        <p:spPr>
          <a:xfrm>
            <a:off x="8028384" y="6309320"/>
            <a:ext cx="576064" cy="57606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9" name="Содержимое 4" descr="Рисунок2.jpg"/>
          <p:cNvPicPr>
            <a:picLocks noGrp="1" noChangeAspect="1"/>
          </p:cNvPicPr>
          <p:nvPr>
            <p:ph sz="quarter" idx="13"/>
          </p:nvPr>
        </p:nvPicPr>
        <p:blipFill>
          <a:blip r:embed="rId2" cstate="email"/>
          <a:stretch>
            <a:fillRect/>
          </a:stretch>
        </p:blipFill>
        <p:spPr>
          <a:xfrm>
            <a:off x="4499992" y="1027509"/>
            <a:ext cx="4354519" cy="3337595"/>
          </a:xfrm>
          <a:prstGeom prst="rect">
            <a:avLst/>
          </a:prstGeom>
          <a:ln>
            <a:noFill/>
          </a:ln>
          <a:effectLst>
            <a:outerShdw blurRad="190500" algn="tl" rotWithShape="0">
              <a:srgbClr val="000000">
                <a:alpha val="70000"/>
              </a:srgbClr>
            </a:outerShdw>
          </a:effectLst>
        </p:spPr>
      </p:pic>
      <p:sp>
        <p:nvSpPr>
          <p:cNvPr id="10" name="Управляющая кнопка: домой 9">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Текст 8"/>
          <p:cNvSpPr>
            <a:spLocks noGrp="1"/>
          </p:cNvSpPr>
          <p:nvPr>
            <p:ph type="body" sz="quarter" idx="10"/>
          </p:nvPr>
        </p:nvSpPr>
        <p:spPr/>
        <p:txBody>
          <a:bodyPr>
            <a:normAutofit/>
          </a:bodyPr>
          <a:lstStyle/>
          <a:p>
            <a:pPr marL="0" indent="0" algn="just">
              <a:buNone/>
            </a:pPr>
            <a:r>
              <a:rPr lang="ru-RU" dirty="0"/>
              <a:t>По мнению экспертов, стратегия борьбы с усилением парникового эффекта должна заключаться в принятии следующих мер:</a:t>
            </a:r>
          </a:p>
          <a:p>
            <a:pPr marL="0" indent="0"/>
            <a:r>
              <a:rPr lang="ru-RU" dirty="0"/>
              <a:t>Сокращение использования ископаемых источников энергии: угля, нефти и газа;</a:t>
            </a:r>
          </a:p>
          <a:p>
            <a:pPr marL="0" indent="0"/>
            <a:r>
              <a:rPr lang="ru-RU" dirty="0"/>
              <a:t>Более эффективное использование энергии;</a:t>
            </a:r>
          </a:p>
          <a:p>
            <a:pPr marL="0" indent="0"/>
            <a:r>
              <a:rPr lang="ru-RU" dirty="0"/>
              <a:t>Широкое внедрение энергосберегающих технологий;</a:t>
            </a:r>
          </a:p>
          <a:p>
            <a:pPr marL="0" indent="0"/>
            <a:r>
              <a:rPr lang="ru-RU" dirty="0"/>
              <a:t>Широкое применение альтернативной энергетики (использование возобновляемых источников энергии);</a:t>
            </a:r>
          </a:p>
          <a:p>
            <a:pPr marL="0" indent="0"/>
            <a:r>
              <a:rPr lang="ru-RU" dirty="0"/>
              <a:t>Развитие новых экологически чистых и </a:t>
            </a:r>
            <a:r>
              <a:rPr lang="ru-RU" dirty="0" err="1"/>
              <a:t>низкоуглеродных</a:t>
            </a:r>
            <a:r>
              <a:rPr lang="ru-RU" dirty="0"/>
              <a:t> технологий, в частности – применение хладагентов и </a:t>
            </a:r>
            <a:r>
              <a:rPr lang="ru-RU" dirty="0" err="1"/>
              <a:t>вспенивателей</a:t>
            </a:r>
            <a:r>
              <a:rPr lang="ru-RU" dirty="0"/>
              <a:t> с низким (нулевым) потенциалом глобального потепления;</a:t>
            </a:r>
          </a:p>
          <a:p>
            <a:pPr marL="0" indent="0">
              <a:buNone/>
            </a:pPr>
            <a:endParaRPr lang="ru-RU" dirty="0"/>
          </a:p>
        </p:txBody>
      </p:sp>
      <p:sp>
        <p:nvSpPr>
          <p:cNvPr id="7" name="Заголовок 6"/>
          <p:cNvSpPr>
            <a:spLocks noGrp="1"/>
          </p:cNvSpPr>
          <p:nvPr>
            <p:ph type="title"/>
          </p:nvPr>
        </p:nvSpPr>
        <p:spPr/>
        <p:txBody>
          <a:bodyPr vert="horz" lIns="91440" tIns="45720" rIns="91440" bIns="45720" rtlCol="0" anchor="ctr">
            <a:noAutofit/>
          </a:bodyPr>
          <a:lstStyle/>
          <a:p>
            <a:pPr algn="ctr"/>
            <a:r>
              <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Пути решения проблемы чистого воздуха вполне </a:t>
            </a:r>
            <a:r>
              <a:rPr lang="ru-RU"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реальна</a:t>
            </a:r>
            <a:endPar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Текст 9"/>
          <p:cNvSpPr>
            <a:spLocks noGrp="1"/>
          </p:cNvSpPr>
          <p:nvPr>
            <p:ph type="body" sz="quarter" idx="12"/>
          </p:nvPr>
        </p:nvSpPr>
        <p:spPr/>
        <p:txBody>
          <a:bodyPr/>
          <a:lstStyle/>
          <a:p>
            <a:pPr marL="0" indent="0" algn="just">
              <a:buNone/>
            </a:pPr>
            <a:r>
              <a:rPr lang="ru-RU" dirty="0"/>
              <a:t>Борьба с лесными пожарами, восстановление лесов – природных поглотителей углекислого газа из </a:t>
            </a:r>
            <a:r>
              <a:rPr lang="ru-RU" dirty="0" smtClean="0"/>
              <a:t>атмосферы. Однако </a:t>
            </a:r>
            <a:r>
              <a:rPr lang="ru-RU" dirty="0"/>
              <a:t>даже полномасштабная реализация всех этих мер по предотвращению усиления парникового эффекта вряд ли сможет полностью компенсировать вред, наносимый природе в результате антропогенного воздействия, поэтому речь в любом случае может идти лишь о минимизации последствий. Вот почему перечисленные действия необходимо предпринимать комплексно и на глобальном уровне.</a:t>
            </a:r>
          </a:p>
          <a:p>
            <a:pPr marL="0" indent="0">
              <a:buNone/>
            </a:pPr>
            <a:endParaRPr lang="ru-RU" dirty="0"/>
          </a:p>
        </p:txBody>
      </p:sp>
      <p:sp>
        <p:nvSpPr>
          <p:cNvPr id="14" name="Управляющая кнопка: назад 13">
            <a:hlinkClick r:id="" action="ppaction://hlinkshowjump?jump=previousslide" highlightClick="1"/>
          </p:cNvPr>
          <p:cNvSpPr/>
          <p:nvPr/>
        </p:nvSpPr>
        <p:spPr>
          <a:xfrm>
            <a:off x="8028384" y="6309320"/>
            <a:ext cx="576064"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2" name="Объект 4"/>
          <p:cNvPicPr>
            <a:picLocks noGrp="1" noChangeAspect="1"/>
          </p:cNvPicPr>
          <p:nvPr>
            <p:ph sz="quarter" idx="13"/>
          </p:nvPr>
        </p:nvPicPr>
        <p:blipFill>
          <a:blip r:embed="rId2" cstate="email">
            <a:extLst>
              <a:ext uri="{28A0092B-C50C-407E-A947-70E740481C1C}">
                <a14:useLocalDpi xmlns:a14="http://schemas.microsoft.com/office/drawing/2010/main" xmlns="" val="0"/>
              </a:ext>
            </a:extLst>
          </a:blip>
          <a:stretch>
            <a:fillRect/>
          </a:stretch>
        </p:blipFill>
        <p:spPr>
          <a:xfrm>
            <a:off x="4314031" y="980728"/>
            <a:ext cx="4506441" cy="3379831"/>
          </a:xfrm>
          <a:prstGeom prst="rect">
            <a:avLst/>
          </a:prstGeom>
          <a:ln>
            <a:noFill/>
          </a:ln>
          <a:effectLst>
            <a:outerShdw blurRad="190500" algn="tl" rotWithShape="0">
              <a:srgbClr val="000000">
                <a:alpha val="70000"/>
              </a:srgbClr>
            </a:outerShdw>
          </a:effectLst>
        </p:spPr>
      </p:pic>
      <p:sp>
        <p:nvSpPr>
          <p:cNvPr id="8" name="Управляющая кнопка: домой 7">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893844986"/>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6512" y="0"/>
            <a:ext cx="9180512" cy="764704"/>
          </a:xfrm>
        </p:spPr>
        <p:txBody>
          <a:bodyPr vert="horz" lIns="91440" tIns="45720" rIns="91440" bIns="45720" rtlCol="0" anchor="ctr">
            <a:noAutofit/>
          </a:bodyPr>
          <a:lstStyle/>
          <a:p>
            <a:pPr algn="ctr"/>
            <a:r>
              <a:rPr lang="ru-RU"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Заключение</a:t>
            </a:r>
            <a:endPar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7" name="Текст 6"/>
          <p:cNvSpPr>
            <a:spLocks noGrp="1"/>
          </p:cNvSpPr>
          <p:nvPr>
            <p:ph type="body" sz="quarter" idx="13"/>
          </p:nvPr>
        </p:nvSpPr>
        <p:spPr>
          <a:xfrm>
            <a:off x="107505" y="1196752"/>
            <a:ext cx="8928992" cy="4752529"/>
          </a:xfrm>
        </p:spPr>
        <p:txBody>
          <a:bodyPr>
            <a:normAutofit/>
          </a:bodyPr>
          <a:lstStyle/>
          <a:p>
            <a:pPr marL="0" indent="0" algn="just">
              <a:buNone/>
            </a:pPr>
            <a:r>
              <a:rPr lang="ru-RU" sz="1800" dirty="0"/>
              <a:t>Учитывая, что до стабилизации концентрации парниковых газов на уровне, который не допускал бы опасного антропогенного воздействия на климатическую систему, а, следовательно, не привел бы к опасным последствиям изменения климата, пройдет еще немало времени, необходимо в ближайшей перспективе выполнить определенные подготовительные меры, направленные на адаптацию к возможным последствиям изменения климата.</a:t>
            </a:r>
          </a:p>
          <a:p>
            <a:pPr marL="0" indent="0" algn="just">
              <a:buNone/>
            </a:pPr>
            <a:r>
              <a:rPr lang="ru-RU" sz="1800" dirty="0"/>
              <a:t>Эти меры должны обеспечивать ведение хозяйства в условиях изменяющегося климата, свести к минимуму отрицательные последствия для экономики, здоровья населения, качества окружающей среды. Вместе с тем, задача состоит в том, чтобы всемерно использовать возникающие при изменении климата позитивные эффекты.</a:t>
            </a:r>
          </a:p>
          <a:p>
            <a:pPr marL="0" indent="0" algn="just">
              <a:buNone/>
            </a:pPr>
            <a:r>
              <a:rPr lang="ru-RU" sz="1800" dirty="0"/>
              <a:t>Деятельность человека столь грандиозна по размаху, что уже приобрела глобальный </a:t>
            </a:r>
            <a:r>
              <a:rPr lang="ru-RU" sz="1800" dirty="0" err="1"/>
              <a:t>природообразующий</a:t>
            </a:r>
            <a:r>
              <a:rPr lang="ru-RU" sz="1800" dirty="0"/>
              <a:t> масштаб. До сих пор мы по преимуществу искали, как можно больше взять у природы. И поиск в этом направлении будет продолжаться. Но наступает пора столь же целеустремленно поработать и над тем, как отдать природе то, что мы у нее забираем. Нет сомнения, что гений человечества способен решить и эту грандиозную задачу.</a:t>
            </a:r>
          </a:p>
          <a:p>
            <a:endParaRPr lang="ru-RU" sz="1800" dirty="0"/>
          </a:p>
        </p:txBody>
      </p:sp>
      <p:sp>
        <p:nvSpPr>
          <p:cNvPr id="6" name="Управляющая кнопка: домой 5">
            <a:hlinkClick r:id="rId2"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71106054"/>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512" y="0"/>
            <a:ext cx="9180512" cy="764704"/>
          </a:xfrm>
        </p:spPr>
        <p:txBody>
          <a:bodyPr vert="horz" lIns="91440" tIns="45720" rIns="91440" bIns="45720" rtlCol="0" anchor="ctr">
            <a:noAutofit/>
          </a:bodyPr>
          <a:lstStyle/>
          <a:p>
            <a:pPr algn="ctr"/>
            <a:r>
              <a:rPr lang="ru-RU"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Литература</a:t>
            </a:r>
            <a:endPar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Текст 2"/>
          <p:cNvSpPr>
            <a:spLocks noGrp="1"/>
          </p:cNvSpPr>
          <p:nvPr>
            <p:ph type="body" sz="quarter" idx="13"/>
          </p:nvPr>
        </p:nvSpPr>
        <p:spPr>
          <a:xfrm>
            <a:off x="683568" y="980728"/>
            <a:ext cx="8352928" cy="5328592"/>
          </a:xfrm>
        </p:spPr>
        <p:txBody>
          <a:bodyPr>
            <a:normAutofit/>
          </a:bodyPr>
          <a:lstStyle/>
          <a:p>
            <a:pPr>
              <a:buFont typeface="+mj-lt"/>
              <a:buAutoNum type="arabicPeriod"/>
            </a:pPr>
            <a:r>
              <a:rPr lang="ru-RU" sz="2000" dirty="0" smtClean="0"/>
              <a:t>Глобальное </a:t>
            </a:r>
            <a:r>
              <a:rPr lang="ru-RU" sz="2000" dirty="0"/>
              <a:t>потепление: Доклад Гринпис.- М.: Изд-во МГУ, 2003.- 272 с.</a:t>
            </a:r>
          </a:p>
          <a:p>
            <a:pPr>
              <a:buFont typeface="+mj-lt"/>
              <a:buAutoNum type="arabicPeriod"/>
            </a:pPr>
            <a:r>
              <a:rPr lang="ru-RU" sz="2000" dirty="0" smtClean="0"/>
              <a:t>Глобальное </a:t>
            </a:r>
            <a:r>
              <a:rPr lang="ru-RU" sz="2000" dirty="0"/>
              <a:t>потепление и парниковый эффект. </a:t>
            </a:r>
            <a:r>
              <a:rPr lang="ru-RU" sz="2000" dirty="0" err="1"/>
              <a:t>Гурни</a:t>
            </a:r>
            <a:r>
              <a:rPr lang="ru-RU" sz="2000" dirty="0"/>
              <a:t> Кевин. // Энергетика и безопасность. - 2005. - N 5. - С.3-4, 10-12. - </a:t>
            </a:r>
            <a:r>
              <a:rPr lang="ru-RU" sz="2000" dirty="0" err="1"/>
              <a:t>Библиогр</a:t>
            </a:r>
            <a:r>
              <a:rPr lang="ru-RU" sz="2000" dirty="0"/>
              <a:t>.: 7 назв.</a:t>
            </a:r>
          </a:p>
          <a:p>
            <a:pPr>
              <a:buFont typeface="+mj-lt"/>
              <a:buAutoNum type="arabicPeriod"/>
            </a:pPr>
            <a:r>
              <a:rPr lang="ru-RU" sz="2000" dirty="0" smtClean="0"/>
              <a:t>Наука </a:t>
            </a:r>
            <a:r>
              <a:rPr lang="ru-RU" sz="2000" dirty="0"/>
              <a:t>и жизнь. 1999. №12.</a:t>
            </a:r>
          </a:p>
          <a:p>
            <a:pPr>
              <a:buFont typeface="+mj-lt"/>
              <a:buAutoNum type="arabicPeriod"/>
            </a:pPr>
            <a:r>
              <a:rPr lang="ru-RU" sz="2000" dirty="0" smtClean="0"/>
              <a:t>Парниковый </a:t>
            </a:r>
            <a:r>
              <a:rPr lang="ru-RU" sz="2000" dirty="0"/>
              <a:t>эффект атмосферы в геологической истории Земли. </a:t>
            </a:r>
            <a:r>
              <a:rPr lang="ru-RU" sz="2000" dirty="0" err="1"/>
              <a:t>Сорохтин</a:t>
            </a:r>
            <a:r>
              <a:rPr lang="ru-RU" sz="2000" dirty="0"/>
              <a:t> О.Г. -</a:t>
            </a:r>
            <a:r>
              <a:rPr lang="ru-RU" sz="2000" dirty="0" err="1"/>
              <a:t>Докл</a:t>
            </a:r>
            <a:r>
              <a:rPr lang="ru-RU" sz="2000" dirty="0"/>
              <a:t>. АН СССР, 2001, т. 315, № 3, с. 587-592.</a:t>
            </a:r>
          </a:p>
          <a:p>
            <a:pPr>
              <a:buFont typeface="+mj-lt"/>
              <a:buAutoNum type="arabicPeriod"/>
            </a:pPr>
            <a:r>
              <a:rPr lang="ru-RU" sz="2000" dirty="0" smtClean="0"/>
              <a:t>Парниковый </a:t>
            </a:r>
            <a:r>
              <a:rPr lang="ru-RU" sz="2000" dirty="0"/>
              <a:t>эффект, изменение климат и экосистемы.- Л.:Гидрометеоиздат,2006.-558 с.</a:t>
            </a:r>
          </a:p>
          <a:p>
            <a:pPr>
              <a:buFont typeface="+mj-lt"/>
              <a:buAutoNum type="arabicPeriod"/>
            </a:pPr>
            <a:r>
              <a:rPr lang="ru-RU" sz="2000" dirty="0" smtClean="0"/>
              <a:t>«</a:t>
            </a:r>
            <a:r>
              <a:rPr lang="ru-RU" sz="2000" dirty="0"/>
              <a:t>Экология и будущее», Г. А. Кузнецов, Москва, изд. 2000 г.</a:t>
            </a:r>
          </a:p>
          <a:p>
            <a:pPr>
              <a:buFont typeface="+mj-lt"/>
              <a:buAutoNum type="arabicPeriod"/>
            </a:pPr>
            <a:r>
              <a:rPr lang="ru-RU" sz="2000" dirty="0" smtClean="0"/>
              <a:t>Экология</a:t>
            </a:r>
            <a:r>
              <a:rPr lang="ru-RU" sz="2000" dirty="0"/>
              <a:t>, окружающая среда и человек. Новиков Ю.В. М.: Гранд, 2007</a:t>
            </a:r>
          </a:p>
          <a:p>
            <a:endParaRPr lang="ru-RU" sz="2000" dirty="0"/>
          </a:p>
        </p:txBody>
      </p:sp>
      <p:sp>
        <p:nvSpPr>
          <p:cNvPr id="5" name="Управляющая кнопка: домой 4">
            <a:hlinkClick r:id="rId2"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686544578"/>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3"/>
          </p:nvPr>
        </p:nvSpPr>
        <p:spPr>
          <a:xfrm>
            <a:off x="1043608" y="2420888"/>
            <a:ext cx="6911975" cy="1223962"/>
          </a:xfrm>
        </p:spPr>
        <p:txBody>
          <a:bodyPr vert="horz" lIns="91440" tIns="45720" rIns="91440" bIns="45720" rtlCol="0" anchor="ctr">
            <a:noAutofit/>
          </a:bodyPr>
          <a:lstStyle/>
          <a:p>
            <a:pPr marL="0" indent="0" algn="ctr">
              <a:spcBef>
                <a:spcPct val="0"/>
              </a:spcBef>
              <a:buNone/>
            </a:pPr>
            <a:r>
              <a:rPr lang="ru-RU"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Спасибо за внимание!</a:t>
            </a:r>
            <a:endParaRPr lang="ru-RU" sz="6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endParaRPr>
          </a:p>
        </p:txBody>
      </p:sp>
      <p:sp>
        <p:nvSpPr>
          <p:cNvPr id="5" name="Управляющая кнопка: домой 4">
            <a:hlinkClick r:id="rId2"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24892782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Текст 9"/>
          <p:cNvSpPr>
            <a:spLocks noGrp="1"/>
          </p:cNvSpPr>
          <p:nvPr>
            <p:ph type="body" sz="quarter" idx="13"/>
          </p:nvPr>
        </p:nvSpPr>
        <p:spPr>
          <a:xfrm>
            <a:off x="0" y="980728"/>
            <a:ext cx="9144000" cy="5328592"/>
          </a:xfrm>
          <a:solidFill>
            <a:schemeClr val="bg1">
              <a:alpha val="50000"/>
            </a:schemeClr>
          </a:solidFill>
        </p:spPr>
        <p:txBody>
          <a:bodyPr>
            <a:normAutofit/>
          </a:bodyPr>
          <a:lstStyle/>
          <a:p>
            <a:r>
              <a:rPr lang="ru-RU" sz="2000" dirty="0">
                <a:solidFill>
                  <a:schemeClr val="tx1">
                    <a:lumMod val="95000"/>
                    <a:lumOff val="5000"/>
                  </a:schemeClr>
                </a:solidFill>
                <a:hlinkClick r:id="rId2" action="ppaction://hlinksldjump"/>
              </a:rPr>
              <a:t>Введение</a:t>
            </a:r>
            <a:r>
              <a:rPr lang="ru-RU" sz="2000" dirty="0">
                <a:solidFill>
                  <a:schemeClr val="tx1">
                    <a:lumMod val="95000"/>
                    <a:lumOff val="5000"/>
                  </a:schemeClr>
                </a:solidFill>
              </a:rPr>
              <a:t> </a:t>
            </a:r>
            <a:endParaRPr lang="ru-RU" sz="2000" dirty="0" smtClean="0">
              <a:solidFill>
                <a:schemeClr val="tx1">
                  <a:lumMod val="95000"/>
                  <a:lumOff val="5000"/>
                </a:schemeClr>
              </a:solidFill>
            </a:endParaRPr>
          </a:p>
          <a:p>
            <a:r>
              <a:rPr lang="ru-RU" sz="2000" dirty="0" smtClean="0">
                <a:solidFill>
                  <a:schemeClr val="tx1">
                    <a:lumMod val="95000"/>
                    <a:lumOff val="5000"/>
                  </a:schemeClr>
                </a:solidFill>
                <a:hlinkClick r:id="rId3" action="ppaction://hlinksldjump"/>
              </a:rPr>
              <a:t>Парниковый эффект - глобальная экологическая проблема</a:t>
            </a:r>
            <a:endParaRPr lang="ru-RU" sz="2000" dirty="0" smtClean="0">
              <a:solidFill>
                <a:schemeClr val="tx1">
                  <a:lumMod val="95000"/>
                  <a:lumOff val="5000"/>
                </a:schemeClr>
              </a:solidFill>
            </a:endParaRPr>
          </a:p>
          <a:p>
            <a:r>
              <a:rPr lang="ru-RU" sz="2000" dirty="0" smtClean="0">
                <a:solidFill>
                  <a:schemeClr val="tx1">
                    <a:lumMod val="95000"/>
                    <a:lumOff val="5000"/>
                  </a:schemeClr>
                </a:solidFill>
                <a:hlinkClick r:id="rId4" action="ppaction://hlinksldjump"/>
              </a:rPr>
              <a:t>Источники загрязнения атмосферы</a:t>
            </a:r>
            <a:endParaRPr lang="ru-RU" sz="2000" dirty="0" smtClean="0">
              <a:solidFill>
                <a:schemeClr val="tx1">
                  <a:lumMod val="95000"/>
                  <a:lumOff val="5000"/>
                </a:schemeClr>
              </a:solidFill>
            </a:endParaRPr>
          </a:p>
          <a:p>
            <a:r>
              <a:rPr lang="ru-RU" sz="2000" dirty="0">
                <a:solidFill>
                  <a:schemeClr val="tx1">
                    <a:lumMod val="95000"/>
                    <a:lumOff val="5000"/>
                  </a:schemeClr>
                </a:solidFill>
                <a:hlinkClick r:id="rId5" action="ppaction://hlinksldjump"/>
              </a:rPr>
              <a:t>Тенденции глобального </a:t>
            </a:r>
            <a:r>
              <a:rPr lang="ru-RU" sz="2000" dirty="0" smtClean="0">
                <a:solidFill>
                  <a:schemeClr val="tx1">
                    <a:lumMod val="95000"/>
                    <a:lumOff val="5000"/>
                  </a:schemeClr>
                </a:solidFill>
                <a:hlinkClick r:id="rId5" action="ppaction://hlinksldjump"/>
              </a:rPr>
              <a:t>потепления</a:t>
            </a:r>
            <a:endParaRPr lang="ru-RU" sz="2000" dirty="0" smtClean="0">
              <a:solidFill>
                <a:schemeClr val="tx1">
                  <a:lumMod val="95000"/>
                  <a:lumOff val="5000"/>
                </a:schemeClr>
              </a:solidFill>
            </a:endParaRPr>
          </a:p>
          <a:p>
            <a:r>
              <a:rPr lang="ru-RU" sz="2000" dirty="0">
                <a:solidFill>
                  <a:schemeClr val="tx1">
                    <a:lumMod val="95000"/>
                    <a:lumOff val="5000"/>
                  </a:schemeClr>
                </a:solidFill>
                <a:hlinkClick r:id="rId6" action="ppaction://hlinksldjump"/>
              </a:rPr>
              <a:t>Опасен ли парниковый эффект</a:t>
            </a:r>
            <a:r>
              <a:rPr lang="ru-RU" sz="2000" dirty="0" smtClean="0">
                <a:solidFill>
                  <a:schemeClr val="tx1">
                    <a:lumMod val="95000"/>
                    <a:lumOff val="5000"/>
                  </a:schemeClr>
                </a:solidFill>
                <a:hlinkClick r:id="rId6" action="ppaction://hlinksldjump"/>
              </a:rPr>
              <a:t>?</a:t>
            </a:r>
            <a:endParaRPr lang="ru-RU" sz="2000" dirty="0" smtClean="0">
              <a:solidFill>
                <a:schemeClr val="tx1">
                  <a:lumMod val="95000"/>
                  <a:lumOff val="5000"/>
                </a:schemeClr>
              </a:solidFill>
            </a:endParaRPr>
          </a:p>
          <a:p>
            <a:r>
              <a:rPr lang="ru-RU" sz="2000" dirty="0">
                <a:solidFill>
                  <a:schemeClr val="tx1">
                    <a:lumMod val="95000"/>
                    <a:lumOff val="5000"/>
                  </a:schemeClr>
                </a:solidFill>
                <a:hlinkClick r:id="rId7" action="ppaction://hlinksldjump"/>
              </a:rPr>
              <a:t>Проект по бурению антарктического ледникового купола </a:t>
            </a:r>
            <a:r>
              <a:rPr lang="ru-RU" sz="2000" dirty="0" err="1" smtClean="0">
                <a:solidFill>
                  <a:schemeClr val="tx1">
                    <a:lumMod val="95000"/>
                    <a:lumOff val="5000"/>
                  </a:schemeClr>
                </a:solidFill>
                <a:hlinkClick r:id="rId7" action="ppaction://hlinksldjump"/>
              </a:rPr>
              <a:t>Конкордия</a:t>
            </a:r>
            <a:endParaRPr lang="ru-RU" sz="2000" dirty="0" smtClean="0">
              <a:solidFill>
                <a:schemeClr val="tx1">
                  <a:lumMod val="95000"/>
                  <a:lumOff val="5000"/>
                </a:schemeClr>
              </a:solidFill>
            </a:endParaRPr>
          </a:p>
          <a:p>
            <a:r>
              <a:rPr lang="ru-RU" sz="2000" dirty="0">
                <a:solidFill>
                  <a:schemeClr val="tx1">
                    <a:lumMod val="95000"/>
                    <a:lumOff val="5000"/>
                  </a:schemeClr>
                </a:solidFill>
                <a:hlinkClick r:id="rId8" action="ppaction://hlinksldjump"/>
              </a:rPr>
              <a:t>Изменение климата в Российской </a:t>
            </a:r>
            <a:r>
              <a:rPr lang="ru-RU" sz="2000" dirty="0" smtClean="0">
                <a:solidFill>
                  <a:schemeClr val="tx1">
                    <a:lumMod val="95000"/>
                    <a:lumOff val="5000"/>
                  </a:schemeClr>
                </a:solidFill>
                <a:hlinkClick r:id="rId8" action="ppaction://hlinksldjump"/>
              </a:rPr>
              <a:t>Федерации</a:t>
            </a:r>
            <a:endParaRPr lang="ru-RU" sz="2000" dirty="0" smtClean="0">
              <a:solidFill>
                <a:schemeClr val="tx1">
                  <a:lumMod val="95000"/>
                  <a:lumOff val="5000"/>
                </a:schemeClr>
              </a:solidFill>
            </a:endParaRPr>
          </a:p>
          <a:p>
            <a:r>
              <a:rPr lang="ru-RU" sz="2000" dirty="0">
                <a:solidFill>
                  <a:schemeClr val="tx1">
                    <a:lumMod val="95000"/>
                    <a:lumOff val="5000"/>
                  </a:schemeClr>
                </a:solidFill>
                <a:hlinkClick r:id="rId9" action="ppaction://hlinksldjump"/>
              </a:rPr>
              <a:t>Способы борьбы с парниковым эффекто</a:t>
            </a:r>
            <a:r>
              <a:rPr lang="ru-RU" sz="2000" dirty="0" smtClean="0">
                <a:solidFill>
                  <a:schemeClr val="tx1">
                    <a:lumMod val="95000"/>
                    <a:lumOff val="5000"/>
                  </a:schemeClr>
                </a:solidFill>
                <a:hlinkClick r:id="rId9" action="ppaction://hlinksldjump"/>
              </a:rPr>
              <a:t>м</a:t>
            </a:r>
            <a:endParaRPr lang="ru-RU" sz="2000" dirty="0" smtClean="0">
              <a:solidFill>
                <a:schemeClr val="tx1">
                  <a:lumMod val="95000"/>
                  <a:lumOff val="5000"/>
                </a:schemeClr>
              </a:solidFill>
            </a:endParaRPr>
          </a:p>
          <a:p>
            <a:r>
              <a:rPr lang="ru-RU" sz="2000" dirty="0">
                <a:solidFill>
                  <a:schemeClr val="tx1">
                    <a:lumMod val="95000"/>
                    <a:lumOff val="5000"/>
                  </a:schemeClr>
                </a:solidFill>
                <a:hlinkClick r:id="rId10" action="ppaction://hlinksldjump"/>
              </a:rPr>
              <a:t>Пути решения проблемы чистого воздуха вполне </a:t>
            </a:r>
            <a:r>
              <a:rPr lang="ru-RU" sz="2000" dirty="0" smtClean="0">
                <a:solidFill>
                  <a:schemeClr val="tx1">
                    <a:lumMod val="95000"/>
                    <a:lumOff val="5000"/>
                  </a:schemeClr>
                </a:solidFill>
                <a:hlinkClick r:id="rId10" action="ppaction://hlinksldjump"/>
              </a:rPr>
              <a:t>реальна</a:t>
            </a:r>
            <a:endParaRPr lang="ru-RU" sz="2000" dirty="0">
              <a:solidFill>
                <a:schemeClr val="tx1">
                  <a:lumMod val="95000"/>
                  <a:lumOff val="5000"/>
                </a:schemeClr>
              </a:solidFill>
            </a:endParaRPr>
          </a:p>
          <a:p>
            <a:r>
              <a:rPr lang="ru-RU" sz="2000" dirty="0" smtClean="0">
                <a:solidFill>
                  <a:schemeClr val="tx1">
                    <a:lumMod val="95000"/>
                    <a:lumOff val="5000"/>
                  </a:schemeClr>
                </a:solidFill>
                <a:hlinkClick r:id="rId11" action="ppaction://hlinksldjump"/>
              </a:rPr>
              <a:t>Заключение</a:t>
            </a:r>
            <a:endParaRPr lang="ru-RU" sz="2000" dirty="0" smtClean="0">
              <a:solidFill>
                <a:schemeClr val="tx1">
                  <a:lumMod val="95000"/>
                  <a:lumOff val="5000"/>
                </a:schemeClr>
              </a:solidFill>
            </a:endParaRPr>
          </a:p>
          <a:p>
            <a:r>
              <a:rPr lang="ru-RU" sz="2000" dirty="0" smtClean="0">
                <a:solidFill>
                  <a:schemeClr val="tx1">
                    <a:lumMod val="95000"/>
                    <a:lumOff val="5000"/>
                  </a:schemeClr>
                </a:solidFill>
                <a:hlinkClick r:id="rId12" action="ppaction://hlinksldjump"/>
              </a:rPr>
              <a:t>Литература</a:t>
            </a:r>
            <a:endParaRPr lang="ru-RU" sz="2000" dirty="0" smtClean="0">
              <a:solidFill>
                <a:schemeClr val="tx1">
                  <a:lumMod val="95000"/>
                  <a:lumOff val="5000"/>
                </a:schemeClr>
              </a:solidFill>
            </a:endParaRPr>
          </a:p>
        </p:txBody>
      </p:sp>
      <p:sp>
        <p:nvSpPr>
          <p:cNvPr id="9" name="Заголовок 8"/>
          <p:cNvSpPr>
            <a:spLocks noGrp="1"/>
          </p:cNvSpPr>
          <p:nvPr>
            <p:ph type="title"/>
          </p:nvPr>
        </p:nvSpPr>
        <p:spPr/>
        <p:txBody>
          <a:bodyPr vert="horz" lIns="91440" tIns="45720" rIns="91440" bIns="45720" rtlCol="0" anchor="ctr">
            <a:normAutofit fontScale="90000"/>
          </a:bodyPr>
          <a:lstStyle/>
          <a:p>
            <a:pPr algn="ctr"/>
            <a:r>
              <a:rPr lang="ru-RU" sz="6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Оглавление</a:t>
            </a:r>
            <a:endParaRPr lang="ru-RU" sz="6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4" name="Управляющая кнопка: в конец 3">
            <a:hlinkClick r:id="" action="ppaction://hlinkshowjump?jump=endshow" highlightClick="1"/>
          </p:cNvPr>
          <p:cNvSpPr/>
          <p:nvPr/>
        </p:nvSpPr>
        <p:spPr>
          <a:xfrm>
            <a:off x="8561015" y="6299795"/>
            <a:ext cx="576064" cy="576000"/>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4119621436"/>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vert="horz" lIns="91440" tIns="45720" rIns="91440" bIns="45720" rtlCol="0" anchor="ctr">
            <a:noAutofit/>
          </a:bodyPr>
          <a:lstStyle/>
          <a:p>
            <a:pPr algn="ctr"/>
            <a: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Введение </a:t>
            </a:r>
            <a:endParaRPr lang="ru-RU"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10" name="Объект 9"/>
          <p:cNvPicPr>
            <a:picLocks noGrp="1" noChangeAspect="1"/>
          </p:cNvPicPr>
          <p:nvPr>
            <p:ph sz="quarter" idx="10"/>
          </p:nvPr>
        </p:nvPicPr>
        <p:blipFill>
          <a:blip r:embed="rId2" cstate="email">
            <a:extLst>
              <a:ext uri="{28A0092B-C50C-407E-A947-70E740481C1C}">
                <a14:useLocalDpi xmlns:a14="http://schemas.microsoft.com/office/drawing/2010/main" xmlns="" val="0"/>
              </a:ext>
            </a:extLst>
          </a:blip>
          <a:stretch>
            <a:fillRect/>
          </a:stretch>
        </p:blipFill>
        <p:spPr>
          <a:xfrm>
            <a:off x="2063750" y="692150"/>
            <a:ext cx="4800600" cy="3600450"/>
          </a:xfrm>
          <a:prstGeom prst="rect">
            <a:avLst/>
          </a:prstGeom>
          <a:ln>
            <a:noFill/>
          </a:ln>
          <a:effectLst>
            <a:outerShdw blurRad="190500" algn="tl" rotWithShape="0">
              <a:srgbClr val="000000">
                <a:alpha val="70000"/>
              </a:srgbClr>
            </a:outerShdw>
          </a:effectLst>
        </p:spPr>
      </p:pic>
      <p:sp>
        <p:nvSpPr>
          <p:cNvPr id="9" name="Текст 8"/>
          <p:cNvSpPr>
            <a:spLocks noGrp="1"/>
          </p:cNvSpPr>
          <p:nvPr>
            <p:ph type="body" sz="quarter" idx="11"/>
          </p:nvPr>
        </p:nvSpPr>
        <p:spPr/>
        <p:txBody>
          <a:bodyPr>
            <a:normAutofit/>
          </a:bodyPr>
          <a:lstStyle/>
          <a:p>
            <a:pPr marL="0" indent="0" algn="just">
              <a:buNone/>
            </a:pPr>
            <a:r>
              <a:rPr lang="ru-RU" dirty="0"/>
              <a:t>В последние годы резко возрос интерес к проблеме парникового эффекта на Земле, особенно к последствиям антропогенного выброса в атмосферу газов, поглощающих инфракрасное излучение (ИК) и, прежде всего, углекислого газа - продукта сжигания угля, углеводородного топлива и производства цемента. При этом обычно прогнозируются печальные последствия для климата нашей планеты: его резкое потепление и, как следствие этого, таяние ледниковых покровов, повышение уровня Мирового океана с затоплением густо населенных прибрежных регионов суши. В широком общественном сознании укрепилась простая схема взаимодействия человеческой деятельности и климата - образующийся при сжигании органического топлива углекислый газ накапливается в атмосфере и задерживает часть отраженного поверхностью Земли солнечного излучения, что приводит к возрастанию температуры (так называемый парниковый эффект)</a:t>
            </a:r>
          </a:p>
          <a:p>
            <a:endParaRPr lang="ru-RU" dirty="0"/>
          </a:p>
        </p:txBody>
      </p:sp>
      <p:sp>
        <p:nvSpPr>
          <p:cNvPr id="5" name="Управляющая кнопка: домой 4">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629472403"/>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p:txBody>
          <a:bodyPr>
            <a:normAutofit lnSpcReduction="10000"/>
          </a:bodyPr>
          <a:lstStyle/>
          <a:p>
            <a:pPr marL="0" indent="0" algn="just">
              <a:buNone/>
            </a:pPr>
            <a:r>
              <a:rPr lang="ru-RU" dirty="0"/>
              <a:t>Парниковый эффект вызывается увеличением содержания в атмосфере углекислого газа, который образуется при сжигании в огромных количествах топлива. Углекислый газ, как стеклянный колпак в парнике, пропускает солнечные лучи, но задерживает идущее от земли тепло. Из-за этого нижние слои атмосферы нагреваются и происходит глобальное потепление климата. Этот эффект усиливают угарный газ, оксиды азота и метан, которые выбрасываются автотранспортом.</a:t>
            </a:r>
          </a:p>
          <a:p>
            <a:pPr marL="0" indent="0" algn="just">
              <a:buNone/>
            </a:pPr>
            <a:r>
              <a:rPr lang="ru-RU" dirty="0"/>
              <a:t>В ближайшие 100 лет может исчезнуть Гольфстрим, что приведет к необратимым изменениям климата в Северной Атлантике. Причиной этого является таяние льдов. Кроме исчезновения Гольфстрима глобальное потепление может привести к подъему уровня мирового океана на 5 метров: Антарктида тоже стремительно тает.</a:t>
            </a:r>
          </a:p>
          <a:p>
            <a:pPr marL="0" indent="0">
              <a:buNone/>
            </a:pPr>
            <a:endParaRPr lang="ru-RU" dirty="0"/>
          </a:p>
        </p:txBody>
      </p:sp>
      <p:sp>
        <p:nvSpPr>
          <p:cNvPr id="6" name="Заголовок 5"/>
          <p:cNvSpPr>
            <a:spLocks noGrp="1"/>
          </p:cNvSpPr>
          <p:nvPr>
            <p:ph type="title"/>
          </p:nvPr>
        </p:nvSpPr>
        <p:spPr/>
        <p:txBody>
          <a:bodyPr vert="horz" lIns="91440" tIns="45720" rIns="91440" bIns="45720" rtlCol="0" anchor="ctr">
            <a:noAutofit/>
          </a:bodyPr>
          <a:lstStyle/>
          <a:p>
            <a:pPr algn="ctr"/>
            <a:r>
              <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Парниковый эффект - глобальная экологическая проблема</a:t>
            </a:r>
          </a:p>
        </p:txBody>
      </p:sp>
      <p:sp>
        <p:nvSpPr>
          <p:cNvPr id="2" name="Текст 1"/>
          <p:cNvSpPr>
            <a:spLocks noGrp="1"/>
          </p:cNvSpPr>
          <p:nvPr>
            <p:ph type="body" sz="quarter" idx="12"/>
          </p:nvPr>
        </p:nvSpPr>
        <p:spPr/>
        <p:txBody>
          <a:bodyPr/>
          <a:lstStyle/>
          <a:p>
            <a:pPr marL="0" indent="0" algn="just">
              <a:buNone/>
            </a:pPr>
            <a:r>
              <a:rPr lang="ru-RU" dirty="0"/>
              <a:t>По оценкам ученых, без парникового эффекта средняя температура поверхности Земли была бы на 30 градусов ниже нуля и никакой жизни на ней скорее всего не было бы. Именно парниковый эффект, являясь природным одеялом, создает благоприятные условия жизни на земле. Парниковый эффект , то есть степень поглощения инфракрасного излучения земной поверхности, обусловлен наличием многоатомных газов (СО</a:t>
            </a:r>
            <a:r>
              <a:rPr lang="ru-RU" baseline="-25000" dirty="0"/>
              <a:t>2</a:t>
            </a:r>
            <a:r>
              <a:rPr lang="ru-RU" dirty="0"/>
              <a:t>, пары H</a:t>
            </a:r>
            <a:r>
              <a:rPr lang="ru-RU" baseline="-25000" dirty="0"/>
              <a:t>2</a:t>
            </a:r>
            <a:r>
              <a:rPr lang="ru-RU" dirty="0"/>
              <a:t>0, СН</a:t>
            </a:r>
            <a:r>
              <a:rPr lang="ru-RU" baseline="-25000" dirty="0"/>
              <a:t>4</a:t>
            </a:r>
            <a:r>
              <a:rPr lang="ru-RU" dirty="0"/>
              <a:t>), непрозрачных для теплового излучения. </a:t>
            </a:r>
          </a:p>
        </p:txBody>
      </p:sp>
      <p:pic>
        <p:nvPicPr>
          <p:cNvPr id="7" name="Объект 5"/>
          <p:cNvPicPr>
            <a:picLocks noGrp="1" noChangeAspect="1"/>
          </p:cNvPicPr>
          <p:nvPr>
            <p:ph sz="quarter" idx="13"/>
          </p:nvPr>
        </p:nvPicPr>
        <p:blipFill>
          <a:blip r:embed="rId2" cstate="email">
            <a:extLst>
              <a:ext uri="{28A0092B-C50C-407E-A947-70E740481C1C}">
                <a14:useLocalDpi xmlns:a14="http://schemas.microsoft.com/office/drawing/2010/main" xmlns="" val="0"/>
              </a:ext>
            </a:extLst>
          </a:blip>
          <a:stretch>
            <a:fillRect/>
          </a:stretch>
        </p:blipFill>
        <p:spPr>
          <a:xfrm>
            <a:off x="4610563" y="908050"/>
            <a:ext cx="4207537" cy="3600450"/>
          </a:xfrm>
          <a:prstGeom prst="rect">
            <a:avLst/>
          </a:prstGeom>
          <a:ln>
            <a:noFill/>
          </a:ln>
          <a:effectLst>
            <a:outerShdw blurRad="190500" algn="tl" rotWithShape="0">
              <a:srgbClr val="000000">
                <a:alpha val="70000"/>
              </a:srgbClr>
            </a:outerShdw>
          </a:effectLst>
        </p:spPr>
      </p:pic>
      <p:sp>
        <p:nvSpPr>
          <p:cNvPr id="9" name="Управляющая кнопка: далее 8">
            <a:hlinkClick r:id="" action="ppaction://hlinkshowjump?jump=nextslide" highlightClick="1"/>
          </p:cNvPr>
          <p:cNvSpPr/>
          <p:nvPr/>
        </p:nvSpPr>
        <p:spPr>
          <a:xfrm>
            <a:off x="8028384" y="6309320"/>
            <a:ext cx="576064" cy="57606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правляющая кнопка: домой 7">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799041162"/>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Текст 7"/>
          <p:cNvSpPr>
            <a:spLocks noGrp="1"/>
          </p:cNvSpPr>
          <p:nvPr>
            <p:ph type="body" sz="quarter" idx="10"/>
          </p:nvPr>
        </p:nvSpPr>
        <p:spPr/>
        <p:txBody>
          <a:bodyPr>
            <a:normAutofit fontScale="70000" lnSpcReduction="20000"/>
          </a:bodyPr>
          <a:lstStyle/>
          <a:p>
            <a:pPr marL="0" indent="0" algn="just">
              <a:buNone/>
            </a:pPr>
            <a:r>
              <a:rPr lang="ru-RU" sz="2000" dirty="0" smtClean="0"/>
              <a:t>Влияние парникового эффекта на климат в зависимости от концентрации СО</a:t>
            </a:r>
            <a:r>
              <a:rPr lang="ru-RU" sz="2000" baseline="-25000" dirty="0" smtClean="0"/>
              <a:t>2</a:t>
            </a:r>
            <a:r>
              <a:rPr lang="ru-RU" sz="2000" dirty="0" smtClean="0"/>
              <a:t> хорошо известно метеорологам. Он в основном повышает температуру зимой в высоких широтах и практически не влияет на температурный режим низких широт . Это объясняется следующим. Вышеупомянутое соотношение вкладов водяного пара и СО</a:t>
            </a:r>
            <a:r>
              <a:rPr lang="ru-RU" sz="2000" baseline="-25000" dirty="0" smtClean="0"/>
              <a:t>2</a:t>
            </a:r>
            <a:r>
              <a:rPr lang="ru-RU" sz="2000" dirty="0" smtClean="0"/>
              <a:t> в парниковый эффект наблюдается только раз в год. В высоких широтах при снижении зимней температуры концентрация водяного пара в атмосфере резко снижается, так как он конденсируется и выпадает в виде осадков. В результате парниковый эффект резко снижается и температура атмосферы уменьшается. Кибернетики сказали бы, что имеет место сильная обратная связь. При дальнейшем снижении температуры водяной пар вымораживается из атмосферы, на землю выпадает снег и резко увеличивается отражение лучистой энергии, поступающей от солнца</a:t>
            </a:r>
            <a:r>
              <a:rPr lang="ru-RU" sz="2000" dirty="0"/>
              <a:t>. В наше время парниковый эффект в среднем на 78% порожден парами </a:t>
            </a:r>
            <a:r>
              <a:rPr lang="ru-RU" sz="2000" dirty="0" smtClean="0"/>
              <a:t>воды и</a:t>
            </a:r>
            <a:endParaRPr lang="ru-RU" dirty="0"/>
          </a:p>
        </p:txBody>
      </p:sp>
      <p:sp>
        <p:nvSpPr>
          <p:cNvPr id="10" name="Заголовок 9"/>
          <p:cNvSpPr>
            <a:spLocks noGrp="1"/>
          </p:cNvSpPr>
          <p:nvPr>
            <p:ph type="title"/>
          </p:nvPr>
        </p:nvSpPr>
        <p:spPr/>
        <p:txBody>
          <a:bodyPr vert="horz" lIns="91440" tIns="45720" rIns="91440" bIns="45720" rtlCol="0" anchor="ctr">
            <a:noAutofit/>
          </a:bodyPr>
          <a:lstStyle/>
          <a:p>
            <a:pPr algn="ctr"/>
            <a:r>
              <a:rPr lang="ru-RU"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Парниковый </a:t>
            </a:r>
            <a:r>
              <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эффект - глобальная экологическая проблема</a:t>
            </a:r>
          </a:p>
        </p:txBody>
      </p:sp>
      <p:sp>
        <p:nvSpPr>
          <p:cNvPr id="3" name="Текст 2"/>
          <p:cNvSpPr>
            <a:spLocks noGrp="1"/>
          </p:cNvSpPr>
          <p:nvPr>
            <p:ph type="body" sz="quarter" idx="12"/>
          </p:nvPr>
        </p:nvSpPr>
        <p:spPr>
          <a:xfrm>
            <a:off x="-36512" y="4365104"/>
            <a:ext cx="9180512" cy="1728192"/>
          </a:xfrm>
        </p:spPr>
        <p:txBody>
          <a:bodyPr>
            <a:noAutofit/>
          </a:bodyPr>
          <a:lstStyle/>
          <a:p>
            <a:pPr marL="0" indent="0" algn="just">
              <a:lnSpc>
                <a:spcPct val="80000"/>
              </a:lnSpc>
              <a:buNone/>
            </a:pPr>
            <a:r>
              <a:rPr lang="ru-RU" dirty="0" smtClean="0"/>
              <a:t>только </a:t>
            </a:r>
            <a:r>
              <a:rPr lang="ru-RU" dirty="0"/>
              <a:t>на 22% углекислым газом при их объемном соотношении 1:10. </a:t>
            </a:r>
          </a:p>
          <a:p>
            <a:pPr marL="0" indent="0" algn="just">
              <a:lnSpc>
                <a:spcPct val="80000"/>
              </a:lnSpc>
              <a:buNone/>
            </a:pPr>
            <a:r>
              <a:rPr lang="ru-RU" dirty="0" smtClean="0"/>
              <a:t>Вкладом </a:t>
            </a:r>
            <a:r>
              <a:rPr lang="ru-RU" dirty="0"/>
              <a:t>других газов можно пренебречь. Итак, наличие СО</a:t>
            </a:r>
            <a:r>
              <a:rPr lang="ru-RU" baseline="-25000" dirty="0"/>
              <a:t>2</a:t>
            </a:r>
            <a:r>
              <a:rPr lang="ru-RU" dirty="0"/>
              <a:t> в атмосфере играет важную роль для улучшения климата, прежде всего в зимнее время. Но наличие СО</a:t>
            </a:r>
            <a:r>
              <a:rPr lang="ru-RU" baseline="-25000" dirty="0"/>
              <a:t>2</a:t>
            </a:r>
            <a:r>
              <a:rPr lang="ru-RU" dirty="0"/>
              <a:t> в атмосфере еще важнее для стабилизации климата при воздействии случайных факторов, приводящих к временному похолоданию, которые в отсутствие СО</a:t>
            </a:r>
            <a:r>
              <a:rPr lang="ru-RU" baseline="-25000" dirty="0"/>
              <a:t>2</a:t>
            </a:r>
            <a:r>
              <a:rPr lang="ru-RU" dirty="0"/>
              <a:t>могли бы вызвать оледенение</a:t>
            </a:r>
            <a:r>
              <a:rPr lang="ru-RU" dirty="0" smtClean="0"/>
              <a:t>.</a:t>
            </a:r>
            <a:endParaRPr lang="ru-RU" dirty="0"/>
          </a:p>
          <a:p>
            <a:pPr marL="0" indent="0" algn="just">
              <a:lnSpc>
                <a:spcPct val="80000"/>
              </a:lnSpc>
              <a:buNone/>
            </a:pPr>
            <a:r>
              <a:rPr lang="ru-RU" dirty="0" smtClean="0"/>
              <a:t>В </a:t>
            </a:r>
            <a:r>
              <a:rPr lang="ru-RU" dirty="0"/>
              <a:t>настоящее время концентрация углекислого газа в атмосфере составляет 0,032% (в городах - 0,034%). Медики утверждают, что для здоровья человека концентрация СО</a:t>
            </a:r>
            <a:r>
              <a:rPr lang="ru-RU" baseline="-25000" dirty="0"/>
              <a:t>2</a:t>
            </a:r>
            <a:r>
              <a:rPr lang="ru-RU" dirty="0"/>
              <a:t> в воздухе безвредна до уровня 1% , т.е. человечество имеет еще достаточно времени для решения этой проблемы</a:t>
            </a:r>
            <a:r>
              <a:rPr lang="ru-RU" dirty="0" smtClean="0"/>
              <a:t>.</a:t>
            </a:r>
            <a:endParaRPr lang="ru-RU" dirty="0"/>
          </a:p>
        </p:txBody>
      </p:sp>
      <p:pic>
        <p:nvPicPr>
          <p:cNvPr id="9" name="Объект 7"/>
          <p:cNvPicPr>
            <a:picLocks noGrp="1" noChangeAspect="1"/>
          </p:cNvPicPr>
          <p:nvPr>
            <p:ph sz="quarter" idx="13"/>
          </p:nvPr>
        </p:nvPicPr>
        <p:blipFill>
          <a:blip r:embed="rId2" cstate="email">
            <a:extLst>
              <a:ext uri="{28A0092B-C50C-407E-A947-70E740481C1C}">
                <a14:useLocalDpi xmlns:a14="http://schemas.microsoft.com/office/drawing/2010/main" xmlns="" val="0"/>
              </a:ext>
            </a:extLst>
          </a:blip>
          <a:stretch>
            <a:fillRect/>
          </a:stretch>
        </p:blipFill>
        <p:spPr>
          <a:xfrm>
            <a:off x="4284663" y="1111636"/>
            <a:ext cx="4512621" cy="2965436"/>
          </a:xfrm>
          <a:prstGeom prst="rect">
            <a:avLst/>
          </a:prstGeom>
          <a:ln>
            <a:noFill/>
          </a:ln>
          <a:effectLst>
            <a:outerShdw blurRad="190500" algn="tl" rotWithShape="0">
              <a:srgbClr val="000000">
                <a:alpha val="70000"/>
              </a:srgbClr>
            </a:outerShdw>
          </a:effectLst>
        </p:spPr>
      </p:pic>
      <p:sp>
        <p:nvSpPr>
          <p:cNvPr id="6" name="Управляющая кнопка: назад 5">
            <a:hlinkClick r:id="" action="ppaction://hlinkshowjump?jump=previousslide" highlightClick="1"/>
          </p:cNvPr>
          <p:cNvSpPr/>
          <p:nvPr/>
        </p:nvSpPr>
        <p:spPr>
          <a:xfrm>
            <a:off x="8028384" y="6309320"/>
            <a:ext cx="576064"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Управляющая кнопка: домой 10">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vert="horz" lIns="91440" tIns="45720" rIns="91440" bIns="45720" rtlCol="0" anchor="ctr">
            <a:noAutofit/>
          </a:bodyPr>
          <a:lstStyle/>
          <a:p>
            <a:pPr algn="ctr"/>
            <a:r>
              <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Источники загрязнения атмосферы</a:t>
            </a:r>
          </a:p>
        </p:txBody>
      </p:sp>
      <p:pic>
        <p:nvPicPr>
          <p:cNvPr id="11" name="Объект 8"/>
          <p:cNvPicPr>
            <a:picLocks noGrp="1" noChangeAspect="1"/>
          </p:cNvPicPr>
          <p:nvPr>
            <p:ph sz="quarter" idx="10"/>
          </p:nvPr>
        </p:nvPicPr>
        <p:blipFill>
          <a:blip r:embed="rId2" cstate="email">
            <a:extLst>
              <a:ext uri="{28A0092B-C50C-407E-A947-70E740481C1C}">
                <a14:useLocalDpi xmlns:a14="http://schemas.microsoft.com/office/drawing/2010/main" xmlns="" val="0"/>
              </a:ext>
            </a:extLst>
          </a:blip>
          <a:stretch>
            <a:fillRect/>
          </a:stretch>
        </p:blipFill>
        <p:spPr>
          <a:xfrm>
            <a:off x="1835150" y="760036"/>
            <a:ext cx="5257800" cy="3464677"/>
          </a:xfrm>
          <a:prstGeom prst="rect">
            <a:avLst/>
          </a:prstGeom>
          <a:ln>
            <a:noFill/>
          </a:ln>
          <a:effectLst>
            <a:outerShdw blurRad="190500" algn="tl" rotWithShape="0">
              <a:srgbClr val="000000">
                <a:alpha val="70000"/>
              </a:srgbClr>
            </a:outerShdw>
          </a:effectLst>
        </p:spPr>
      </p:pic>
      <p:sp>
        <p:nvSpPr>
          <p:cNvPr id="2" name="Объект 1"/>
          <p:cNvSpPr>
            <a:spLocks noGrp="1"/>
          </p:cNvSpPr>
          <p:nvPr>
            <p:ph type="body" sz="quarter" idx="11"/>
          </p:nvPr>
        </p:nvSpPr>
        <p:spPr>
          <a:xfrm>
            <a:off x="-36512" y="4292600"/>
            <a:ext cx="9180512" cy="2016720"/>
          </a:xfrm>
        </p:spPr>
        <p:txBody>
          <a:bodyPr>
            <a:normAutofit fontScale="92500" lnSpcReduction="20000"/>
          </a:bodyPr>
          <a:lstStyle/>
          <a:p>
            <a:pPr marL="0" indent="0" algn="just">
              <a:buNone/>
            </a:pPr>
            <a:r>
              <a:rPr lang="ru-RU" sz="1500" dirty="0"/>
              <a:t>Один из главных источников загрязнения атмосферы углекислым газом - автомобильный транспорт. Автомобиль можно назвать химической фабрикой на колесах. На долю автомобиля приходится 60% всех вредных веществ в городском воздухе. Автомобильные выхлопные газы - смесь примерно 200 веществ. В них содержатся углеводороды, - не сгоревшие или не полностью сгоревшие компоненты топлива, доля которых резко возрастает, если автомобиль работает на малых оборотах или в момент увеличения скорости на старте, т.е. во время заторов или у красного сигнала светофора. В 1996 г. правительство России приняло федеральную целевую программу ''Предотвращение опасных изменений климата и их отрицательных воздействий''.</a:t>
            </a:r>
          </a:p>
          <a:p>
            <a:pPr marL="0" indent="0" algn="just">
              <a:buNone/>
            </a:pPr>
            <a:r>
              <a:rPr lang="ru-RU" sz="1500" dirty="0" smtClean="0"/>
              <a:t>Суммарные </a:t>
            </a:r>
            <a:r>
              <a:rPr lang="ru-RU" sz="1500" dirty="0"/>
              <a:t>промышленные выбросы углерода в России в 1990 г. составили около 650-700 млн. т. Наиболее загрязняющими атмосферу отраслями являются топливно-энергетическая, нефтехимическая, металлургическая и транспортная. Большое количество углеводородов содержится в выбросах нефтеперерабатывающей и нефтехимической промышленности. </a:t>
            </a:r>
          </a:p>
          <a:p>
            <a:pPr marL="0" indent="0">
              <a:buNone/>
            </a:pPr>
            <a:endParaRPr lang="ru-RU" dirty="0"/>
          </a:p>
          <a:p>
            <a:pPr marL="0" indent="0">
              <a:buNone/>
            </a:pPr>
            <a:endParaRPr lang="ru-RU" dirty="0"/>
          </a:p>
          <a:p>
            <a:endParaRPr lang="ru-RU" dirty="0"/>
          </a:p>
        </p:txBody>
      </p:sp>
      <p:sp>
        <p:nvSpPr>
          <p:cNvPr id="7" name="Управляющая кнопка: далее 6">
            <a:hlinkClick r:id="" action="ppaction://hlinkshowjump?jump=nextslide" highlightClick="1"/>
          </p:cNvPr>
          <p:cNvSpPr/>
          <p:nvPr/>
        </p:nvSpPr>
        <p:spPr>
          <a:xfrm>
            <a:off x="8028384" y="6309320"/>
            <a:ext cx="576064" cy="57606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Управляющая кнопка: домой 8">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662477928"/>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vert="horz" lIns="91440" tIns="45720" rIns="91440" bIns="45720" rtlCol="0" anchor="ctr">
            <a:noAutofit/>
          </a:bodyPr>
          <a:lstStyle/>
          <a:p>
            <a:pPr algn="ctr"/>
            <a:r>
              <a:rPr lang="ru-RU"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Источники </a:t>
            </a:r>
            <a:r>
              <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загрязнения </a:t>
            </a:r>
            <a:r>
              <a:rPr lang="ru-RU"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атмосферы</a:t>
            </a:r>
            <a:endPar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9" name="Текст 8"/>
          <p:cNvSpPr>
            <a:spLocks noGrp="1"/>
          </p:cNvSpPr>
          <p:nvPr>
            <p:ph type="body" sz="quarter" idx="11"/>
          </p:nvPr>
        </p:nvSpPr>
        <p:spPr/>
        <p:txBody>
          <a:bodyPr>
            <a:normAutofit lnSpcReduction="10000"/>
          </a:bodyPr>
          <a:lstStyle/>
          <a:p>
            <a:pPr marL="0" indent="0" algn="just">
              <a:buNone/>
            </a:pPr>
            <a:r>
              <a:rPr lang="ru-RU" dirty="0"/>
              <a:t>Выброс в атмосферу вредных веществ на нефтеперерабатывающих заводах происходит из-за недостаточной герметизации оборудования. Рядом экологов была выдвинута разумная идея ''налога на выделенную углекислоту''. Страна, не зависимо от уровня индустриального развития, получит определенную квоту на производство СО</a:t>
            </a:r>
            <a:r>
              <a:rPr lang="ru-RU" baseline="-25000" dirty="0"/>
              <a:t>2</a:t>
            </a:r>
            <a:r>
              <a:rPr lang="ru-RU" dirty="0"/>
              <a:t>. Богатые страны смогут покупать квоты на выбросы углекислоты у более бедных стран. Такие рыночные отношения смогли бы помочь, например, Бразилии получить дополнительные средства на борьбу с уничтожением тропического леса. Этот налог помог бы повысить инвестиции в разработку альтернативных источников энергии.</a:t>
            </a:r>
          </a:p>
          <a:p>
            <a:pPr marL="0" indent="0" algn="just">
              <a:buNone/>
            </a:pPr>
            <a:r>
              <a:rPr lang="ru-RU" dirty="0"/>
              <a:t>Первый налог на производство углекислоты был введен Швецией в 1990 г. Министерство по защите окружающей среды поставило задачу снизить к</a:t>
            </a:r>
          </a:p>
          <a:p>
            <a:pPr marL="0" indent="0" algn="just">
              <a:buNone/>
            </a:pPr>
            <a:r>
              <a:rPr lang="ru-RU" dirty="0"/>
              <a:t>2000 г. в стране эмиссию СО</a:t>
            </a:r>
            <a:r>
              <a:rPr lang="ru-RU" baseline="-25000" dirty="0"/>
              <a:t>2</a:t>
            </a:r>
            <a:r>
              <a:rPr lang="ru-RU" dirty="0"/>
              <a:t> на 2,5% .Введен так же налог на сжигание угля, нефти и природного газа.</a:t>
            </a:r>
          </a:p>
          <a:p>
            <a:pPr marL="0" indent="0">
              <a:buNone/>
            </a:pPr>
            <a:endParaRPr lang="ru-RU" dirty="0"/>
          </a:p>
        </p:txBody>
      </p:sp>
      <p:sp>
        <p:nvSpPr>
          <p:cNvPr id="8" name="Управляющая кнопка: назад 7">
            <a:hlinkClick r:id="" action="ppaction://hlinkshowjump?jump=previousslide" highlightClick="1"/>
          </p:cNvPr>
          <p:cNvSpPr/>
          <p:nvPr/>
        </p:nvSpPr>
        <p:spPr>
          <a:xfrm>
            <a:off x="8028384" y="6309320"/>
            <a:ext cx="576064"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Объект 6"/>
          <p:cNvPicPr>
            <a:picLocks noGrp="1" noChangeAspect="1"/>
          </p:cNvPicPr>
          <p:nvPr>
            <p:ph sz="quarter" idx="10"/>
          </p:nvPr>
        </p:nvPicPr>
        <p:blipFill>
          <a:blip r:embed="rId2" cstate="email">
            <a:extLst>
              <a:ext uri="{28A0092B-C50C-407E-A947-70E740481C1C}">
                <a14:useLocalDpi xmlns:a14="http://schemas.microsoft.com/office/drawing/2010/main" xmlns="" val="0"/>
              </a:ext>
            </a:extLst>
          </a:blip>
          <a:stretch>
            <a:fillRect/>
          </a:stretch>
        </p:blipFill>
        <p:spPr>
          <a:xfrm>
            <a:off x="1835150" y="833151"/>
            <a:ext cx="5257800" cy="3318447"/>
          </a:xfrm>
          <a:prstGeom prst="rect">
            <a:avLst/>
          </a:prstGeom>
          <a:ln>
            <a:noFill/>
          </a:ln>
          <a:effectLst>
            <a:outerShdw blurRad="190500" algn="tl" rotWithShape="0">
              <a:srgbClr val="000000">
                <a:alpha val="70000"/>
              </a:srgbClr>
            </a:outerShdw>
          </a:effectLst>
        </p:spPr>
      </p:pic>
      <p:sp>
        <p:nvSpPr>
          <p:cNvPr id="7" name="Управляющая кнопка: домой 6">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818725229"/>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quarter" idx="10"/>
          </p:nvPr>
        </p:nvSpPr>
        <p:spPr>
          <a:xfrm>
            <a:off x="-36512" y="908721"/>
            <a:ext cx="4320480" cy="3384375"/>
          </a:xfrm>
        </p:spPr>
        <p:txBody>
          <a:bodyPr>
            <a:normAutofit lnSpcReduction="10000"/>
          </a:bodyPr>
          <a:lstStyle/>
          <a:p>
            <a:pPr marL="0" indent="0" algn="just">
              <a:buNone/>
            </a:pPr>
            <a:r>
              <a:rPr lang="ru-RU" dirty="0"/>
              <a:t>П. Джоунс и Томa М</a:t>
            </a:r>
            <a:r>
              <a:rPr lang="ru-RU" dirty="0" smtClean="0"/>
              <a:t>. Л</a:t>
            </a:r>
            <a:r>
              <a:rPr lang="ru-RU" dirty="0"/>
              <a:t>. Уигли в статье “Тенденции глобaльного потепления” предстaвляют результaты 10 лет нaучных исследовaний по изменению климaтa нa всей нaшей плaнете зa 130 лет с 1860г. по 1990г. </a:t>
            </a:r>
            <a:r>
              <a:rPr lang="ru-RU" dirty="0" smtClean="0"/>
              <a:t>Первое</a:t>
            </a:r>
            <a:r>
              <a:rPr lang="ru-RU" dirty="0"/>
              <a:t>. </a:t>
            </a:r>
            <a:r>
              <a:rPr lang="ru-RU" dirty="0" smtClean="0"/>
              <a:t>Кратко </a:t>
            </a:r>
            <a:r>
              <a:rPr lang="ru-RU" dirty="0"/>
              <a:t>из </a:t>
            </a:r>
            <a:r>
              <a:rPr lang="ru-RU" dirty="0" smtClean="0"/>
              <a:t>результатов </a:t>
            </a:r>
            <a:r>
              <a:rPr lang="ru-RU" dirty="0"/>
              <a:t>следует, что </a:t>
            </a:r>
            <a:r>
              <a:rPr lang="ru-RU" dirty="0" smtClean="0"/>
              <a:t>за </a:t>
            </a:r>
            <a:r>
              <a:rPr lang="ru-RU" dirty="0"/>
              <a:t>130 лет </a:t>
            </a:r>
            <a:r>
              <a:rPr lang="ru-RU" dirty="0" smtClean="0"/>
              <a:t>общемировая </a:t>
            </a:r>
            <a:r>
              <a:rPr lang="ru-RU" dirty="0"/>
              <a:t>(по Земле) и </a:t>
            </a:r>
            <a:r>
              <a:rPr lang="ru-RU" dirty="0" smtClean="0"/>
              <a:t>среднегодовая </a:t>
            </a:r>
            <a:r>
              <a:rPr lang="ru-RU" dirty="0"/>
              <a:t>(по времени) </a:t>
            </a:r>
            <a:r>
              <a:rPr lang="ru-RU" dirty="0" smtClean="0"/>
              <a:t>температура увеличилась на </a:t>
            </a:r>
            <a:r>
              <a:rPr lang="ru-RU" dirty="0"/>
              <a:t>0.5 грaдусa. Вроде бы - “мелочь”. Только нaдо учесть, что по рaсчетaм рaзных aвторов повышение этой темперaтуры нa 1.5 - 2.5 грaдусa вызывaет исчезновение “ледяных шaпок” Земли и </a:t>
            </a:r>
            <a:r>
              <a:rPr lang="ru-RU" dirty="0" smtClean="0"/>
              <a:t>повышение </a:t>
            </a:r>
            <a:r>
              <a:rPr lang="ru-RU" dirty="0"/>
              <a:t>общего уровня мирового океaнa нa 100 - 150 </a:t>
            </a:r>
            <a:r>
              <a:rPr lang="ru-RU" dirty="0" smtClean="0"/>
              <a:t>метров. Второе. </a:t>
            </a:r>
            <a:r>
              <a:rPr lang="ru-RU" dirty="0" err="1" smtClean="0"/>
              <a:t>Грaфик</a:t>
            </a:r>
            <a:r>
              <a:rPr lang="ru-RU" dirty="0" smtClean="0"/>
              <a:t> </a:t>
            </a:r>
            <a:r>
              <a:rPr lang="ru-RU" dirty="0" err="1"/>
              <a:t>динaмики</a:t>
            </a:r>
            <a:r>
              <a:rPr lang="ru-RU" dirty="0"/>
              <a:t> изменения </a:t>
            </a:r>
            <a:r>
              <a:rPr lang="ru-RU" dirty="0" err="1"/>
              <a:t>темперaтуры</a:t>
            </a:r>
            <a:r>
              <a:rPr lang="ru-RU" dirty="0"/>
              <a:t> </a:t>
            </a:r>
            <a:r>
              <a:rPr lang="ru-RU" dirty="0" err="1"/>
              <a:t>зa</a:t>
            </a:r>
            <a:r>
              <a:rPr lang="ru-RU" dirty="0"/>
              <a:t> этот 130 летний период, </a:t>
            </a:r>
            <a:r>
              <a:rPr lang="ru-RU" dirty="0" err="1"/>
              <a:t>предстaвленный</a:t>
            </a:r>
            <a:r>
              <a:rPr lang="ru-RU" dirty="0"/>
              <a:t> </a:t>
            </a:r>
            <a:r>
              <a:rPr lang="ru-RU" dirty="0" err="1"/>
              <a:t>нa</a:t>
            </a:r>
            <a:r>
              <a:rPr lang="ru-RU" dirty="0"/>
              <a:t> рисунке, имеет, при усреднении, вид </a:t>
            </a:r>
            <a:r>
              <a:rPr lang="ru-RU" dirty="0" err="1"/>
              <a:t>нaрaстaющей</a:t>
            </a:r>
            <a:r>
              <a:rPr lang="ru-RU" dirty="0"/>
              <a:t> со временем </a:t>
            </a:r>
            <a:r>
              <a:rPr lang="ru-RU" dirty="0" smtClean="0"/>
              <a:t>кривой. </a:t>
            </a:r>
            <a:r>
              <a:rPr lang="ru-RU" dirty="0" err="1" smtClean="0"/>
              <a:t>Нa</a:t>
            </a:r>
            <a:r>
              <a:rPr lang="ru-RU" dirty="0" smtClean="0"/>
              <a:t> </a:t>
            </a:r>
            <a:r>
              <a:rPr lang="ru-RU" dirty="0"/>
              <a:t>исходном </a:t>
            </a:r>
            <a:r>
              <a:rPr lang="ru-RU" dirty="0" err="1"/>
              <a:t>грaфике</a:t>
            </a:r>
            <a:r>
              <a:rPr lang="ru-RU" dirty="0"/>
              <a:t> можно отметить</a:t>
            </a:r>
            <a:r>
              <a:rPr lang="ru-RU" dirty="0" smtClean="0"/>
              <a:t>:</a:t>
            </a:r>
            <a:endParaRPr lang="ru-RU" dirty="0"/>
          </a:p>
        </p:txBody>
      </p:sp>
      <p:sp>
        <p:nvSpPr>
          <p:cNvPr id="4" name="Заголовок 3"/>
          <p:cNvSpPr>
            <a:spLocks noGrp="1"/>
          </p:cNvSpPr>
          <p:nvPr>
            <p:ph type="title"/>
          </p:nvPr>
        </p:nvSpPr>
        <p:spPr/>
        <p:txBody>
          <a:bodyPr vert="horz" lIns="91440" tIns="45720" rIns="91440" bIns="45720" rtlCol="0" anchor="ctr">
            <a:noAutofit/>
          </a:bodyPr>
          <a:lstStyle/>
          <a:p>
            <a:pPr algn="ctr"/>
            <a:r>
              <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Тенденции глобального потепления</a:t>
            </a:r>
          </a:p>
        </p:txBody>
      </p:sp>
      <p:sp>
        <p:nvSpPr>
          <p:cNvPr id="2" name="Текст 1"/>
          <p:cNvSpPr>
            <a:spLocks noGrp="1"/>
          </p:cNvSpPr>
          <p:nvPr>
            <p:ph type="body" sz="quarter" idx="12"/>
          </p:nvPr>
        </p:nvSpPr>
        <p:spPr>
          <a:xfrm>
            <a:off x="-36512" y="4221088"/>
            <a:ext cx="9180512" cy="1944216"/>
          </a:xfrm>
        </p:spPr>
        <p:txBody>
          <a:bodyPr/>
          <a:lstStyle/>
          <a:p>
            <a:pPr marL="0" indent="0" algn="just">
              <a:lnSpc>
                <a:spcPct val="90000"/>
              </a:lnSpc>
              <a:buNone/>
            </a:pPr>
            <a:r>
              <a:rPr lang="ru-RU" dirty="0"/>
              <a:t>длинное медленное повышение </a:t>
            </a:r>
            <a:r>
              <a:rPr lang="ru-RU" dirty="0" err="1"/>
              <a:t>темперaтуры</a:t>
            </a:r>
            <a:r>
              <a:rPr lang="ru-RU" dirty="0"/>
              <a:t> с 1860г. примерно до 1925г. и </a:t>
            </a:r>
            <a:r>
              <a:rPr lang="ru-RU" dirty="0" err="1"/>
              <a:t>нaрaстaющий</a:t>
            </a:r>
            <a:r>
              <a:rPr lang="ru-RU" dirty="0"/>
              <a:t> темп её увеличения в 25 - 45 </a:t>
            </a:r>
            <a:r>
              <a:rPr lang="ru-RU" dirty="0" err="1"/>
              <a:t>годaх</a:t>
            </a:r>
            <a:r>
              <a:rPr lang="ru-RU" dirty="0"/>
              <a:t> с блоком мощного потепления в 38 - 45 </a:t>
            </a:r>
            <a:r>
              <a:rPr lang="ru-RU" dirty="0" err="1"/>
              <a:t>годaх</a:t>
            </a:r>
            <a:r>
              <a:rPr lang="ru-RU" dirty="0"/>
              <a:t>. </a:t>
            </a:r>
          </a:p>
          <a:p>
            <a:pPr marL="0" indent="0" algn="just">
              <a:lnSpc>
                <a:spcPct val="90000"/>
              </a:lnSpc>
              <a:buNone/>
            </a:pPr>
            <a:r>
              <a:rPr lang="ru-RU" dirty="0" err="1" smtClean="0"/>
              <a:t>Зaтем</a:t>
            </a:r>
            <a:r>
              <a:rPr lang="ru-RU" dirty="0" smtClean="0"/>
              <a:t> </a:t>
            </a:r>
            <a:r>
              <a:rPr lang="ru-RU" dirty="0" err="1"/>
              <a:t>прaктически</a:t>
            </a:r>
            <a:r>
              <a:rPr lang="ru-RU" dirty="0"/>
              <a:t> </a:t>
            </a:r>
            <a:r>
              <a:rPr lang="ru-RU" dirty="0" err="1"/>
              <a:t>стaбилизaция</a:t>
            </a:r>
            <a:r>
              <a:rPr lang="ru-RU" dirty="0"/>
              <a:t> среднего </a:t>
            </a:r>
            <a:r>
              <a:rPr lang="ru-RU" dirty="0" err="1"/>
              <a:t>знaчения</a:t>
            </a:r>
            <a:r>
              <a:rPr lang="ru-RU" dirty="0"/>
              <a:t> </a:t>
            </a:r>
            <a:r>
              <a:rPr lang="ru-RU" dirty="0" err="1"/>
              <a:t>темперaтуры</a:t>
            </a:r>
            <a:r>
              <a:rPr lang="ru-RU" dirty="0"/>
              <a:t> в период 45 - 77 годов, но </a:t>
            </a:r>
            <a:r>
              <a:rPr lang="ru-RU" dirty="0" err="1"/>
              <a:t>тaкже</a:t>
            </a:r>
            <a:r>
              <a:rPr lang="ru-RU" dirty="0"/>
              <a:t> с блоком мощного потепления в 56 - 63 </a:t>
            </a:r>
            <a:r>
              <a:rPr lang="ru-RU" dirty="0" err="1"/>
              <a:t>годaх</a:t>
            </a:r>
            <a:r>
              <a:rPr lang="ru-RU" dirty="0"/>
              <a:t> и новый - </a:t>
            </a:r>
            <a:r>
              <a:rPr lang="ru-RU" dirty="0" err="1"/>
              <a:t>мaксимaльный</a:t>
            </a:r>
            <a:r>
              <a:rPr lang="ru-RU" dirty="0"/>
              <a:t> - темп </a:t>
            </a:r>
            <a:r>
              <a:rPr lang="ru-RU" dirty="0" err="1"/>
              <a:t>нaрaстaния</a:t>
            </a:r>
            <a:r>
              <a:rPr lang="ru-RU" dirty="0"/>
              <a:t> </a:t>
            </a:r>
            <a:r>
              <a:rPr lang="ru-RU" dirty="0" err="1"/>
              <a:t>темперaтуры</a:t>
            </a:r>
            <a:r>
              <a:rPr lang="ru-RU" dirty="0"/>
              <a:t> с 75 по 90 год. Похоже, что </a:t>
            </a:r>
            <a:r>
              <a:rPr lang="ru-RU" dirty="0" err="1"/>
              <a:t>результaты</a:t>
            </a:r>
            <a:r>
              <a:rPr lang="ru-RU" dirty="0"/>
              <a:t> особо </a:t>
            </a:r>
            <a:r>
              <a:rPr lang="ru-RU" dirty="0" err="1"/>
              <a:t>aктивной</a:t>
            </a:r>
            <a:r>
              <a:rPr lang="ru-RU" dirty="0"/>
              <a:t> </a:t>
            </a:r>
            <a:r>
              <a:rPr lang="ru-RU" dirty="0" err="1"/>
              <a:t>aнтропогенной</a:t>
            </a:r>
            <a:r>
              <a:rPr lang="ru-RU" dirty="0"/>
              <a:t> деятельности в XX веке с обильным выделением энергии и продуктов </a:t>
            </a:r>
            <a:r>
              <a:rPr lang="ru-RU" dirty="0" err="1"/>
              <a:t>сгорaния</a:t>
            </a:r>
            <a:r>
              <a:rPr lang="ru-RU" dirty="0"/>
              <a:t> - </a:t>
            </a:r>
            <a:r>
              <a:rPr lang="ru-RU" dirty="0" err="1"/>
              <a:t>вторaя</a:t>
            </a:r>
            <a:r>
              <a:rPr lang="ru-RU" dirty="0"/>
              <a:t> </a:t>
            </a:r>
            <a:r>
              <a:rPr lang="ru-RU" dirty="0" err="1"/>
              <a:t>мировaя</a:t>
            </a:r>
            <a:r>
              <a:rPr lang="ru-RU" dirty="0"/>
              <a:t> </a:t>
            </a:r>
            <a:r>
              <a:rPr lang="ru-RU" dirty="0" err="1"/>
              <a:t>войнa</a:t>
            </a:r>
            <a:r>
              <a:rPr lang="ru-RU" dirty="0"/>
              <a:t> и </a:t>
            </a:r>
            <a:r>
              <a:rPr lang="ru-RU" dirty="0" err="1"/>
              <a:t>рaсширенные</a:t>
            </a:r>
            <a:r>
              <a:rPr lang="ru-RU" dirty="0"/>
              <a:t> </a:t>
            </a:r>
            <a:r>
              <a:rPr lang="ru-RU" dirty="0" err="1"/>
              <a:t>испытaния</a:t>
            </a:r>
            <a:r>
              <a:rPr lang="ru-RU" dirty="0"/>
              <a:t> </a:t>
            </a:r>
            <a:r>
              <a:rPr lang="ru-RU" dirty="0" err="1"/>
              <a:t>aтомно-водородного</a:t>
            </a:r>
            <a:r>
              <a:rPr lang="ru-RU" dirty="0"/>
              <a:t> оружия до Кубинского </a:t>
            </a:r>
            <a:r>
              <a:rPr lang="ru-RU" dirty="0" err="1"/>
              <a:t>кризисa</a:t>
            </a:r>
            <a:r>
              <a:rPr lang="ru-RU" dirty="0"/>
              <a:t> - проявились </a:t>
            </a:r>
            <a:r>
              <a:rPr lang="ru-RU" dirty="0" err="1"/>
              <a:t>нa</a:t>
            </a:r>
            <a:r>
              <a:rPr lang="ru-RU" dirty="0"/>
              <a:t> </a:t>
            </a:r>
            <a:r>
              <a:rPr lang="ru-RU" dirty="0" err="1"/>
              <a:t>грaфике</a:t>
            </a:r>
            <a:r>
              <a:rPr lang="ru-RU" dirty="0"/>
              <a:t> </a:t>
            </a:r>
            <a:r>
              <a:rPr lang="ru-RU" dirty="0" err="1" smtClean="0"/>
              <a:t>Джоунсa-Уигли</a:t>
            </a:r>
            <a:r>
              <a:rPr lang="ru-RU" dirty="0"/>
              <a:t>.</a:t>
            </a:r>
            <a:endParaRPr lang="ru-RU" dirty="0"/>
          </a:p>
          <a:p>
            <a:pPr marL="0" indent="0">
              <a:buNone/>
            </a:pPr>
            <a:endParaRPr lang="ru-RU" dirty="0"/>
          </a:p>
        </p:txBody>
      </p:sp>
      <p:pic>
        <p:nvPicPr>
          <p:cNvPr id="8" name="Объект 7"/>
          <p:cNvPicPr>
            <a:picLocks noGrp="1" noChangeAspect="1"/>
          </p:cNvPicPr>
          <p:nvPr>
            <p:ph sz="quarter" idx="13"/>
          </p:nvPr>
        </p:nvPicPr>
        <p:blipFill>
          <a:blip r:embed="rId2" cstate="email">
            <a:extLst>
              <a:ext uri="{28A0092B-C50C-407E-A947-70E740481C1C}">
                <a14:useLocalDpi xmlns:a14="http://schemas.microsoft.com/office/drawing/2010/main" xmlns="" val="0"/>
              </a:ext>
            </a:extLst>
          </a:blip>
          <a:stretch>
            <a:fillRect/>
          </a:stretch>
        </p:blipFill>
        <p:spPr>
          <a:xfrm>
            <a:off x="4295775" y="1196752"/>
            <a:ext cx="4598929" cy="2376264"/>
          </a:xfrm>
          <a:prstGeom prst="rect">
            <a:avLst/>
          </a:prstGeom>
          <a:ln>
            <a:noFill/>
          </a:ln>
          <a:effectLst>
            <a:outerShdw blurRad="190500" algn="tl" rotWithShape="0">
              <a:srgbClr val="000000">
                <a:alpha val="70000"/>
              </a:srgbClr>
            </a:outerShdw>
          </a:effectLst>
        </p:spPr>
      </p:pic>
      <p:sp>
        <p:nvSpPr>
          <p:cNvPr id="7" name="Управляющая кнопка: домой 6">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596426867"/>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quarter" idx="10"/>
          </p:nvPr>
        </p:nvSpPr>
        <p:spPr/>
        <p:txBody>
          <a:bodyPr>
            <a:normAutofit fontScale="92500" lnSpcReduction="10000"/>
          </a:bodyPr>
          <a:lstStyle/>
          <a:p>
            <a:pPr marL="0" indent="0" algn="just">
              <a:buNone/>
            </a:pPr>
            <a:r>
              <a:rPr lang="ru-RU" dirty="0"/>
              <a:t>Советский климатолог и метеоролог, член-корреспондент АН СССР Михаил Иванович </a:t>
            </a:r>
            <a:r>
              <a:rPr lang="ru-RU" dirty="0" err="1"/>
              <a:t>Будыко</a:t>
            </a:r>
            <a:r>
              <a:rPr lang="ru-RU" dirty="0"/>
              <a:t> еще в 1962 году первый опубликовал соображения о том, что сжигание человечеством огромного количества разнообразных топлив, особенно возросшее во второй половине XX века, неизбежно приведет к тому, что содержание углекислого газа в атмосфере будет увеличиваться. А он, как известно, задерживает отдачу с поверхности Земли в космос солнечного и глубинного тепла, что приводит к эффекту, который мы наблюдаем в застекленных парниках. В докладе комиссии Г</a:t>
            </a:r>
            <a:r>
              <a:rPr lang="ru-RU" dirty="0" smtClean="0"/>
              <a:t>. X</a:t>
            </a:r>
            <a:r>
              <a:rPr lang="ru-RU" dirty="0"/>
              <a:t>. </a:t>
            </a:r>
            <a:r>
              <a:rPr lang="ru-RU" dirty="0" err="1"/>
              <a:t>Брундтланд</a:t>
            </a:r>
            <a:r>
              <a:rPr lang="ru-RU" dirty="0"/>
              <a:t> высказывается опасение, что парниковый эффект может вызвать в ближайшие десятилетия подъем уровня Мирового океана от 25 до 140 сантиметров, в результате чего «будут затоплены низкорасположенные города и сельскохозяйственные районы, и многие страны должны учитывать, что их экономические, социальные и </a:t>
            </a:r>
            <a:r>
              <a:rPr lang="ru-RU" sz="1500" dirty="0"/>
              <a:t>политические</a:t>
            </a:r>
            <a:r>
              <a:rPr lang="ru-RU" dirty="0"/>
              <a:t> структуры могут быть серьезно нарушены». </a:t>
            </a:r>
          </a:p>
        </p:txBody>
      </p:sp>
      <p:sp>
        <p:nvSpPr>
          <p:cNvPr id="4" name="Заголовок 3"/>
          <p:cNvSpPr>
            <a:spLocks noGrp="1"/>
          </p:cNvSpPr>
          <p:nvPr>
            <p:ph type="title"/>
          </p:nvPr>
        </p:nvSpPr>
        <p:spPr/>
        <p:txBody>
          <a:bodyPr vert="horz" lIns="91440" tIns="45720" rIns="91440" bIns="45720" rtlCol="0" anchor="ctr">
            <a:noAutofit/>
          </a:bodyPr>
          <a:lstStyle/>
          <a:p>
            <a:pPr algn="ctr"/>
            <a:r>
              <a:rPr lang="ru-RU"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Опасен ли парниковый эффект?</a:t>
            </a:r>
          </a:p>
        </p:txBody>
      </p:sp>
      <p:sp>
        <p:nvSpPr>
          <p:cNvPr id="2" name="Текст 1"/>
          <p:cNvSpPr>
            <a:spLocks noGrp="1"/>
          </p:cNvSpPr>
          <p:nvPr>
            <p:ph type="body" sz="quarter" idx="12"/>
          </p:nvPr>
        </p:nvSpPr>
        <p:spPr/>
        <p:txBody>
          <a:bodyPr/>
          <a:lstStyle/>
          <a:p>
            <a:pPr marL="0" indent="0">
              <a:buNone/>
            </a:pPr>
            <a:r>
              <a:rPr lang="ru-RU" dirty="0"/>
              <a:t>Эти опасения были вызваны предположением, что при повышении температуры воздуха растают материковые льды Антарктиды и Гренландии. Однако такое предположение нельзя считать обоснованным. Как мы теперь точно знаем - по данным буровых скважин, прошедших всю толщу ледникового щита Антарктиды, он образовался более 30 миллионов лет назад. Следовательно, он уже выдержал несколько эпох потепления климата Земли, гораздо более значительного, чем ожидаемое ныне от парникового эффекта</a:t>
            </a:r>
          </a:p>
          <a:p>
            <a:pPr marL="0" indent="0">
              <a:buNone/>
            </a:pPr>
            <a:endParaRPr lang="ru-RU" dirty="0"/>
          </a:p>
        </p:txBody>
      </p:sp>
      <p:pic>
        <p:nvPicPr>
          <p:cNvPr id="7" name="Объект 8"/>
          <p:cNvPicPr>
            <a:picLocks noGrp="1" noChangeAspect="1"/>
          </p:cNvPicPr>
          <p:nvPr>
            <p:ph sz="quarter" idx="13"/>
          </p:nvPr>
        </p:nvPicPr>
        <p:blipFill>
          <a:blip r:embed="rId2" cstate="email">
            <a:extLst>
              <a:ext uri="{28A0092B-C50C-407E-A947-70E740481C1C}">
                <a14:useLocalDpi xmlns:a14="http://schemas.microsoft.com/office/drawing/2010/main" xmlns="" val="0"/>
              </a:ext>
            </a:extLst>
          </a:blip>
          <a:stretch>
            <a:fillRect/>
          </a:stretch>
        </p:blipFill>
        <p:spPr>
          <a:xfrm>
            <a:off x="4417394" y="1052736"/>
            <a:ext cx="4536665" cy="3455764"/>
          </a:xfrm>
          <a:prstGeom prst="rect">
            <a:avLst/>
          </a:prstGeom>
          <a:ln>
            <a:noFill/>
          </a:ln>
          <a:effectLst>
            <a:outerShdw blurRad="190500" algn="tl" rotWithShape="0">
              <a:srgbClr val="000000">
                <a:alpha val="70000"/>
              </a:srgbClr>
            </a:outerShdw>
          </a:effectLst>
        </p:spPr>
      </p:pic>
      <p:sp>
        <p:nvSpPr>
          <p:cNvPr id="8" name="Управляющая кнопка: домой 7">
            <a:hlinkClick r:id="rId3" action="ppaction://hlinksldjump" highlightClick="1"/>
          </p:cNvPr>
          <p:cNvSpPr/>
          <p:nvPr/>
        </p:nvSpPr>
        <p:spPr>
          <a:xfrm>
            <a:off x="8567936" y="6309320"/>
            <a:ext cx="576064"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485512709"/>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TotalTime>
  <Words>2693</Words>
  <Application>Microsoft Office PowerPoint</Application>
  <PresentationFormat>Экран (4:3)</PresentationFormat>
  <Paragraphs>80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Парниковый  эффект </vt:lpstr>
      <vt:lpstr>Оглавление</vt:lpstr>
      <vt:lpstr>Введение </vt:lpstr>
      <vt:lpstr>Парниковый эффект - глобальная экологическая проблема</vt:lpstr>
      <vt:lpstr>Парниковый эффект - глобальная экологическая проблема</vt:lpstr>
      <vt:lpstr>Источники загрязнения атмосферы</vt:lpstr>
      <vt:lpstr>Источники загрязнения атмосферы</vt:lpstr>
      <vt:lpstr>Тенденции глобального потепления</vt:lpstr>
      <vt:lpstr>Опасен ли парниковый эффект?</vt:lpstr>
      <vt:lpstr>Проект по бурению антарктического ледникового купола</vt:lpstr>
      <vt:lpstr>Изменение климата в Российской Федерации</vt:lpstr>
      <vt:lpstr>Способы борьбы с парниковым эффектом</vt:lpstr>
      <vt:lpstr>Пути решения проблемы чистого воздуха вполне реальна</vt:lpstr>
      <vt:lpstr>Пути решения проблемы чистого воздуха вполне реальна</vt:lpstr>
      <vt:lpstr>Заключение</vt:lpstr>
      <vt:lpstr>Литература</vt:lpstr>
      <vt:lpstr>Слайд 17</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Парниковый эффект</dc:title>
  <dc:creator>Kirito</dc:creator>
  <cp:lastModifiedBy>Admin</cp:lastModifiedBy>
  <cp:revision>58</cp:revision>
  <dcterms:created xsi:type="dcterms:W3CDTF">2014-05-19T12:51:18Z</dcterms:created>
  <dcterms:modified xsi:type="dcterms:W3CDTF">2014-06-22T19:02:38Z</dcterms:modified>
</cp:coreProperties>
</file>