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A3A"/>
    <a:srgbClr val="FF0000"/>
    <a:srgbClr val="0000FF"/>
    <a:srgbClr val="FF3300"/>
    <a:srgbClr val="FFFF00"/>
    <a:srgbClr val="009999"/>
    <a:srgbClr val="CC3300"/>
    <a:srgbClr val="1100F0"/>
    <a:srgbClr val="3366FF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532" autoAdjust="0"/>
  </p:normalViewPr>
  <p:slideViewPr>
    <p:cSldViewPr>
      <p:cViewPr>
        <p:scale>
          <a:sx n="100" d="100"/>
          <a:sy n="100" d="100"/>
        </p:scale>
        <p:origin x="-1944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99AA299-3B41-4F04-BB59-33E9C83CBFF6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E9EDEB-2CFC-47E9-AB70-9934B1D73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3514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Документы\Desktop\площадка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0" y="1042888"/>
            <a:ext cx="9112648" cy="45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81354" y="116632"/>
            <a:ext cx="7399550" cy="864096"/>
          </a:xfrm>
        </p:spPr>
        <p:txBody>
          <a:bodyPr/>
          <a:lstStyle>
            <a:lvl1pPr>
              <a:defRPr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Документы\Desktop\площадка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0" y="1042888"/>
            <a:ext cx="9112648" cy="45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81354" y="116632"/>
            <a:ext cx="7399550" cy="86409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Мультимедиа 9"/>
          <p:cNvSpPr>
            <a:spLocks noGrp="1"/>
          </p:cNvSpPr>
          <p:nvPr>
            <p:ph type="media" sz="quarter" idx="10"/>
          </p:nvPr>
        </p:nvSpPr>
        <p:spPr>
          <a:xfrm>
            <a:off x="928167" y="1133991"/>
            <a:ext cx="7297191" cy="4407624"/>
          </a:xfrm>
        </p:spPr>
        <p:txBody>
          <a:bodyPr/>
          <a:lstStyle>
            <a:lvl1pPr>
              <a:buNone/>
              <a:defRPr/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Документы\Desktop\площадка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0" y="1042888"/>
            <a:ext cx="9112648" cy="45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1E3C6-9AD2-45D3-B42D-065EA4C5C2D9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97EDF-DC3F-4576-BFF3-626AF6E45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Документы\Desktop\площадка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0" y="1042888"/>
            <a:ext cx="9112648" cy="45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7931224" cy="4361868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69D21-BC72-4164-82A5-F839B4ACC0B8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E85B5-F107-41CE-8647-A6E4321A2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81354" y="116632"/>
            <a:ext cx="7399550" cy="864096"/>
          </a:xfrm>
        </p:spPr>
        <p:txBody>
          <a:bodyPr/>
          <a:lstStyle>
            <a:lvl1pPr>
              <a:defRPr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Документы\Desktop\площадка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0" y="1042888"/>
            <a:ext cx="9112648" cy="45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FE9B4-3D27-4452-BD8C-54A7739E5243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A5D8-5956-45B6-AAB4-C6DE902DA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Документы\Desktop\площадка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0" y="1042888"/>
            <a:ext cx="9112648" cy="45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354" y="116632"/>
            <a:ext cx="7399550" cy="864096"/>
          </a:xfrm>
        </p:spPr>
        <p:txBody>
          <a:bodyPr/>
          <a:lstStyle>
            <a:lvl1pPr>
              <a:defRPr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4030" y="1055383"/>
            <a:ext cx="4824034" cy="4525963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 sz="23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8083" y="1088248"/>
            <a:ext cx="3135853" cy="3273114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6974-A83E-43B4-AF5A-65FA7F2CAFF4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DE043-6310-4F8A-A1A4-884E7A9E1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5309836" y="4581128"/>
            <a:ext cx="3168352" cy="936104"/>
          </a:xfrm>
          <a:solidFill>
            <a:schemeClr val="bg1">
              <a:alpha val="70000"/>
            </a:schemeClr>
          </a:solidFill>
        </p:spPr>
        <p:txBody>
          <a:bodyPr/>
          <a:lstStyle>
            <a:lvl1pPr>
              <a:buNone/>
              <a:defRPr sz="14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Документы\Desktop\площадка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0" y="1042888"/>
            <a:ext cx="9112648" cy="45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007012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822947"/>
            <a:ext cx="4040188" cy="31263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97150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790080"/>
            <a:ext cx="4041775" cy="3159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FE5D-3ABF-4AE7-A0F9-DBD9EBDBE347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F1D7-9DB1-46F1-91D4-EDDAF0C8B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81354" y="116632"/>
            <a:ext cx="7399550" cy="864096"/>
          </a:xfrm>
        </p:spPr>
        <p:txBody>
          <a:bodyPr/>
          <a:lstStyle>
            <a:lvl1pPr>
              <a:defRPr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Документы\Desktop\площадка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0" y="1042888"/>
            <a:ext cx="9112648" cy="45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EF785-77A0-4ED9-B0D5-7AD4D27E0D24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0AE68-1B2D-4185-B237-0C526D62CD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81354" y="116632"/>
            <a:ext cx="7399550" cy="864096"/>
          </a:xfrm>
        </p:spPr>
        <p:txBody>
          <a:bodyPr/>
          <a:lstStyle>
            <a:lvl1pPr>
              <a:defRPr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51520" y="3140968"/>
            <a:ext cx="4105275" cy="277177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88024" y="3140968"/>
            <a:ext cx="4105275" cy="277177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5"/>
          </p:nvPr>
        </p:nvSpPr>
        <p:spPr>
          <a:xfrm>
            <a:off x="827088" y="1268413"/>
            <a:ext cx="7848600" cy="1728787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Документы\Desktop\площадка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0" y="1042888"/>
            <a:ext cx="9112648" cy="45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34231-F209-4920-8EA2-73D3AFEE045C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CBB8B-A658-4D31-A35C-65AD400DDC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611510" y="1052736"/>
            <a:ext cx="8208962" cy="4968875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81354" y="116632"/>
            <a:ext cx="7399550" cy="864096"/>
          </a:xfrm>
        </p:spPr>
        <p:txBody>
          <a:bodyPr/>
          <a:lstStyle>
            <a:lvl1pPr>
              <a:defRPr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>
          <a:xfrm>
            <a:off x="2124075" y="6165850"/>
            <a:ext cx="4535488" cy="215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Документы\Desktop\площадка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0" y="1042888"/>
            <a:ext cx="9112648" cy="45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9265-3867-409E-AAEF-07BDC94D6E48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9D83F-0300-4997-ACB8-865920B0B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Документы\Desktop\площадка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40" y="1042888"/>
            <a:ext cx="9112648" cy="45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01542" y="1151378"/>
            <a:ext cx="5760640" cy="432048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9368" y="5949280"/>
            <a:ext cx="6595120" cy="6480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81354" y="116632"/>
            <a:ext cx="7399550" cy="864096"/>
          </a:xfrm>
        </p:spPr>
        <p:txBody>
          <a:bodyPr/>
          <a:lstStyle>
            <a:lvl1pPr>
              <a:defRPr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вап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66064F-D296-4836-BB09-6256BF084E0D}" type="datetimeFigureOut">
              <a:rPr lang="ru-RU"/>
              <a:pPr>
                <a:defRPr/>
              </a:pPr>
              <a:t>24.06.2014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80C375-76E2-4387-9898-AC2D17BC5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5.xml"/><Relationship Id="rId11" Type="http://schemas.openxmlformats.org/officeDocument/2006/relationships/slide" Target="slide26.xml"/><Relationship Id="rId5" Type="http://schemas.openxmlformats.org/officeDocument/2006/relationships/slide" Target="slide4.xml"/><Relationship Id="rId10" Type="http://schemas.openxmlformats.org/officeDocument/2006/relationships/slide" Target="slide24.xml"/><Relationship Id="rId4" Type="http://schemas.openxmlformats.org/officeDocument/2006/relationships/slide" Target="slide16.xml"/><Relationship Id="rId9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0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ru.wikipedia.org/wiki/%D0%9E%D1%80%D0%B4%D0%B5%D0%BD_%D0%97%D0%BD%D0%B0%D0%BA_%D0%9F%D0%BE%D1%87%D1%91%D1%82%D0%B0" TargetMode="External"/><Relationship Id="rId7" Type="http://schemas.openxmlformats.org/officeDocument/2006/relationships/slide" Target="slide2.xml"/><Relationship Id="rId2" Type="http://schemas.openxmlformats.org/officeDocument/2006/relationships/hyperlink" Target="http://ru.wikipedia.org/wiki/%D0%9E%D1%80%D0%B4%D0%B5%D0%BD_%D0%94%D1%80%D1%83%D0%B6%D0%B1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CB%E0%F0%E8%EE%ED%EE%E2,_%C8%E3%EE%F0%FC_%CD%E8%EA%EE%EB%E0%E5%E2%E8%F7" TargetMode="External"/><Relationship Id="rId2" Type="http://schemas.openxmlformats.org/officeDocument/2006/relationships/hyperlink" Target="http://www.sports.ru/hockeyfame/larion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://ru.wikipedia.org/wiki/%D0%97%D0%B8%D0%BC%D0%BD%D1%8F%D1%8F_%D0%BA%D0%BB%D0%B0%D1%81%D1%81%D0%B8%D0%BA%D0%B0_%D0%9D%D0%A5%D0%9B_201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69974"/>
            <a:ext cx="9144000" cy="566738"/>
          </a:xfrm>
        </p:spPr>
        <p:txBody>
          <a:bodyPr/>
          <a:lstStyle/>
          <a:p>
            <a:r>
              <a:rPr lang="ru-RU" sz="6600" dirty="0" smtClean="0"/>
              <a:t>Игорь Ларионов</a:t>
            </a:r>
            <a:endParaRPr lang="ru-RU" sz="6600" dirty="0"/>
          </a:p>
        </p:txBody>
      </p:sp>
      <p:pic>
        <p:nvPicPr>
          <p:cNvPr id="7" name="Рисунок 6" descr="lario1_490_31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5589240"/>
            <a:ext cx="8352928" cy="1080120"/>
          </a:xfrm>
        </p:spPr>
        <p:txBody>
          <a:bodyPr/>
          <a:lstStyle/>
          <a:p>
            <a:pPr algn="r"/>
            <a:r>
              <a:rPr lang="ru-RU" sz="2400" dirty="0" smtClean="0"/>
              <a:t>Автор</a:t>
            </a:r>
            <a:r>
              <a:rPr lang="en-US" sz="2400" dirty="0" smtClean="0"/>
              <a:t>:</a:t>
            </a:r>
            <a:r>
              <a:rPr lang="ru-RU" sz="2400" dirty="0" smtClean="0"/>
              <a:t> </a:t>
            </a:r>
            <a:r>
              <a:rPr lang="ru-RU" sz="2400" dirty="0" err="1" smtClean="0"/>
              <a:t>Минибаев</a:t>
            </a:r>
            <a:r>
              <a:rPr lang="ru-RU" sz="2400" dirty="0" smtClean="0"/>
              <a:t> </a:t>
            </a:r>
            <a:r>
              <a:rPr lang="ru-RU" sz="2400" dirty="0" smtClean="0"/>
              <a:t>Ильдар</a:t>
            </a:r>
          </a:p>
          <a:p>
            <a:pPr algn="r"/>
            <a:r>
              <a:rPr lang="ru-RU" sz="2400" dirty="0" smtClean="0"/>
              <a:t>11а класс, МБОУ «Лицей № 2»,</a:t>
            </a:r>
            <a:br>
              <a:rPr lang="ru-RU" sz="2400" dirty="0" smtClean="0"/>
            </a:br>
            <a:r>
              <a:rPr lang="ru-RU" sz="2400" dirty="0" smtClean="0"/>
              <a:t>г. Нижневартовск, май 2014 г.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9" name="Picture 2" descr="C:\11 класс\I группа\информадига\шайб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23401">
            <a:off x="-1647740" y="107866"/>
            <a:ext cx="15398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-0.00602 L 1.03125 0.277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3125 0.27755 L 0.66684 0.8129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84 0.81296 L 0.029 0.8129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Детройт Рэд </a:t>
            </a:r>
            <a:r>
              <a:rPr lang="ru-RU" dirty="0" err="1" smtClean="0"/>
              <a:t>Уингс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11349"/>
            <a:ext cx="4824034" cy="2797771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начале сезона </a:t>
            </a:r>
            <a:r>
              <a:rPr lang="ru-RU" b="1" dirty="0" smtClean="0"/>
              <a:t>1995-96 </a:t>
            </a:r>
            <a:r>
              <a:rPr lang="ru-RU" dirty="0" smtClean="0"/>
              <a:t>«</a:t>
            </a:r>
            <a:r>
              <a:rPr lang="ru-RU" i="1" dirty="0" smtClean="0"/>
              <a:t>Сан-Хосе</a:t>
            </a:r>
            <a:r>
              <a:rPr lang="ru-RU" dirty="0" smtClean="0"/>
              <a:t>» обменял </a:t>
            </a:r>
            <a:r>
              <a:rPr lang="ru-RU" dirty="0" smtClean="0">
                <a:solidFill>
                  <a:srgbClr val="FF0000"/>
                </a:solidFill>
              </a:rPr>
              <a:t>Ларионова</a:t>
            </a:r>
            <a:r>
              <a:rPr lang="ru-RU" dirty="0" smtClean="0"/>
              <a:t> в «</a:t>
            </a:r>
            <a:r>
              <a:rPr lang="ru-RU" i="1" dirty="0" smtClean="0"/>
              <a:t>Детройт</a:t>
            </a:r>
            <a:r>
              <a:rPr lang="ru-RU" dirty="0" smtClean="0"/>
              <a:t>». В «</a:t>
            </a:r>
            <a:r>
              <a:rPr lang="ru-RU" i="1" dirty="0" smtClean="0"/>
              <a:t>Детройте</a:t>
            </a:r>
            <a:r>
              <a:rPr lang="ru-RU" dirty="0" smtClean="0"/>
              <a:t>» хоккеист воссоединился с </a:t>
            </a:r>
            <a:r>
              <a:rPr lang="ru-RU" dirty="0" smtClean="0">
                <a:solidFill>
                  <a:srgbClr val="FF0000"/>
                </a:solidFill>
              </a:rPr>
              <a:t>Фетисовым</a:t>
            </a:r>
            <a:r>
              <a:rPr lang="ru-RU" dirty="0" smtClean="0"/>
              <a:t>, там же играли и </a:t>
            </a:r>
            <a:r>
              <a:rPr lang="ru-RU" i="1" dirty="0" smtClean="0"/>
              <a:t>три</a:t>
            </a:r>
            <a:r>
              <a:rPr lang="ru-RU" dirty="0" smtClean="0"/>
              <a:t> более молодых соотечественника — Владимир </a:t>
            </a:r>
            <a:r>
              <a:rPr lang="ru-RU" dirty="0" smtClean="0">
                <a:solidFill>
                  <a:srgbClr val="FF0000"/>
                </a:solidFill>
              </a:rPr>
              <a:t>Константинов</a:t>
            </a:r>
            <a:r>
              <a:rPr lang="ru-RU" dirty="0" smtClean="0"/>
              <a:t>, Вячеслав </a:t>
            </a:r>
            <a:r>
              <a:rPr lang="ru-RU" dirty="0" smtClean="0">
                <a:solidFill>
                  <a:srgbClr val="FF0000"/>
                </a:solidFill>
              </a:rPr>
              <a:t>Козлов</a:t>
            </a:r>
            <a:r>
              <a:rPr lang="ru-RU" dirty="0" smtClean="0"/>
              <a:t> и Сергей </a:t>
            </a:r>
            <a:r>
              <a:rPr lang="ru-RU" dirty="0" smtClean="0">
                <a:solidFill>
                  <a:srgbClr val="FF0000"/>
                </a:solidFill>
              </a:rPr>
              <a:t>Фёдоров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64563" y="1706434"/>
            <a:ext cx="3799925" cy="2518294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084168" y="4365104"/>
            <a:ext cx="2160240" cy="288032"/>
          </a:xfrm>
        </p:spPr>
        <p:txBody>
          <a:bodyPr/>
          <a:lstStyle/>
          <a:p>
            <a:pPr algn="ctr"/>
            <a:r>
              <a:rPr lang="ru-RU" i="1" dirty="0">
                <a:latin typeface="Calibri" pitchFamily="34" charset="0"/>
              </a:rPr>
              <a:t>Русская пятёрка</a:t>
            </a:r>
            <a:r>
              <a:rPr lang="ru-RU" i="1" dirty="0" smtClean="0">
                <a:latin typeface="Calibri" pitchFamily="34" charset="0"/>
              </a:rPr>
              <a:t>.</a:t>
            </a:r>
            <a:endParaRPr lang="ru-RU" i="1" dirty="0"/>
          </a:p>
        </p:txBody>
      </p:sp>
      <p:pic>
        <p:nvPicPr>
          <p:cNvPr id="22534" name="Picture 2" descr="C:\11 класс\I группа\информадига\detroit-red-wing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9450" y="12700"/>
            <a:ext cx="1951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зад 17">
            <a:hlinkClick r:id="" action="ppaction://hlinkshowjump?jump=previousslide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11 класс\I группа\информадига\teamsymbol_19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26275" y="50800"/>
            <a:ext cx="193833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Детройт Рэд </a:t>
            </a:r>
            <a:r>
              <a:rPr lang="ru-RU" dirty="0" err="1" smtClean="0"/>
              <a:t>Уингс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4070" y="1772816"/>
            <a:ext cx="4824034" cy="265375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Тренер </a:t>
            </a:r>
            <a:r>
              <a:rPr lang="ru-RU" i="1" dirty="0" err="1" smtClean="0"/>
              <a:t>Скотти</a:t>
            </a:r>
            <a:r>
              <a:rPr lang="ru-RU" i="1" dirty="0" smtClean="0"/>
              <a:t> </a:t>
            </a:r>
            <a:r>
              <a:rPr lang="ru-RU" i="1" dirty="0" err="1" smtClean="0"/>
              <a:t>Боумен</a:t>
            </a:r>
            <a:r>
              <a:rPr lang="ru-RU" dirty="0" smtClean="0"/>
              <a:t> придумал выпускать русских игроков в составе </a:t>
            </a:r>
            <a:r>
              <a:rPr lang="ru-RU" b="1" dirty="0" smtClean="0"/>
              <a:t>одной пятёрки</a:t>
            </a:r>
            <a:r>
              <a:rPr lang="ru-RU" dirty="0" smtClean="0"/>
              <a:t>, и получившаяся «</a:t>
            </a:r>
            <a:r>
              <a:rPr lang="ru-RU" b="1" dirty="0" smtClean="0">
                <a:solidFill>
                  <a:srgbClr val="FF0000"/>
                </a:solidFill>
              </a:rPr>
              <a:t>Русская пятёрка</a:t>
            </a:r>
            <a:r>
              <a:rPr lang="ru-RU" dirty="0" smtClean="0"/>
              <a:t>» отличалась от других звеньев «</a:t>
            </a:r>
            <a:r>
              <a:rPr lang="ru-RU" i="1" dirty="0" smtClean="0"/>
              <a:t>Детройта</a:t>
            </a:r>
            <a:r>
              <a:rPr lang="ru-RU" dirty="0" smtClean="0"/>
              <a:t>» культурой паса и поставленной комбинационной игрой.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580112" y="1449271"/>
            <a:ext cx="2873167" cy="3059849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6372200" y="4581128"/>
            <a:ext cx="1656184" cy="288032"/>
          </a:xfrm>
        </p:spPr>
        <p:txBody>
          <a:bodyPr/>
          <a:lstStyle/>
          <a:p>
            <a:pPr algn="ctr"/>
            <a:r>
              <a:rPr lang="ru-RU" i="1" dirty="0">
                <a:latin typeface="Calibri" pitchFamily="34" charset="0"/>
              </a:rPr>
              <a:t>Скотти </a:t>
            </a:r>
            <a:r>
              <a:rPr lang="ru-RU" i="1" dirty="0" err="1">
                <a:latin typeface="Calibri" pitchFamily="34" charset="0"/>
              </a:rPr>
              <a:t>Боумен</a:t>
            </a:r>
            <a:endParaRPr lang="ru-RU" i="1" dirty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23558" name="Picture 2" descr="C:\11 класс\I группа\информадига\detroit-red-wing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9450" y="12700"/>
            <a:ext cx="1951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Детройт Рэд </a:t>
            </a:r>
            <a:r>
              <a:rPr lang="ru-RU" dirty="0" err="1" smtClean="0"/>
              <a:t>Уингс</a:t>
            </a:r>
            <a:endParaRPr lang="ru-RU" dirty="0" smtClean="0"/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27373"/>
            <a:ext cx="4824034" cy="157363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/>
              <a:t>В том же сезоне «</a:t>
            </a:r>
            <a:r>
              <a:rPr lang="ru-RU" i="1" dirty="0" smtClean="0"/>
              <a:t>Детройт</a:t>
            </a:r>
            <a:r>
              <a:rPr lang="ru-RU" dirty="0" smtClean="0"/>
              <a:t>» выиграл регулярный чемпионат с </a:t>
            </a:r>
            <a:r>
              <a:rPr lang="ru-RU" b="1" dirty="0" smtClean="0"/>
              <a:t>62</a:t>
            </a:r>
            <a:r>
              <a:rPr lang="ru-RU" dirty="0" smtClean="0"/>
              <a:t> победами, а в следующем — </a:t>
            </a:r>
            <a:r>
              <a:rPr lang="ru-RU" b="1" i="1" dirty="0" smtClean="0"/>
              <a:t>кубок Стэнли</a:t>
            </a:r>
            <a:r>
              <a:rPr lang="ru-RU" dirty="0" smtClean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240896"/>
            <a:ext cx="3528415" cy="3340231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580112" y="4581128"/>
            <a:ext cx="2448272" cy="360040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Calibri" pitchFamily="34" charset="0"/>
              </a:rPr>
              <a:t>Русская пятерка</a:t>
            </a:r>
            <a:r>
              <a:rPr lang="ru-RU" dirty="0">
                <a:latin typeface="Calibri" pitchFamily="34" charset="0"/>
              </a:rPr>
              <a:t> с кубком.</a:t>
            </a:r>
          </a:p>
          <a:p>
            <a:pPr algn="ctr"/>
            <a:endParaRPr lang="ru-RU" dirty="0"/>
          </a:p>
        </p:txBody>
      </p:sp>
      <p:pic>
        <p:nvPicPr>
          <p:cNvPr id="25606" name="Picture 2" descr="C:\11 класс\I группа\информадига\detroit-red-wings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9450" y="12700"/>
            <a:ext cx="1951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683568" y="2019460"/>
            <a:ext cx="7787208" cy="248966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/>
              <a:t>        </a:t>
            </a:r>
            <a:r>
              <a:rPr lang="ru-RU" sz="2300" dirty="0" smtClean="0"/>
              <a:t>В </a:t>
            </a:r>
            <a:r>
              <a:rPr lang="ru-RU" sz="2300" b="1" dirty="0" smtClean="0"/>
              <a:t>2000</a:t>
            </a:r>
            <a:r>
              <a:rPr lang="ru-RU" sz="2300" dirty="0" smtClean="0"/>
              <a:t> году после истечения соглашения с «</a:t>
            </a:r>
            <a:r>
              <a:rPr lang="ru-RU" sz="2300" i="1" dirty="0" smtClean="0"/>
              <a:t>Детройтом</a:t>
            </a:r>
            <a:r>
              <a:rPr lang="ru-RU" sz="2300" dirty="0" smtClean="0"/>
              <a:t>» </a:t>
            </a:r>
            <a:r>
              <a:rPr lang="ru-RU" sz="2300" dirty="0" smtClean="0">
                <a:solidFill>
                  <a:srgbClr val="FF0000"/>
                </a:solidFill>
              </a:rPr>
              <a:t>Ларионов</a:t>
            </a:r>
            <a:r>
              <a:rPr lang="ru-RU" sz="2300" dirty="0" smtClean="0"/>
              <a:t> подписал контракт с «</a:t>
            </a:r>
            <a:r>
              <a:rPr lang="ru-RU" sz="2300" i="1" dirty="0" smtClean="0"/>
              <a:t>Флоридой </a:t>
            </a:r>
            <a:r>
              <a:rPr lang="ru-RU" sz="2300" i="1" dirty="0" err="1" smtClean="0"/>
              <a:t>Пантерз</a:t>
            </a:r>
            <a:r>
              <a:rPr lang="ru-RU" sz="2300" dirty="0" smtClean="0"/>
              <a:t>», где его партнёром стал Павел </a:t>
            </a:r>
            <a:r>
              <a:rPr lang="ru-RU" sz="2300" dirty="0" smtClean="0">
                <a:solidFill>
                  <a:srgbClr val="FF0000"/>
                </a:solidFill>
              </a:rPr>
              <a:t>Буре</a:t>
            </a:r>
            <a:r>
              <a:rPr lang="ru-RU" sz="2300" dirty="0" smtClean="0"/>
              <a:t>, но это решение оказалось неудачным, и уже по ходу сезона он был обменян в «</a:t>
            </a:r>
            <a:r>
              <a:rPr lang="ru-RU" sz="2300" i="1" dirty="0" smtClean="0"/>
              <a:t>Детройт</a:t>
            </a:r>
            <a:r>
              <a:rPr lang="ru-RU" sz="2300" dirty="0" smtClean="0"/>
              <a:t>». Там </a:t>
            </a:r>
            <a:r>
              <a:rPr lang="ru-RU" sz="2300" dirty="0" smtClean="0">
                <a:solidFill>
                  <a:srgbClr val="FF0000"/>
                </a:solidFill>
              </a:rPr>
              <a:t>Ларионов</a:t>
            </a:r>
            <a:r>
              <a:rPr lang="ru-RU" sz="2300" dirty="0" smtClean="0"/>
              <a:t> отыграл ещё два с половиной сезона.</a:t>
            </a:r>
          </a:p>
          <a:p>
            <a:endParaRPr lang="ru-RU" dirty="0" smtClean="0"/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399550" cy="864096"/>
          </a:xfrm>
        </p:spPr>
        <p:txBody>
          <a:bodyPr/>
          <a:lstStyle/>
          <a:p>
            <a:r>
              <a:rPr lang="ru-RU" dirty="0" smtClean="0"/>
              <a:t>Не удавшийся обмен</a:t>
            </a:r>
          </a:p>
        </p:txBody>
      </p:sp>
      <p:pic>
        <p:nvPicPr>
          <p:cNvPr id="26628" name="Picture 2" descr="D:\Документы\Desktop\информадига\пантеры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92950" y="31883"/>
            <a:ext cx="140060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11 класс\I группа\информадига\detroit-red-wings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29450" y="12700"/>
            <a:ext cx="1951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5232" y="2252798"/>
            <a:ext cx="7931224" cy="153624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dirty="0" smtClean="0"/>
              <a:t>В третьем матче финальной серии </a:t>
            </a:r>
            <a:r>
              <a:rPr lang="ru-RU" sz="2300" i="1" dirty="0" smtClean="0"/>
              <a:t>кубка Стэнли </a:t>
            </a:r>
            <a:r>
              <a:rPr lang="ru-RU" sz="2300" dirty="0" smtClean="0"/>
              <a:t>2002 года против «</a:t>
            </a:r>
            <a:r>
              <a:rPr lang="ru-RU" sz="2300" b="1" i="1" dirty="0" smtClean="0"/>
              <a:t>Каролины </a:t>
            </a:r>
            <a:r>
              <a:rPr lang="ru-RU" sz="2300" b="1" i="1" dirty="0" err="1" smtClean="0"/>
              <a:t>Харикейнз</a:t>
            </a:r>
            <a:r>
              <a:rPr lang="ru-RU" sz="2300" dirty="0" smtClean="0"/>
              <a:t>» </a:t>
            </a:r>
            <a:r>
              <a:rPr lang="ru-RU" sz="2300" dirty="0" smtClean="0">
                <a:solidFill>
                  <a:srgbClr val="FF0000"/>
                </a:solidFill>
              </a:rPr>
              <a:t>Ларионов</a:t>
            </a:r>
            <a:r>
              <a:rPr lang="ru-RU" sz="2300" dirty="0" smtClean="0"/>
              <a:t> забил гол в третьем </a:t>
            </a:r>
            <a:r>
              <a:rPr lang="ru-RU" sz="2300" b="1" dirty="0" err="1" smtClean="0"/>
              <a:t>овертайме</a:t>
            </a:r>
            <a:r>
              <a:rPr lang="ru-RU" sz="2300" dirty="0" smtClean="0"/>
              <a:t>, который, по общему признанию, предопределил итоговую победу «</a:t>
            </a:r>
            <a:r>
              <a:rPr lang="ru-RU" sz="2300" b="1" i="1" dirty="0" err="1" smtClean="0"/>
              <a:t>Уингз</a:t>
            </a:r>
            <a:r>
              <a:rPr lang="ru-RU" sz="2300" dirty="0" smtClean="0"/>
              <a:t>».</a:t>
            </a:r>
            <a:endParaRPr lang="ru-RU" sz="2300" dirty="0"/>
          </a:p>
        </p:txBody>
      </p:sp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Детройт Рэд </a:t>
            </a:r>
            <a:r>
              <a:rPr lang="ru-RU" dirty="0" err="1" smtClean="0"/>
              <a:t>Уингс</a:t>
            </a:r>
            <a:endParaRPr lang="ru-RU" dirty="0" smtClean="0"/>
          </a:p>
        </p:txBody>
      </p:sp>
      <p:pic>
        <p:nvPicPr>
          <p:cNvPr id="27653" name="Picture 2" descr="C:\11 класс\I группа\информадига\detroit-red-wings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29450" y="12700"/>
            <a:ext cx="1951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hlinkshowjump?jump=previousslide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D:\Документы\Desktop\информадига\пантеры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31883"/>
            <a:ext cx="1400600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Нью-Джерси </a:t>
            </a:r>
            <a:r>
              <a:rPr lang="ru-RU" dirty="0" err="1" smtClean="0"/>
              <a:t>Дэвилз</a:t>
            </a:r>
            <a:endParaRPr lang="ru-RU" dirty="0" smtClean="0"/>
          </a:p>
        </p:txBody>
      </p:sp>
      <p:sp>
        <p:nvSpPr>
          <p:cNvPr id="28675" name="Содержимое 2"/>
          <p:cNvSpPr>
            <a:spLocks noGrp="1"/>
          </p:cNvSpPr>
          <p:nvPr>
            <p:ph sz="half" idx="1"/>
          </p:nvPr>
        </p:nvSpPr>
        <p:spPr>
          <a:xfrm>
            <a:off x="421676" y="1844824"/>
            <a:ext cx="4824034" cy="2661649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/>
              <a:t>Последним клубом в </a:t>
            </a:r>
            <a:r>
              <a:rPr lang="ru-RU" dirty="0" err="1" smtClean="0"/>
              <a:t>энхаэловской</a:t>
            </a:r>
            <a:r>
              <a:rPr lang="ru-RU" dirty="0" smtClean="0"/>
              <a:t> карьере </a:t>
            </a:r>
            <a:r>
              <a:rPr lang="ru-RU" dirty="0" smtClean="0">
                <a:solidFill>
                  <a:srgbClr val="FF0000"/>
                </a:solidFill>
              </a:rPr>
              <a:t>Ларионова</a:t>
            </a:r>
            <a:r>
              <a:rPr lang="ru-RU" dirty="0" smtClean="0"/>
              <a:t> стал «</a:t>
            </a:r>
            <a:r>
              <a:rPr lang="ru-RU" b="1" i="1" dirty="0" smtClean="0"/>
              <a:t>Нью-Джерси </a:t>
            </a:r>
            <a:r>
              <a:rPr lang="ru-RU" b="1" i="1" dirty="0" err="1" smtClean="0"/>
              <a:t>Дэвилз</a:t>
            </a:r>
            <a:r>
              <a:rPr lang="ru-RU" dirty="0" smtClean="0"/>
              <a:t>». Сезон 2003-04 годов стал для него самым </a:t>
            </a:r>
            <a:r>
              <a:rPr lang="ru-RU" i="1" dirty="0" smtClean="0"/>
              <a:t>неудачным</a:t>
            </a:r>
            <a:r>
              <a:rPr lang="ru-RU" dirty="0" smtClean="0"/>
              <a:t>: он забил только </a:t>
            </a:r>
            <a:r>
              <a:rPr lang="ru-RU" b="1" dirty="0" smtClean="0"/>
              <a:t>одну</a:t>
            </a:r>
            <a:r>
              <a:rPr lang="ru-RU" dirty="0" smtClean="0"/>
              <a:t> шайбу в </a:t>
            </a:r>
            <a:r>
              <a:rPr lang="ru-RU" b="1" dirty="0" smtClean="0"/>
              <a:t>49</a:t>
            </a:r>
            <a:r>
              <a:rPr lang="ru-RU" dirty="0" smtClean="0"/>
              <a:t> играх регулярного чемпионата.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484784"/>
            <a:ext cx="2774122" cy="3568530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5883002" y="5085184"/>
            <a:ext cx="2592288" cy="2880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Ларионов</a:t>
            </a:r>
            <a:r>
              <a:rPr lang="ru-RU" dirty="0">
                <a:latin typeface="Calibri" pitchFamily="34" charset="0"/>
              </a:rPr>
              <a:t> в форме «</a:t>
            </a:r>
            <a:r>
              <a:rPr lang="ru-RU" b="1" i="1" dirty="0">
                <a:latin typeface="Calibri" pitchFamily="34" charset="0"/>
              </a:rPr>
              <a:t>Дьяволов</a:t>
            </a:r>
            <a:r>
              <a:rPr lang="ru-RU" dirty="0">
                <a:latin typeface="Calibri" pitchFamily="34" charset="0"/>
              </a:rPr>
              <a:t>»</a:t>
            </a:r>
          </a:p>
          <a:p>
            <a:endParaRPr lang="ru-RU" dirty="0"/>
          </a:p>
        </p:txBody>
      </p:sp>
      <p:pic>
        <p:nvPicPr>
          <p:cNvPr id="28678" name="Picture 2" descr="C:\11 класс\I группа\информадига\дэвилз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53329" y="44624"/>
            <a:ext cx="1351119" cy="137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noaction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C:\11 класс\I группа\информадига\detroit-red-wings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29450" y="12700"/>
            <a:ext cx="195103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Управляющая кнопка: назад 20">
            <a:hlinkClick r:id="" action="ppaction://hlinkshowjump?jump=previousslide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Окончание карьеры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1255" y="2745457"/>
            <a:ext cx="4105275" cy="2771775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16016" y="2745457"/>
            <a:ext cx="4105275" cy="2771775"/>
          </a:xfrm>
        </p:spPr>
      </p:pic>
      <p:sp>
        <p:nvSpPr>
          <p:cNvPr id="29698" name="Содержимое 2"/>
          <p:cNvSpPr>
            <a:spLocks noGrp="1"/>
          </p:cNvSpPr>
          <p:nvPr>
            <p:ph type="body" sz="quarter" idx="15"/>
          </p:nvPr>
        </p:nvSpPr>
        <p:spPr>
          <a:xfrm>
            <a:off x="825833" y="1268413"/>
            <a:ext cx="7514966" cy="122448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i="1" dirty="0" smtClean="0"/>
              <a:t>13 декабря 2004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года </a:t>
            </a:r>
            <a:r>
              <a:rPr lang="ru-RU" dirty="0" smtClean="0">
                <a:solidFill>
                  <a:srgbClr val="FF0000"/>
                </a:solidFill>
              </a:rPr>
              <a:t>Ларионов</a:t>
            </a:r>
            <a:r>
              <a:rPr lang="ru-RU" dirty="0" smtClean="0"/>
              <a:t> провёл в </a:t>
            </a:r>
            <a:r>
              <a:rPr lang="ru-RU" b="1" i="1" dirty="0" smtClean="0"/>
              <a:t>Москве</a:t>
            </a:r>
            <a:r>
              <a:rPr lang="ru-RU" dirty="0" smtClean="0"/>
              <a:t> прощальный матч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smtClean="0"/>
              <a:t>в которым сразились звезды </a:t>
            </a:r>
            <a:r>
              <a:rPr lang="ru-RU" b="1" dirty="0" smtClean="0"/>
              <a:t>России</a:t>
            </a:r>
            <a:r>
              <a:rPr lang="ru-RU" dirty="0" smtClean="0"/>
              <a:t> и звезды </a:t>
            </a:r>
            <a:r>
              <a:rPr lang="ru-RU" b="1" dirty="0" smtClean="0"/>
              <a:t>Мира</a:t>
            </a:r>
            <a:r>
              <a:rPr lang="ru-RU" dirty="0" smtClean="0"/>
              <a:t>.</a:t>
            </a: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noaction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808534" y="2737495"/>
            <a:ext cx="7560840" cy="10081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300" dirty="0" smtClean="0"/>
              <a:t>С лета </a:t>
            </a:r>
            <a:r>
              <a:rPr lang="ru-RU" sz="2300" b="1" dirty="0" smtClean="0"/>
              <a:t>2008 </a:t>
            </a:r>
            <a:r>
              <a:rPr lang="ru-RU" sz="2300" dirty="0" smtClean="0"/>
              <a:t>по лето </a:t>
            </a:r>
            <a:r>
              <a:rPr lang="ru-RU" sz="2300" b="1" dirty="0" smtClean="0"/>
              <a:t>2009</a:t>
            </a:r>
            <a:r>
              <a:rPr lang="ru-RU" sz="2300" dirty="0" smtClean="0"/>
              <a:t> года — </a:t>
            </a:r>
            <a:r>
              <a:rPr lang="ru-RU" sz="2300" i="1" dirty="0" smtClean="0"/>
              <a:t>директор</a:t>
            </a:r>
            <a:r>
              <a:rPr lang="ru-RU" sz="2300" dirty="0" smtClean="0"/>
              <a:t> по спортивным операциям </a:t>
            </a:r>
            <a:r>
              <a:rPr lang="ru-RU" sz="2300" b="1" i="1" dirty="0" smtClean="0"/>
              <a:t>ХК СКА</a:t>
            </a:r>
            <a:r>
              <a:rPr lang="ru-RU" sz="2300" dirty="0" smtClean="0"/>
              <a:t> (</a:t>
            </a:r>
            <a:r>
              <a:rPr lang="ru-RU" sz="2300" i="1" dirty="0" smtClean="0"/>
              <a:t>Санкт-Петербург</a:t>
            </a:r>
            <a:r>
              <a:rPr lang="ru-RU" sz="2300" dirty="0" smtClean="0"/>
              <a:t>).</a:t>
            </a:r>
          </a:p>
          <a:p>
            <a:endParaRPr lang="ru-RU" dirty="0" smtClean="0"/>
          </a:p>
        </p:txBody>
      </p:sp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После окончания карьеры</a:t>
            </a:r>
          </a:p>
        </p:txBody>
      </p:sp>
      <p:pic>
        <p:nvPicPr>
          <p:cNvPr id="30723" name="Picture 2" descr="C:\11 класс\I группа\информадига\ск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857966">
            <a:off x="7749528" y="387955"/>
            <a:ext cx="1245484" cy="139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После окончания </a:t>
            </a:r>
            <a:r>
              <a:rPr lang="ru-RU" dirty="0" smtClean="0"/>
              <a:t>карьеры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855365"/>
            <a:ext cx="4464496" cy="27257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 настоящее время занимается </a:t>
            </a:r>
            <a:r>
              <a:rPr lang="ru-RU" i="1" dirty="0" smtClean="0"/>
              <a:t>агентской</a:t>
            </a:r>
            <a:r>
              <a:rPr lang="ru-RU" dirty="0" smtClean="0"/>
              <a:t> деятельностью. Среди клиентов </a:t>
            </a:r>
            <a:r>
              <a:rPr lang="ru-RU" dirty="0" smtClean="0">
                <a:solidFill>
                  <a:srgbClr val="FF0000"/>
                </a:solidFill>
              </a:rPr>
              <a:t>Ларионова</a:t>
            </a:r>
            <a:r>
              <a:rPr lang="ru-RU" dirty="0" smtClean="0"/>
              <a:t> — Андрей </a:t>
            </a:r>
            <a:r>
              <a:rPr lang="ru-RU" dirty="0" err="1" smtClean="0">
                <a:solidFill>
                  <a:srgbClr val="FF0000"/>
                </a:solidFill>
              </a:rPr>
              <a:t>Локтионов</a:t>
            </a:r>
            <a:r>
              <a:rPr lang="ru-RU" dirty="0" smtClean="0"/>
              <a:t>, </a:t>
            </a:r>
            <a:r>
              <a:rPr lang="ru-RU" dirty="0" err="1" smtClean="0"/>
              <a:t>Тайлер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Сегин</a:t>
            </a:r>
            <a:r>
              <a:rPr lang="ru-RU" dirty="0" smtClean="0"/>
              <a:t>, </a:t>
            </a:r>
            <a:r>
              <a:rPr lang="ru-RU" dirty="0" err="1" smtClean="0"/>
              <a:t>Наиль</a:t>
            </a:r>
            <a:r>
              <a:rPr lang="ru-RU" dirty="0" smtClean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Якупов</a:t>
            </a:r>
            <a:r>
              <a:rPr lang="ru-RU" dirty="0" smtClean="0"/>
              <a:t> — </a:t>
            </a:r>
            <a:r>
              <a:rPr lang="ru-RU" b="1" dirty="0" smtClean="0"/>
              <a:t>первый </a:t>
            </a:r>
            <a:r>
              <a:rPr lang="ru-RU" dirty="0" smtClean="0"/>
              <a:t>номер </a:t>
            </a:r>
            <a:r>
              <a:rPr lang="ru-RU" i="1" dirty="0" err="1" smtClean="0"/>
              <a:t>драфта</a:t>
            </a:r>
            <a:r>
              <a:rPr lang="ru-RU" dirty="0" smtClean="0"/>
              <a:t> </a:t>
            </a:r>
            <a:r>
              <a:rPr lang="ru-RU" b="1" i="1" dirty="0" smtClean="0"/>
              <a:t>НХЛ</a:t>
            </a:r>
            <a:r>
              <a:rPr lang="ru-RU" b="1" dirty="0" smtClean="0"/>
              <a:t>-2012</a:t>
            </a:r>
            <a:r>
              <a:rPr lang="ru-RU" dirty="0" smtClean="0"/>
              <a:t>, Алекс </a:t>
            </a:r>
            <a:r>
              <a:rPr lang="ru-RU" dirty="0" err="1" smtClean="0">
                <a:solidFill>
                  <a:srgbClr val="FF0000"/>
                </a:solidFill>
              </a:rPr>
              <a:t>Гальченюк</a:t>
            </a:r>
            <a:r>
              <a:rPr lang="ru-RU" dirty="0" smtClean="0"/>
              <a:t>, Артем </a:t>
            </a:r>
            <a:r>
              <a:rPr lang="ru-RU" dirty="0" smtClean="0">
                <a:solidFill>
                  <a:srgbClr val="FF0000"/>
                </a:solidFill>
              </a:rPr>
              <a:t>Сергеев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92080" y="1583368"/>
            <a:ext cx="3399830" cy="299775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292080" y="4725144"/>
            <a:ext cx="3168352" cy="720080"/>
          </a:xfrm>
        </p:spPr>
        <p:txBody>
          <a:bodyPr/>
          <a:lstStyle/>
          <a:p>
            <a:pPr algn="ctr"/>
            <a:r>
              <a:rPr lang="ru-RU" dirty="0">
                <a:latin typeface="Calibri" pitchFamily="34" charset="0"/>
              </a:rPr>
              <a:t>Алекс </a:t>
            </a:r>
            <a:r>
              <a:rPr lang="ru-RU" dirty="0" err="1">
                <a:solidFill>
                  <a:srgbClr val="FF0000"/>
                </a:solidFill>
                <a:latin typeface="Calibri" pitchFamily="34" charset="0"/>
              </a:rPr>
              <a:t>Гальченюк</a:t>
            </a:r>
            <a:r>
              <a:rPr lang="ru-RU" dirty="0">
                <a:latin typeface="Calibri" pitchFamily="34" charset="0"/>
              </a:rPr>
              <a:t>, Игорь 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Ларионов</a:t>
            </a:r>
            <a:r>
              <a:rPr lang="ru-RU" dirty="0">
                <a:latin typeface="Calibri" pitchFamily="34" charset="0"/>
              </a:rPr>
              <a:t> и Наиль </a:t>
            </a:r>
            <a:r>
              <a:rPr lang="ru-RU" dirty="0" err="1">
                <a:solidFill>
                  <a:srgbClr val="FF0000"/>
                </a:solidFill>
                <a:latin typeface="Calibri" pitchFamily="34" charset="0"/>
              </a:rPr>
              <a:t>Якупов</a:t>
            </a:r>
            <a:r>
              <a:rPr lang="ru-RU" dirty="0">
                <a:latin typeface="Calibri" pitchFamily="34" charset="0"/>
              </a:rPr>
              <a:t> на </a:t>
            </a:r>
            <a:r>
              <a:rPr lang="ru-RU" i="1" dirty="0" err="1">
                <a:latin typeface="Calibri" pitchFamily="34" charset="0"/>
              </a:rPr>
              <a:t>драфте</a:t>
            </a:r>
            <a:r>
              <a:rPr lang="ru-RU" dirty="0">
                <a:latin typeface="Calibri" pitchFamily="34" charset="0"/>
              </a:rPr>
              <a:t> </a:t>
            </a:r>
            <a:r>
              <a:rPr lang="ru-RU" b="1" i="1" dirty="0">
                <a:latin typeface="Calibri" pitchFamily="34" charset="0"/>
              </a:rPr>
              <a:t>НХЛ-</a:t>
            </a:r>
            <a:r>
              <a:rPr lang="ru-RU" b="1" dirty="0">
                <a:latin typeface="Calibri" pitchFamily="34" charset="0"/>
              </a:rPr>
              <a:t>2012</a:t>
            </a:r>
            <a:r>
              <a:rPr lang="ru-RU" b="1" i="1" dirty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noaction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328592" cy="864096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Клубная статистика</a:t>
            </a:r>
            <a:endParaRPr lang="ru-RU" dirty="0"/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601286" y="1628800"/>
          <a:ext cx="7931154" cy="2219960"/>
        </p:xfrm>
        <a:graphic>
          <a:graphicData uri="http://schemas.openxmlformats.org/drawingml/2006/table">
            <a:tbl>
              <a:tblPr firstRow="1" lastRow="1" bandRow="1">
                <a:tableStyleId>{073A0DAA-6AF3-43AB-8588-CEC1D06C72B9}</a:tableStyleId>
              </a:tblPr>
              <a:tblGrid>
                <a:gridCol w="792088"/>
                <a:gridCol w="649940"/>
                <a:gridCol w="721014"/>
                <a:gridCol w="721014"/>
                <a:gridCol w="721014"/>
                <a:gridCol w="721014"/>
                <a:gridCol w="721014"/>
                <a:gridCol w="721014"/>
                <a:gridCol w="721014"/>
                <a:gridCol w="721014"/>
                <a:gridCol w="721014"/>
              </a:tblGrid>
              <a:tr h="2268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Лига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Регулярный сезон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Плей-офф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ГП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Штр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ГП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/>
                        <a:t>Штр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НХЛ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СССР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55576" y="3987641"/>
            <a:ext cx="2160240" cy="116955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И</a:t>
            </a:r>
            <a:r>
              <a:rPr lang="ru-RU" sz="1400" dirty="0" smtClean="0">
                <a:latin typeface="+mn-lt"/>
              </a:rPr>
              <a:t> - игры</a:t>
            </a:r>
          </a:p>
          <a:p>
            <a:r>
              <a:rPr lang="ru-RU" sz="1400" b="1" dirty="0" smtClean="0">
                <a:latin typeface="+mn-lt"/>
              </a:rPr>
              <a:t>Г</a:t>
            </a:r>
            <a:r>
              <a:rPr lang="ru-RU" sz="1400" dirty="0" smtClean="0">
                <a:latin typeface="+mn-lt"/>
              </a:rPr>
              <a:t>- голы</a:t>
            </a:r>
          </a:p>
          <a:p>
            <a:r>
              <a:rPr lang="ru-RU" sz="1400" b="1" dirty="0" smtClean="0">
                <a:latin typeface="+mn-lt"/>
              </a:rPr>
              <a:t>ГП</a:t>
            </a:r>
            <a:r>
              <a:rPr lang="ru-RU" sz="1400" dirty="0" smtClean="0">
                <a:latin typeface="+mn-lt"/>
              </a:rPr>
              <a:t> – голевые передачи</a:t>
            </a:r>
          </a:p>
          <a:p>
            <a:r>
              <a:rPr lang="ru-RU" sz="1400" b="1" dirty="0" smtClean="0">
                <a:latin typeface="+mn-lt"/>
              </a:rPr>
              <a:t>О</a:t>
            </a:r>
            <a:r>
              <a:rPr lang="ru-RU" sz="1400" dirty="0" smtClean="0">
                <a:latin typeface="+mn-lt"/>
              </a:rPr>
              <a:t> – очки</a:t>
            </a:r>
          </a:p>
          <a:p>
            <a:r>
              <a:rPr lang="ru-RU" sz="1400" b="1" dirty="0" err="1" smtClean="0">
                <a:latin typeface="+mn-lt"/>
              </a:rPr>
              <a:t>Штр</a:t>
            </a:r>
            <a:r>
              <a:rPr lang="ru-RU" sz="1400" dirty="0" smtClean="0">
                <a:latin typeface="+mn-lt"/>
              </a:rPr>
              <a:t> – штрафные минуты</a:t>
            </a:r>
            <a:endParaRPr lang="ru-RU" sz="1400" dirty="0">
              <a:latin typeface="+mn-lt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noaction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noaction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Игорь Ларионов</a:t>
            </a:r>
          </a:p>
        </p:txBody>
      </p:sp>
      <p:pic>
        <p:nvPicPr>
          <p:cNvPr id="36" name="Содержимое 35" descr="Igor_Larionov3-2008-11-2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809853" y="1113364"/>
            <a:ext cx="2736304" cy="4413393"/>
          </a:xfrm>
        </p:spPr>
      </p:pic>
      <p:sp>
        <p:nvSpPr>
          <p:cNvPr id="39" name="Овал 38">
            <a:hlinkClick r:id="rId3" action="ppaction://hlinksldjump"/>
          </p:cNvPr>
          <p:cNvSpPr/>
          <p:nvPr/>
        </p:nvSpPr>
        <p:spPr>
          <a:xfrm>
            <a:off x="1015615" y="1760845"/>
            <a:ext cx="1080120" cy="10801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Биография</a:t>
            </a:r>
            <a:endParaRPr lang="ru-RU" sz="800" dirty="0"/>
          </a:p>
        </p:txBody>
      </p:sp>
      <p:sp>
        <p:nvSpPr>
          <p:cNvPr id="41" name="Овал 40">
            <a:hlinkClick r:id="rId4" action="ppaction://hlinksldjump"/>
          </p:cNvPr>
          <p:cNvSpPr/>
          <p:nvPr/>
        </p:nvSpPr>
        <p:spPr>
          <a:xfrm>
            <a:off x="2774440" y="1168759"/>
            <a:ext cx="1080120" cy="10801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Жизнь после карьеры</a:t>
            </a:r>
            <a:endParaRPr lang="ru-RU" sz="800" dirty="0"/>
          </a:p>
        </p:txBody>
      </p:sp>
      <p:sp>
        <p:nvSpPr>
          <p:cNvPr id="43" name="Овал 42">
            <a:hlinkClick r:id="rId5" action="ppaction://hlinksldjump"/>
          </p:cNvPr>
          <p:cNvSpPr/>
          <p:nvPr/>
        </p:nvSpPr>
        <p:spPr>
          <a:xfrm>
            <a:off x="1008924" y="3735694"/>
            <a:ext cx="1080120" cy="10801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Карьера</a:t>
            </a:r>
            <a:endParaRPr lang="ru-RU" sz="800" dirty="0"/>
          </a:p>
        </p:txBody>
      </p:sp>
      <p:sp>
        <p:nvSpPr>
          <p:cNvPr id="46" name="Овал 45">
            <a:hlinkClick r:id="rId6" action="ppaction://hlinksldjump"/>
          </p:cNvPr>
          <p:cNvSpPr/>
          <p:nvPr/>
        </p:nvSpPr>
        <p:spPr>
          <a:xfrm>
            <a:off x="4042591" y="4314398"/>
            <a:ext cx="1080120" cy="10801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err="1" smtClean="0"/>
              <a:t>Информа</a:t>
            </a:r>
            <a:r>
              <a:rPr lang="ru-RU" sz="800" dirty="0" smtClean="0"/>
              <a:t>-</a:t>
            </a:r>
          </a:p>
          <a:p>
            <a:pPr algn="ctr"/>
            <a:r>
              <a:rPr lang="ru-RU" sz="800" dirty="0" err="1" smtClean="0"/>
              <a:t>ционные</a:t>
            </a:r>
            <a:endParaRPr lang="ru-RU" sz="800" dirty="0" smtClean="0"/>
          </a:p>
          <a:p>
            <a:pPr algn="ctr"/>
            <a:r>
              <a:rPr lang="ru-RU" sz="800" dirty="0" smtClean="0"/>
              <a:t>ресурсы</a:t>
            </a:r>
            <a:endParaRPr lang="ru-RU" sz="800" dirty="0"/>
          </a:p>
        </p:txBody>
      </p:sp>
      <p:sp>
        <p:nvSpPr>
          <p:cNvPr id="47" name="Овал 46">
            <a:hlinkClick r:id="rId7" action="ppaction://hlinksldjump"/>
          </p:cNvPr>
          <p:cNvSpPr/>
          <p:nvPr/>
        </p:nvSpPr>
        <p:spPr>
          <a:xfrm>
            <a:off x="4033260" y="2771597"/>
            <a:ext cx="1080120" cy="10801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Интересные факты</a:t>
            </a:r>
            <a:endParaRPr lang="ru-RU" sz="800" dirty="0"/>
          </a:p>
        </p:txBody>
      </p:sp>
      <p:sp>
        <p:nvSpPr>
          <p:cNvPr id="48" name="Овал 47">
            <a:hlinkClick r:id="rId8" action="ppaction://hlinksldjump"/>
          </p:cNvPr>
          <p:cNvSpPr/>
          <p:nvPr/>
        </p:nvSpPr>
        <p:spPr>
          <a:xfrm>
            <a:off x="4042591" y="1175450"/>
            <a:ext cx="1080120" cy="10801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err="1" smtClean="0"/>
              <a:t>Государст-венные</a:t>
            </a:r>
            <a:r>
              <a:rPr lang="ru-RU" sz="800" dirty="0" smtClean="0"/>
              <a:t> награды</a:t>
            </a:r>
            <a:endParaRPr lang="ru-RU" sz="800" dirty="0"/>
          </a:p>
        </p:txBody>
      </p:sp>
      <p:sp>
        <p:nvSpPr>
          <p:cNvPr id="49" name="Овал 48">
            <a:hlinkClick r:id="rId9" action="ppaction://hlinksldjump"/>
          </p:cNvPr>
          <p:cNvSpPr/>
          <p:nvPr/>
        </p:nvSpPr>
        <p:spPr>
          <a:xfrm>
            <a:off x="2781131" y="2768957"/>
            <a:ext cx="1080120" cy="10801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Статистика</a:t>
            </a:r>
            <a:endParaRPr lang="ru-RU" sz="800" dirty="0"/>
          </a:p>
        </p:txBody>
      </p:sp>
      <p:sp>
        <p:nvSpPr>
          <p:cNvPr id="50" name="Овал 49">
            <a:hlinkClick r:id="rId10" action="ppaction://hlinksldjump"/>
          </p:cNvPr>
          <p:cNvSpPr/>
          <p:nvPr/>
        </p:nvSpPr>
        <p:spPr>
          <a:xfrm>
            <a:off x="2783771" y="4321089"/>
            <a:ext cx="1080120" cy="10801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Достижения</a:t>
            </a:r>
            <a:endParaRPr lang="ru-RU" sz="800" dirty="0"/>
          </a:p>
        </p:txBody>
      </p:sp>
      <p:sp>
        <p:nvSpPr>
          <p:cNvPr id="14" name="Овал 13">
            <a:hlinkClick r:id="rId11" action="ppaction://hlinksldjump"/>
          </p:cNvPr>
          <p:cNvSpPr/>
          <p:nvPr/>
        </p:nvSpPr>
        <p:spPr>
          <a:xfrm>
            <a:off x="6804248" y="5661248"/>
            <a:ext cx="1080120" cy="108012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Выход</a:t>
            </a:r>
            <a:endParaRPr lang="ru-RU" sz="8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353" y="116632"/>
            <a:ext cx="7353009" cy="864096"/>
          </a:xfrm>
        </p:spPr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085" y="1134269"/>
            <a:ext cx="7931224" cy="4361868"/>
          </a:xfrm>
        </p:spPr>
        <p:txBody>
          <a:bodyPr/>
          <a:lstStyle/>
          <a:p>
            <a:r>
              <a:rPr lang="ru-RU" sz="2300" dirty="0" smtClean="0">
                <a:latin typeface="Calibri" pitchFamily="34" charset="0"/>
              </a:rPr>
              <a:t>По </a:t>
            </a:r>
            <a:r>
              <a:rPr lang="ru-RU" sz="2300" dirty="0">
                <a:latin typeface="Calibri" pitchFamily="34" charset="0"/>
              </a:rPr>
              <a:t>окончании карьеры основал винодельческую компанию </a:t>
            </a:r>
            <a:r>
              <a:rPr lang="ru-RU" sz="2300" b="1" i="1" dirty="0">
                <a:latin typeface="Calibri" pitchFamily="34" charset="0"/>
              </a:rPr>
              <a:t>IL </a:t>
            </a:r>
            <a:r>
              <a:rPr lang="ru-RU" sz="2300" b="1" i="1" dirty="0" err="1">
                <a:latin typeface="Calibri" pitchFamily="34" charset="0"/>
              </a:rPr>
              <a:t>Triple</a:t>
            </a:r>
            <a:r>
              <a:rPr lang="ru-RU" sz="2300" b="1" i="1" dirty="0">
                <a:latin typeface="Calibri" pitchFamily="34" charset="0"/>
              </a:rPr>
              <a:t> </a:t>
            </a:r>
            <a:r>
              <a:rPr lang="ru-RU" sz="2300" b="1" i="1" dirty="0" err="1">
                <a:latin typeface="Calibri" pitchFamily="34" charset="0"/>
              </a:rPr>
              <a:t>Overtime</a:t>
            </a:r>
            <a:endParaRPr lang="ru-RU" sz="2300" b="1" i="1" dirty="0">
              <a:latin typeface="Calibri" pitchFamily="34" charset="0"/>
            </a:endParaRPr>
          </a:p>
          <a:p>
            <a:r>
              <a:rPr lang="ru-RU" sz="2300" dirty="0" smtClean="0">
                <a:latin typeface="Calibri" pitchFamily="34" charset="0"/>
              </a:rPr>
              <a:t>Один </a:t>
            </a:r>
            <a:r>
              <a:rPr lang="ru-RU" sz="2300" dirty="0">
                <a:latin typeface="Calibri" pitchFamily="34" charset="0"/>
              </a:rPr>
              <a:t>из четырех игроков в истории хоккея, который </a:t>
            </a:r>
            <a:r>
              <a:rPr lang="ru-RU" sz="2300" i="1" dirty="0">
                <a:latin typeface="Calibri" pitchFamily="34" charset="0"/>
              </a:rPr>
              <a:t>побеждал</a:t>
            </a:r>
            <a:r>
              <a:rPr lang="ru-RU" sz="2300" dirty="0">
                <a:latin typeface="Calibri" pitchFamily="34" charset="0"/>
              </a:rPr>
              <a:t> на </a:t>
            </a:r>
            <a:r>
              <a:rPr lang="ru-RU" sz="2300" dirty="0">
                <a:solidFill>
                  <a:srgbClr val="FF0000"/>
                </a:solidFill>
                <a:latin typeface="Calibri" pitchFamily="34" charset="0"/>
              </a:rPr>
              <a:t>Олимпиаде</a:t>
            </a:r>
            <a:r>
              <a:rPr lang="ru-RU" sz="2300" dirty="0">
                <a:latin typeface="Calibri" pitchFamily="34" charset="0"/>
              </a:rPr>
              <a:t>, </a:t>
            </a:r>
            <a:r>
              <a:rPr lang="ru-RU" sz="2300" dirty="0">
                <a:solidFill>
                  <a:srgbClr val="FF0000"/>
                </a:solidFill>
                <a:latin typeface="Calibri" pitchFamily="34" charset="0"/>
              </a:rPr>
              <a:t>чемпионатах мира</a:t>
            </a:r>
            <a:r>
              <a:rPr lang="ru-RU" sz="2300" dirty="0">
                <a:latin typeface="Calibri" pitchFamily="34" charset="0"/>
              </a:rPr>
              <a:t> – </a:t>
            </a:r>
            <a:r>
              <a:rPr lang="ru-RU" sz="2300" b="1" dirty="0">
                <a:latin typeface="Calibri" pitchFamily="34" charset="0"/>
              </a:rPr>
              <a:t>взрослом</a:t>
            </a:r>
            <a:r>
              <a:rPr lang="ru-RU" sz="2300" dirty="0">
                <a:latin typeface="Calibri" pitchFamily="34" charset="0"/>
              </a:rPr>
              <a:t> и </a:t>
            </a:r>
            <a:r>
              <a:rPr lang="ru-RU" sz="2300" b="1" dirty="0">
                <a:latin typeface="Calibri" pitchFamily="34" charset="0"/>
              </a:rPr>
              <a:t>молодежном</a:t>
            </a:r>
            <a:r>
              <a:rPr lang="ru-RU" sz="2300" dirty="0">
                <a:latin typeface="Calibri" pitchFamily="34" charset="0"/>
              </a:rPr>
              <a:t>, </a:t>
            </a:r>
            <a:r>
              <a:rPr lang="ru-RU" sz="2300" dirty="0">
                <a:solidFill>
                  <a:srgbClr val="FF0000"/>
                </a:solidFill>
                <a:latin typeface="Calibri" pitchFamily="34" charset="0"/>
              </a:rPr>
              <a:t>Кубке Канады </a:t>
            </a:r>
            <a:r>
              <a:rPr lang="ru-RU" sz="2300" dirty="0">
                <a:latin typeface="Calibri" pitchFamily="34" charset="0"/>
              </a:rPr>
              <a:t>(Кубке мира), </a:t>
            </a:r>
            <a:r>
              <a:rPr lang="ru-RU" sz="2300" dirty="0">
                <a:solidFill>
                  <a:srgbClr val="FF0000"/>
                </a:solidFill>
                <a:latin typeface="Calibri" pitchFamily="34" charset="0"/>
              </a:rPr>
              <a:t>Кубке Стэнли</a:t>
            </a:r>
            <a:r>
              <a:rPr lang="ru-RU" sz="2300" dirty="0">
                <a:latin typeface="Calibri" pitchFamily="34" charset="0"/>
              </a:rPr>
              <a:t>.</a:t>
            </a:r>
          </a:p>
          <a:p>
            <a:r>
              <a:rPr lang="ru-RU" sz="2300" dirty="0" smtClean="0">
                <a:latin typeface="Calibri" pitchFamily="34" charset="0"/>
              </a:rPr>
              <a:t>Автор </a:t>
            </a:r>
            <a:r>
              <a:rPr lang="ru-RU" sz="2300" dirty="0">
                <a:latin typeface="Calibri" pitchFamily="34" charset="0"/>
              </a:rPr>
              <a:t>первого гола в истории «</a:t>
            </a:r>
            <a:r>
              <a:rPr lang="ru-RU" sz="2300" b="1" i="1" dirty="0">
                <a:latin typeface="Calibri" pitchFamily="34" charset="0"/>
              </a:rPr>
              <a:t>Русской пятерки</a:t>
            </a:r>
            <a:r>
              <a:rPr lang="ru-RU" sz="2300" dirty="0">
                <a:latin typeface="Calibri" pitchFamily="34" charset="0"/>
              </a:rPr>
              <a:t>».</a:t>
            </a:r>
          </a:p>
          <a:p>
            <a:r>
              <a:rPr lang="ru-RU" sz="2300" dirty="0" smtClean="0">
                <a:latin typeface="Calibri" pitchFamily="34" charset="0"/>
              </a:rPr>
              <a:t>За </a:t>
            </a:r>
            <a:r>
              <a:rPr lang="ru-RU" sz="2300" dirty="0">
                <a:latin typeface="Calibri" pitchFamily="34" charset="0"/>
              </a:rPr>
              <a:t>свой высокий хоккейный </a:t>
            </a:r>
            <a:r>
              <a:rPr lang="en-US" sz="2300" b="1" dirty="0">
                <a:latin typeface="Calibri" pitchFamily="34" charset="0"/>
              </a:rPr>
              <a:t>IQ</a:t>
            </a:r>
            <a:r>
              <a:rPr lang="en-US" sz="2300" dirty="0">
                <a:latin typeface="Calibri" pitchFamily="34" charset="0"/>
              </a:rPr>
              <a:t> </a:t>
            </a:r>
            <a:r>
              <a:rPr lang="ru-RU" sz="2300" dirty="0">
                <a:latin typeface="Calibri" pitchFamily="34" charset="0"/>
              </a:rPr>
              <a:t>получил прозвище «</a:t>
            </a:r>
            <a:r>
              <a:rPr lang="ru-RU" sz="2300" i="1" dirty="0">
                <a:latin typeface="Calibri" pitchFamily="34" charset="0"/>
              </a:rPr>
              <a:t>Профессор</a:t>
            </a:r>
            <a:r>
              <a:rPr lang="ru-RU" sz="2300" dirty="0" smtClean="0">
                <a:latin typeface="Calibri" pitchFamily="34" charset="0"/>
              </a:rPr>
              <a:t>»</a:t>
            </a:r>
          </a:p>
          <a:p>
            <a:r>
              <a:rPr lang="ru-RU" sz="2300" dirty="0">
                <a:latin typeface="Calibri" pitchFamily="34" charset="0"/>
              </a:rPr>
              <a:t>Участник «</a:t>
            </a:r>
            <a:r>
              <a:rPr lang="ru-RU" sz="2300" b="1" dirty="0">
                <a:solidFill>
                  <a:srgbClr val="0000FF"/>
                </a:solidFill>
                <a:latin typeface="Calibri" pitchFamily="34" charset="0"/>
                <a:hlinkClick r:id="rId2" action="ppaction://hlinksldjump"/>
              </a:rPr>
              <a:t>Зимней классики</a:t>
            </a:r>
            <a:r>
              <a:rPr lang="ru-RU" sz="2300" dirty="0">
                <a:latin typeface="Calibri" pitchFamily="34" charset="0"/>
              </a:rPr>
              <a:t>» НХЛ 2014</a:t>
            </a:r>
          </a:p>
          <a:p>
            <a:endParaRPr lang="ru-RU" dirty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noaction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noaction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Содержимое 16" descr="D17BAD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79378" y="1628800"/>
            <a:ext cx="4157117" cy="3024336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652120" y="4725144"/>
            <a:ext cx="2880320" cy="360040"/>
          </a:xfrm>
        </p:spPr>
        <p:txBody>
          <a:bodyPr/>
          <a:lstStyle/>
          <a:p>
            <a:pPr algn="ctr"/>
            <a:r>
              <a:rPr lang="ru-RU" sz="1800" b="1" i="1" dirty="0" smtClean="0"/>
              <a:t>Русская пятерка</a:t>
            </a:r>
            <a:endParaRPr lang="ru-RU" sz="1800" b="1" i="1" dirty="0"/>
          </a:p>
        </p:txBody>
      </p:sp>
      <p:pic>
        <p:nvPicPr>
          <p:cNvPr id="35842" name="Picture 3" descr="C:\11 класс\I группа\информадига\Winter_2014_____621545811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269632">
            <a:off x="7175500" y="90488"/>
            <a:ext cx="18288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rId5" action="ppaction://hlinksldjump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>
          <a:xfrm>
            <a:off x="108006" y="1559439"/>
            <a:ext cx="4752026" cy="4965905"/>
          </a:xfrm>
        </p:spPr>
        <p:txBody>
          <a:bodyPr/>
          <a:lstStyle/>
          <a:p>
            <a:r>
              <a:rPr lang="ru-RU" b="1" dirty="0" smtClean="0"/>
              <a:t>    Зимняя классика НХЛ 2014</a:t>
            </a:r>
            <a:r>
              <a:rPr lang="ru-RU" dirty="0" smtClean="0"/>
              <a:t> (англ. </a:t>
            </a:r>
            <a:r>
              <a:rPr lang="ru-RU" i="1" dirty="0" smtClean="0"/>
              <a:t>2014 NHL </a:t>
            </a:r>
            <a:r>
              <a:rPr lang="ru-RU" i="1" dirty="0" err="1" smtClean="0"/>
              <a:t>Winter</a:t>
            </a:r>
            <a:r>
              <a:rPr lang="ru-RU" i="1" dirty="0" smtClean="0"/>
              <a:t> </a:t>
            </a:r>
            <a:r>
              <a:rPr lang="ru-RU" i="1" dirty="0" err="1" smtClean="0"/>
              <a:t>Classic</a:t>
            </a:r>
            <a:r>
              <a:rPr lang="ru-RU" dirty="0" smtClean="0"/>
              <a:t>) — матч регулярного чемпионата </a:t>
            </a:r>
            <a:r>
              <a:rPr lang="ru-RU" b="1" i="1" dirty="0" smtClean="0"/>
              <a:t>НХЛ </a:t>
            </a:r>
            <a:r>
              <a:rPr lang="ru-RU" dirty="0" smtClean="0"/>
              <a:t>под открытым небом, который состоялся </a:t>
            </a:r>
            <a:r>
              <a:rPr lang="ru-RU" b="1" dirty="0" smtClean="0"/>
              <a:t>1 января 2014 </a:t>
            </a:r>
            <a:r>
              <a:rPr lang="ru-RU" dirty="0" smtClean="0"/>
              <a:t>года, между командами «</a:t>
            </a:r>
            <a:r>
              <a:rPr lang="ru-RU" i="1" dirty="0" smtClean="0"/>
              <a:t>Детройт </a:t>
            </a:r>
            <a:r>
              <a:rPr lang="ru-RU" i="1" dirty="0" err="1" smtClean="0"/>
              <a:t>Рэд</a:t>
            </a:r>
            <a:r>
              <a:rPr lang="ru-RU" i="1" dirty="0" smtClean="0"/>
              <a:t> </a:t>
            </a:r>
            <a:r>
              <a:rPr lang="ru-RU" i="1" dirty="0" err="1" smtClean="0"/>
              <a:t>Уингз</a:t>
            </a:r>
            <a:r>
              <a:rPr lang="ru-RU" dirty="0" smtClean="0"/>
              <a:t>» и «</a:t>
            </a:r>
            <a:r>
              <a:rPr lang="ru-RU" i="1" dirty="0" smtClean="0"/>
              <a:t>Торонто </a:t>
            </a:r>
            <a:r>
              <a:rPr lang="ru-RU" i="1" dirty="0" err="1" smtClean="0"/>
              <a:t>Мэйпл</a:t>
            </a:r>
            <a:r>
              <a:rPr lang="ru-RU" i="1" dirty="0" smtClean="0"/>
              <a:t> </a:t>
            </a:r>
            <a:r>
              <a:rPr lang="ru-RU" i="1" dirty="0" err="1" smtClean="0"/>
              <a:t>Лифс</a:t>
            </a:r>
            <a:r>
              <a:rPr lang="ru-RU" dirty="0" smtClean="0"/>
              <a:t>». Матч проходил в городе </a:t>
            </a:r>
            <a:r>
              <a:rPr lang="ru-RU" i="1" dirty="0" err="1" smtClean="0"/>
              <a:t>Энн-Арбор</a:t>
            </a:r>
            <a:r>
              <a:rPr lang="ru-RU" dirty="0" smtClean="0"/>
              <a:t>, штат Мичиган, на футбольном стадионе </a:t>
            </a:r>
            <a:r>
              <a:rPr lang="ru-RU" i="1" dirty="0" err="1" smtClean="0"/>
              <a:t>Мичиганского</a:t>
            </a:r>
            <a:r>
              <a:rPr lang="ru-RU" i="1" dirty="0" smtClean="0"/>
              <a:t> университета</a:t>
            </a:r>
            <a:r>
              <a:rPr lang="ru-RU" dirty="0" smtClean="0"/>
              <a:t> «</a:t>
            </a:r>
            <a:r>
              <a:rPr lang="ru-RU" b="1" dirty="0" smtClean="0"/>
              <a:t>Мичиган </a:t>
            </a:r>
            <a:r>
              <a:rPr lang="ru-RU" b="1" dirty="0" err="1" smtClean="0"/>
              <a:t>Стэдиум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399550" cy="864096"/>
          </a:xfrm>
        </p:spPr>
        <p:txBody>
          <a:bodyPr/>
          <a:lstStyle/>
          <a:p>
            <a:r>
              <a:rPr lang="ru-RU" dirty="0" smtClean="0"/>
              <a:t>Зимняя классика НХЛ-2014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pow_21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836711"/>
            <a:ext cx="6839712" cy="513283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Текст 16"/>
          <p:cNvSpPr>
            <a:spLocks noGrp="1"/>
          </p:cNvSpPr>
          <p:nvPr>
            <p:ph type="body" sz="half" idx="2"/>
          </p:nvPr>
        </p:nvSpPr>
        <p:spPr>
          <a:xfrm>
            <a:off x="2843808" y="6093296"/>
            <a:ext cx="3528392" cy="504056"/>
          </a:xfrm>
        </p:spPr>
        <p:txBody>
          <a:bodyPr/>
          <a:lstStyle/>
          <a:p>
            <a:pPr algn="ctr"/>
            <a:r>
              <a:rPr lang="ru-RU" b="1" dirty="0" smtClean="0"/>
              <a:t>«Мичиган </a:t>
            </a:r>
            <a:r>
              <a:rPr lang="ru-RU" b="1" dirty="0" err="1" smtClean="0"/>
              <a:t>Стэдиум</a:t>
            </a:r>
            <a:r>
              <a:rPr lang="ru-RU" b="1" dirty="0" smtClean="0"/>
              <a:t>» </a:t>
            </a:r>
            <a:r>
              <a:rPr lang="ru-RU" dirty="0" smtClean="0"/>
              <a:t>во время </a:t>
            </a:r>
            <a:r>
              <a:rPr lang="ru-RU" i="1" dirty="0" smtClean="0"/>
              <a:t>«Зимней классики»</a:t>
            </a:r>
            <a:r>
              <a:rPr lang="ru-RU" b="1" i="1" dirty="0" smtClean="0"/>
              <a:t>.</a:t>
            </a:r>
          </a:p>
          <a:p>
            <a:endParaRPr lang="ru-RU" dirty="0"/>
          </a:p>
        </p:txBody>
      </p:sp>
      <p:pic>
        <p:nvPicPr>
          <p:cNvPr id="34820" name="Picture 3" descr="C:\11 класс\I группа\информадига\Winter_2014_____621545811 коп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269632">
            <a:off x="7175500" y="90488"/>
            <a:ext cx="18288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noaction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399550" cy="864096"/>
          </a:xfrm>
        </p:spPr>
        <p:txBody>
          <a:bodyPr/>
          <a:lstStyle/>
          <a:p>
            <a:r>
              <a:rPr lang="ru-RU" dirty="0" smtClean="0"/>
              <a:t>Зимняя классика НХЛ-2014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717476" y="1043211"/>
            <a:ext cx="6230788" cy="1737717"/>
          </a:xfrm>
        </p:spPr>
        <p:txBody>
          <a:bodyPr/>
          <a:lstStyle/>
          <a:p>
            <a:r>
              <a:rPr lang="ru-RU" sz="2300" i="1" dirty="0" smtClean="0"/>
              <a:t>Орден</a:t>
            </a:r>
            <a:r>
              <a:rPr lang="ru-RU" sz="2300" dirty="0" smtClean="0">
                <a:solidFill>
                  <a:srgbClr val="FF3300"/>
                </a:solidFill>
              </a:rPr>
              <a:t> </a:t>
            </a:r>
            <a:r>
              <a:rPr lang="ru-RU" sz="2300" b="1" dirty="0" smtClean="0">
                <a:solidFill>
                  <a:srgbClr val="FF3300"/>
                </a:solidFill>
              </a:rPr>
              <a:t>Трудового Красного Знамени</a:t>
            </a:r>
            <a:r>
              <a:rPr lang="ru-RU" sz="2300" dirty="0" smtClean="0"/>
              <a:t> (1988)</a:t>
            </a:r>
            <a:endParaRPr lang="ru-RU" sz="2300" dirty="0" smtClean="0">
              <a:hlinkClick r:id="rId2" tooltip="Орден Дружбы"/>
            </a:endParaRPr>
          </a:p>
          <a:p>
            <a:r>
              <a:rPr lang="ru-RU" sz="2300" i="1" dirty="0" smtClean="0"/>
              <a:t>Орден</a:t>
            </a:r>
            <a:r>
              <a:rPr lang="ru-RU" sz="2300" dirty="0" smtClean="0">
                <a:solidFill>
                  <a:srgbClr val="FF3300"/>
                </a:solidFill>
              </a:rPr>
              <a:t> </a:t>
            </a:r>
            <a:r>
              <a:rPr lang="ru-RU" sz="2300" b="1" dirty="0" smtClean="0">
                <a:solidFill>
                  <a:srgbClr val="FF3300"/>
                </a:solidFill>
              </a:rPr>
              <a:t>Дружбы</a:t>
            </a:r>
            <a:r>
              <a:rPr lang="ru-RU" sz="2300" dirty="0" smtClean="0"/>
              <a:t>  (2004)</a:t>
            </a:r>
            <a:endParaRPr lang="ru-RU" sz="2300" dirty="0" smtClean="0">
              <a:hlinkClick r:id="rId3" tooltip="Орден Знак Почёта"/>
            </a:endParaRPr>
          </a:p>
          <a:p>
            <a:r>
              <a:rPr lang="ru-RU" sz="2300" i="1" dirty="0" smtClean="0"/>
              <a:t>Орден</a:t>
            </a:r>
            <a:r>
              <a:rPr lang="ru-RU" sz="2300" dirty="0" smtClean="0">
                <a:solidFill>
                  <a:srgbClr val="FF3300"/>
                </a:solidFill>
              </a:rPr>
              <a:t> </a:t>
            </a:r>
            <a:r>
              <a:rPr lang="ru-RU" sz="2300" b="1" dirty="0" smtClean="0">
                <a:solidFill>
                  <a:srgbClr val="FF3300"/>
                </a:solidFill>
              </a:rPr>
              <a:t>Знак Почёта</a:t>
            </a:r>
            <a:r>
              <a:rPr lang="ru-RU" sz="2300" b="1" dirty="0" smtClean="0"/>
              <a:t> </a:t>
            </a:r>
            <a:r>
              <a:rPr lang="ru-RU" sz="2300" dirty="0" smtClean="0"/>
              <a:t> (1982)</a:t>
            </a:r>
          </a:p>
          <a:p>
            <a:r>
              <a:rPr lang="ru-RU" sz="2300" i="1" dirty="0" smtClean="0"/>
              <a:t>Орден</a:t>
            </a:r>
            <a:r>
              <a:rPr lang="ru-RU" sz="2300" dirty="0" smtClean="0">
                <a:solidFill>
                  <a:srgbClr val="FF3300"/>
                </a:solidFill>
              </a:rPr>
              <a:t> </a:t>
            </a:r>
            <a:r>
              <a:rPr lang="ru-RU" sz="2300" b="1" dirty="0" smtClean="0">
                <a:solidFill>
                  <a:srgbClr val="FF3300"/>
                </a:solidFill>
              </a:rPr>
              <a:t>Почёта</a:t>
            </a:r>
            <a:r>
              <a:rPr lang="ru-RU" sz="2300" dirty="0" smtClean="0"/>
              <a:t> (2011)</a:t>
            </a:r>
          </a:p>
          <a:p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Государственные награды</a:t>
            </a:r>
            <a:endParaRPr lang="ru-RU" dirty="0"/>
          </a:p>
        </p:txBody>
      </p:sp>
      <p:sp>
        <p:nvSpPr>
          <p:cNvPr id="43014" name="Rectangle 6"/>
          <p:cNvSpPr>
            <a:spLocks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3200">
              <a:latin typeface="Calibri" pitchFamily="34" charset="0"/>
            </a:endParaRPr>
          </a:p>
        </p:txBody>
      </p:sp>
      <p:pic>
        <p:nvPicPr>
          <p:cNvPr id="43015" name="Picture 7" descr="pic_60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1793602"/>
            <a:ext cx="1657350" cy="3003550"/>
          </a:xfrm>
          <a:prstGeom prst="rect">
            <a:avLst/>
          </a:prstGeom>
          <a:noFill/>
        </p:spPr>
      </p:pic>
      <p:pic>
        <p:nvPicPr>
          <p:cNvPr id="43017" name="Picture 9" descr="125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413" y="3861048"/>
            <a:ext cx="3429000" cy="2543175"/>
          </a:xfrm>
          <a:prstGeom prst="rect">
            <a:avLst/>
          </a:prstGeom>
          <a:noFill/>
        </p:spPr>
      </p:pic>
      <p:pic>
        <p:nvPicPr>
          <p:cNvPr id="43018" name="Picture 10" descr="2dfa6b9009f58b05819ac6d12c7dd17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650" y="3212976"/>
            <a:ext cx="2536825" cy="3074987"/>
          </a:xfrm>
          <a:prstGeom prst="rect">
            <a:avLst/>
          </a:prstGeom>
          <a:noFill/>
        </p:spPr>
      </p:pic>
      <p:sp>
        <p:nvSpPr>
          <p:cNvPr id="15" name="Управляющая кнопка: домой 14">
            <a:hlinkClick r:id="rId7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noaction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noaction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Ученик\Рабочий стол\Znakpocheta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48064" y="3140968"/>
            <a:ext cx="1305225" cy="28192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 descr="regionalnaya-spartakiada-po-letnim-vidam-sporta_image291385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1804" y="1191"/>
            <a:ext cx="2571556" cy="1710514"/>
          </a:xfrm>
          <a:prstGeom prst="rect">
            <a:avLst/>
          </a:prstGeom>
          <a:noFill/>
        </p:spPr>
      </p:pic>
      <p:sp>
        <p:nvSpPr>
          <p:cNvPr id="44035" name="Rectangle 3"/>
          <p:cNvSpPr>
            <a:spLocks noGrp="1"/>
          </p:cNvSpPr>
          <p:nvPr>
            <p:ph idx="1"/>
          </p:nvPr>
        </p:nvSpPr>
        <p:spPr>
          <a:xfrm>
            <a:off x="601216" y="1587412"/>
            <a:ext cx="7931224" cy="35697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300" i="1" dirty="0" smtClean="0"/>
              <a:t>Победитель</a:t>
            </a:r>
            <a:r>
              <a:rPr lang="ru-RU" sz="2300" dirty="0" smtClean="0"/>
              <a:t> </a:t>
            </a:r>
            <a:r>
              <a:rPr lang="ru-RU" sz="2300" b="1" i="1" dirty="0" smtClean="0"/>
              <a:t>Зимних Олимпийских игр </a:t>
            </a:r>
            <a:r>
              <a:rPr lang="ru-RU" sz="2300" dirty="0" smtClean="0"/>
              <a:t>— </a:t>
            </a:r>
            <a:r>
              <a:rPr lang="ru-RU" sz="2300" b="1" dirty="0" smtClean="0">
                <a:solidFill>
                  <a:srgbClr val="FF0000"/>
                </a:solidFill>
              </a:rPr>
              <a:t>1984, 1988</a:t>
            </a:r>
          </a:p>
          <a:p>
            <a:pPr>
              <a:lnSpc>
                <a:spcPct val="90000"/>
              </a:lnSpc>
            </a:pPr>
            <a:r>
              <a:rPr lang="ru-RU" sz="2300" i="1" dirty="0" smtClean="0"/>
              <a:t>Обладатель</a:t>
            </a:r>
            <a:r>
              <a:rPr lang="ru-RU" sz="2300" dirty="0" smtClean="0"/>
              <a:t> </a:t>
            </a:r>
            <a:r>
              <a:rPr lang="ru-RU" sz="2300" b="1" i="1" dirty="0" smtClean="0"/>
              <a:t>Кубка Стэнли </a:t>
            </a:r>
            <a:r>
              <a:rPr lang="ru-RU" sz="2300" dirty="0" smtClean="0"/>
              <a:t>— </a:t>
            </a:r>
            <a:r>
              <a:rPr lang="ru-RU" sz="2300" b="1" dirty="0" smtClean="0">
                <a:solidFill>
                  <a:srgbClr val="FF0000"/>
                </a:solidFill>
              </a:rPr>
              <a:t>1997, 1998, 2002</a:t>
            </a:r>
          </a:p>
          <a:p>
            <a:pPr>
              <a:lnSpc>
                <a:spcPct val="90000"/>
              </a:lnSpc>
            </a:pPr>
            <a:r>
              <a:rPr lang="ru-RU" sz="2300" i="1" dirty="0" smtClean="0"/>
              <a:t>Победитель</a:t>
            </a:r>
            <a:r>
              <a:rPr lang="ru-RU" sz="2300" dirty="0" smtClean="0"/>
              <a:t> </a:t>
            </a:r>
            <a:r>
              <a:rPr lang="ru-RU" sz="2300" b="1" i="1" dirty="0" smtClean="0"/>
              <a:t>Кубка Канады </a:t>
            </a:r>
            <a:r>
              <a:rPr lang="ru-RU" sz="2300" dirty="0" smtClean="0"/>
              <a:t>— </a:t>
            </a:r>
            <a:r>
              <a:rPr lang="ru-RU" sz="2300" b="1" dirty="0" smtClean="0">
                <a:solidFill>
                  <a:srgbClr val="FF0000"/>
                </a:solidFill>
              </a:rPr>
              <a:t>1981</a:t>
            </a:r>
          </a:p>
          <a:p>
            <a:pPr>
              <a:lnSpc>
                <a:spcPct val="90000"/>
              </a:lnSpc>
            </a:pPr>
            <a:r>
              <a:rPr lang="ru-RU" sz="2300" i="1" dirty="0" smtClean="0"/>
              <a:t>Чемпион</a:t>
            </a:r>
            <a:r>
              <a:rPr lang="ru-RU" sz="2300" dirty="0" smtClean="0"/>
              <a:t> </a:t>
            </a:r>
            <a:r>
              <a:rPr lang="ru-RU" sz="2300" b="1" i="1" dirty="0" smtClean="0"/>
              <a:t>мира</a:t>
            </a:r>
            <a:r>
              <a:rPr lang="ru-RU" sz="2300" dirty="0" smtClean="0"/>
              <a:t> — </a:t>
            </a:r>
            <a:r>
              <a:rPr lang="ru-RU" sz="2300" b="1" dirty="0" smtClean="0">
                <a:solidFill>
                  <a:srgbClr val="FF0000"/>
                </a:solidFill>
              </a:rPr>
              <a:t>1982, 1983, 1986, 1989</a:t>
            </a:r>
          </a:p>
          <a:p>
            <a:pPr>
              <a:lnSpc>
                <a:spcPct val="90000"/>
              </a:lnSpc>
            </a:pPr>
            <a:r>
              <a:rPr lang="ru-RU" sz="2300" i="1" dirty="0" smtClean="0"/>
              <a:t>Чемпион</a:t>
            </a:r>
            <a:r>
              <a:rPr lang="ru-RU" sz="2300" dirty="0" smtClean="0"/>
              <a:t> </a:t>
            </a:r>
            <a:r>
              <a:rPr lang="ru-RU" sz="2300" b="1" i="1" dirty="0" smtClean="0"/>
              <a:t>СССР</a:t>
            </a:r>
            <a:r>
              <a:rPr lang="ru-RU" sz="2300" dirty="0" smtClean="0"/>
              <a:t> — </a:t>
            </a:r>
            <a:r>
              <a:rPr lang="ru-RU" sz="2300" b="1" dirty="0" smtClean="0">
                <a:solidFill>
                  <a:srgbClr val="FF0000"/>
                </a:solidFill>
              </a:rPr>
              <a:t>1982-1989</a:t>
            </a:r>
          </a:p>
          <a:p>
            <a:pPr>
              <a:lnSpc>
                <a:spcPct val="90000"/>
              </a:lnSpc>
            </a:pPr>
            <a:r>
              <a:rPr lang="ru-RU" sz="2300" i="1" dirty="0" smtClean="0"/>
              <a:t>Чемпион</a:t>
            </a:r>
            <a:r>
              <a:rPr lang="ru-RU" sz="2300" dirty="0" smtClean="0"/>
              <a:t> </a:t>
            </a:r>
            <a:r>
              <a:rPr lang="ru-RU" sz="2300" b="1" i="1" dirty="0" smtClean="0"/>
              <a:t>мира</a:t>
            </a:r>
            <a:r>
              <a:rPr lang="ru-RU" sz="2300" dirty="0" smtClean="0"/>
              <a:t> среди молодежных команд — </a:t>
            </a:r>
            <a:r>
              <a:rPr lang="ru-RU" sz="2300" b="1" dirty="0" smtClean="0">
                <a:solidFill>
                  <a:srgbClr val="FF0000"/>
                </a:solidFill>
              </a:rPr>
              <a:t>1979, 1980</a:t>
            </a:r>
          </a:p>
          <a:p>
            <a:pPr>
              <a:lnSpc>
                <a:spcPct val="90000"/>
              </a:lnSpc>
            </a:pPr>
            <a:r>
              <a:rPr lang="ru-RU" sz="2300" dirty="0" smtClean="0"/>
              <a:t>Серебряный </a:t>
            </a:r>
            <a:r>
              <a:rPr lang="ru-RU" sz="2300" i="1" dirty="0" smtClean="0"/>
              <a:t>призер</a:t>
            </a:r>
            <a:r>
              <a:rPr lang="ru-RU" sz="2300" dirty="0" smtClean="0"/>
              <a:t> </a:t>
            </a:r>
            <a:r>
              <a:rPr lang="ru-RU" sz="2300" b="1" i="1" dirty="0" smtClean="0"/>
              <a:t>чемпионата мира</a:t>
            </a:r>
            <a:r>
              <a:rPr lang="ru-RU" sz="2300" dirty="0" smtClean="0"/>
              <a:t> — </a:t>
            </a:r>
            <a:r>
              <a:rPr lang="ru-RU" sz="2300" b="1" dirty="0" smtClean="0">
                <a:solidFill>
                  <a:srgbClr val="FF0000"/>
                </a:solidFill>
              </a:rPr>
              <a:t>1987</a:t>
            </a:r>
          </a:p>
          <a:p>
            <a:pPr>
              <a:lnSpc>
                <a:spcPct val="90000"/>
              </a:lnSpc>
            </a:pPr>
            <a:r>
              <a:rPr lang="ru-RU" sz="2300" dirty="0" smtClean="0"/>
              <a:t>Бронзовый </a:t>
            </a:r>
            <a:r>
              <a:rPr lang="ru-RU" sz="2300" i="1" dirty="0" smtClean="0"/>
              <a:t>призер</a:t>
            </a:r>
            <a:r>
              <a:rPr lang="ru-RU" sz="2300" dirty="0" smtClean="0"/>
              <a:t> </a:t>
            </a:r>
            <a:r>
              <a:rPr lang="ru-RU" sz="2300" b="1" i="1" dirty="0" smtClean="0"/>
              <a:t>Зимних Олимпийских игр </a:t>
            </a:r>
            <a:r>
              <a:rPr lang="ru-RU" sz="2300" dirty="0" smtClean="0"/>
              <a:t>— </a:t>
            </a:r>
            <a:r>
              <a:rPr lang="ru-RU" sz="2300" b="1" dirty="0" smtClean="0">
                <a:solidFill>
                  <a:srgbClr val="FF0000"/>
                </a:solidFill>
              </a:rPr>
              <a:t>2002</a:t>
            </a:r>
          </a:p>
          <a:p>
            <a:pPr>
              <a:lnSpc>
                <a:spcPct val="90000"/>
              </a:lnSpc>
            </a:pPr>
            <a:r>
              <a:rPr lang="ru-RU" sz="2300" dirty="0" smtClean="0"/>
              <a:t>Бронзовый </a:t>
            </a:r>
            <a:r>
              <a:rPr lang="ru-RU" sz="2300" i="1" dirty="0" smtClean="0"/>
              <a:t>призер</a:t>
            </a:r>
            <a:r>
              <a:rPr lang="ru-RU" sz="2300" dirty="0" smtClean="0"/>
              <a:t> </a:t>
            </a:r>
            <a:r>
              <a:rPr lang="ru-RU" sz="2300" b="1" i="1" dirty="0" smtClean="0"/>
              <a:t>чемпионата мира </a:t>
            </a:r>
            <a:r>
              <a:rPr lang="ru-RU" sz="2300" dirty="0" smtClean="0"/>
              <a:t>— </a:t>
            </a:r>
            <a:r>
              <a:rPr lang="ru-RU" sz="2300" b="1" dirty="0" smtClean="0">
                <a:solidFill>
                  <a:srgbClr val="FF0000"/>
                </a:solidFill>
              </a:rPr>
              <a:t>1985</a:t>
            </a:r>
          </a:p>
        </p:txBody>
      </p:sp>
      <p:sp>
        <p:nvSpPr>
          <p:cNvPr id="4403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Достижения</a:t>
            </a:r>
          </a:p>
        </p:txBody>
      </p:sp>
      <p:pic>
        <p:nvPicPr>
          <p:cNvPr id="44037" name="Picture 5" descr="sports1-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92440" flipH="1">
            <a:off x="7795536" y="356039"/>
            <a:ext cx="1083741" cy="2762368"/>
          </a:xfrm>
          <a:prstGeom prst="rect">
            <a:avLst/>
          </a:prstGeom>
          <a:noFill/>
        </p:spPr>
      </p:pic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noaction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noaction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idx="1"/>
          </p:nvPr>
        </p:nvSpPr>
        <p:spPr>
          <a:xfrm>
            <a:off x="428303" y="1781327"/>
            <a:ext cx="8310636" cy="3141932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err="1" smtClean="0">
                <a:hlinkClick r:id="rId2"/>
              </a:rPr>
              <a:t>Спортс.ру</a:t>
            </a:r>
            <a:endParaRPr lang="ru-RU" sz="4800" b="1" dirty="0" smtClean="0"/>
          </a:p>
          <a:p>
            <a:pPr marL="0" indent="0" algn="ctr">
              <a:buNone/>
            </a:pPr>
            <a:r>
              <a:rPr lang="ru-RU" sz="4800" b="1" dirty="0" smtClean="0">
                <a:hlinkClick r:id="rId3"/>
              </a:rPr>
              <a:t>Википедия(И.Ларионов)</a:t>
            </a:r>
            <a:endParaRPr lang="ru-RU" sz="4800" b="1" dirty="0" smtClean="0"/>
          </a:p>
          <a:p>
            <a:pPr marL="0" indent="0" algn="ctr">
              <a:buNone/>
            </a:pPr>
            <a:r>
              <a:rPr lang="ru-RU" sz="4800" b="1" dirty="0" smtClean="0">
                <a:hlinkClick r:id="rId4"/>
              </a:rPr>
              <a:t>Википедия(Зимняя классика)</a:t>
            </a:r>
            <a:endParaRPr lang="ru-RU" sz="4800" b="1" dirty="0" smtClean="0"/>
          </a:p>
          <a:p>
            <a:pPr marL="0" indent="0" algn="ctr">
              <a:buNone/>
            </a:pPr>
            <a:endParaRPr lang="ru-RU" sz="4800" b="1" dirty="0" smtClean="0"/>
          </a:p>
          <a:p>
            <a:pPr marL="0" indent="0">
              <a:buNone/>
            </a:pPr>
            <a:endParaRPr lang="ru-RU" sz="2300" b="1" dirty="0" smtClean="0"/>
          </a:p>
        </p:txBody>
      </p:sp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Данные взяты из:</a:t>
            </a:r>
          </a:p>
        </p:txBody>
      </p:sp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noaction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noaction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483768" y="2924944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pic>
        <p:nvPicPr>
          <p:cNvPr id="1026" name="Picture 2" descr="C:\11 класс\I группа\информадига\268_image_b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1556792"/>
            <a:ext cx="4285130" cy="3647728"/>
          </a:xfrm>
          <a:prstGeom prst="rect">
            <a:avLst/>
          </a:prstGeom>
          <a:noFill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!!!</a:t>
            </a:r>
            <a:endParaRPr lang="ru-RU" dirty="0"/>
          </a:p>
        </p:txBody>
      </p:sp>
      <p:pic>
        <p:nvPicPr>
          <p:cNvPr id="15" name="Picture 2" descr="C:\11 класс\I группа\информадига\шайб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523401">
            <a:off x="-1584821" y="5741820"/>
            <a:ext cx="153828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763688" y="2924944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0</a:t>
            </a:r>
            <a:endParaRPr lang="ru-RU" sz="5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2924944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0</a:t>
            </a:r>
            <a:endParaRPr lang="ru-RU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262029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n-lt"/>
              </a:rPr>
              <a:t> Канада    СССР</a:t>
            </a:r>
            <a:endParaRPr lang="ru-RU" sz="1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185 L 0.72291 -0.375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Биография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1500" y="1083356"/>
            <a:ext cx="8454956" cy="4577892"/>
          </a:xfrm>
        </p:spPr>
        <p:txBody>
          <a:bodyPr/>
          <a:lstStyle/>
          <a:p>
            <a:pPr>
              <a:buNone/>
            </a:pPr>
            <a:r>
              <a:rPr lang="ru-RU" sz="2300" b="1" dirty="0" smtClean="0"/>
              <a:t>          </a:t>
            </a:r>
            <a:r>
              <a:rPr lang="ru-RU" sz="2300" b="1" dirty="0" err="1" smtClean="0"/>
              <a:t>И́горь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Никола́евич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Ларио́нов</a:t>
            </a:r>
            <a:r>
              <a:rPr lang="ru-RU" sz="2300" dirty="0" smtClean="0"/>
              <a:t> (3 декабря 1960, </a:t>
            </a:r>
            <a:r>
              <a:rPr lang="ru-RU" sz="2300" i="1" dirty="0" smtClean="0"/>
              <a:t>Воскресенск</a:t>
            </a:r>
            <a:r>
              <a:rPr lang="ru-RU" sz="2300" dirty="0" smtClean="0"/>
              <a:t>, Московская область, </a:t>
            </a:r>
            <a:r>
              <a:rPr lang="ru-RU" sz="2300" dirty="0" smtClean="0">
                <a:solidFill>
                  <a:srgbClr val="FF0000"/>
                </a:solidFill>
              </a:rPr>
              <a:t>СССР</a:t>
            </a:r>
            <a:r>
              <a:rPr lang="ru-RU" sz="2300" dirty="0" smtClean="0"/>
              <a:t>) — советский и российский хоккеист, игравший на позиции центрального нападающего. Заслуженный мастер спорта </a:t>
            </a:r>
            <a:r>
              <a:rPr lang="ru-RU" sz="2300" dirty="0" smtClean="0">
                <a:solidFill>
                  <a:srgbClr val="FF0000"/>
                </a:solidFill>
              </a:rPr>
              <a:t>СССР </a:t>
            </a:r>
            <a:r>
              <a:rPr lang="ru-RU" sz="2300" dirty="0" smtClean="0"/>
              <a:t>(1982).</a:t>
            </a:r>
          </a:p>
          <a:p>
            <a:pPr>
              <a:buNone/>
            </a:pPr>
            <a:r>
              <a:rPr lang="ru-RU" sz="2300" dirty="0" smtClean="0"/>
              <a:t>          В 1980-е </a:t>
            </a:r>
            <a:r>
              <a:rPr lang="ru-RU" sz="2300" b="1" dirty="0" smtClean="0"/>
              <a:t>Ларионов</a:t>
            </a:r>
            <a:r>
              <a:rPr lang="ru-RU" sz="2300" dirty="0" smtClean="0"/>
              <a:t> играл центрфорварда в составе пятёрки, в которую также входили защитники Вячеслав </a:t>
            </a:r>
            <a:r>
              <a:rPr lang="ru-RU" sz="2300" i="1" dirty="0" smtClean="0"/>
              <a:t>Фетисов </a:t>
            </a:r>
            <a:r>
              <a:rPr lang="ru-RU" sz="2300" dirty="0" smtClean="0"/>
              <a:t>и Алексей </a:t>
            </a:r>
            <a:r>
              <a:rPr lang="ru-RU" sz="2300" i="1" dirty="0" err="1" smtClean="0"/>
              <a:t>Касатонов</a:t>
            </a:r>
            <a:r>
              <a:rPr lang="ru-RU" sz="2300" dirty="0" smtClean="0"/>
              <a:t> и нападающие Сергей </a:t>
            </a:r>
            <a:r>
              <a:rPr lang="ru-RU" sz="2300" i="1" dirty="0" smtClean="0"/>
              <a:t>Макаров</a:t>
            </a:r>
            <a:r>
              <a:rPr lang="ru-RU" sz="2300" dirty="0" smtClean="0"/>
              <a:t> и Владимир </a:t>
            </a:r>
            <a:r>
              <a:rPr lang="ru-RU" sz="2300" i="1" dirty="0" err="1" smtClean="0"/>
              <a:t>Крутов</a:t>
            </a:r>
            <a:r>
              <a:rPr lang="ru-RU" sz="2300" dirty="0" smtClean="0"/>
              <a:t> , которая также была лидирующим звеном ЦСКА и сборной </a:t>
            </a:r>
            <a:r>
              <a:rPr lang="ru-RU" sz="2300" dirty="0" smtClean="0">
                <a:solidFill>
                  <a:srgbClr val="FF0000"/>
                </a:solidFill>
              </a:rPr>
              <a:t>СССР</a:t>
            </a:r>
            <a:r>
              <a:rPr lang="ru-RU" sz="2300" dirty="0" smtClean="0"/>
              <a:t>. После отъезда в </a:t>
            </a:r>
            <a:r>
              <a:rPr lang="ru-RU" sz="2300" b="1" i="1" dirty="0" smtClean="0"/>
              <a:t>НХЛ </a:t>
            </a:r>
            <a:r>
              <a:rPr lang="ru-RU" sz="2300" b="1" dirty="0" smtClean="0"/>
              <a:t>Ларионов</a:t>
            </a:r>
            <a:r>
              <a:rPr lang="ru-RU" sz="2300" dirty="0" smtClean="0"/>
              <a:t> выступал в клубах «</a:t>
            </a:r>
            <a:r>
              <a:rPr lang="ru-RU" sz="2300" i="1" dirty="0" smtClean="0"/>
              <a:t>Ванкувер </a:t>
            </a:r>
            <a:r>
              <a:rPr lang="ru-RU" sz="2300" i="1" dirty="0" err="1" smtClean="0"/>
              <a:t>Кэнакс</a:t>
            </a:r>
            <a:r>
              <a:rPr lang="ru-RU" sz="2300" dirty="0" smtClean="0"/>
              <a:t>», «</a:t>
            </a:r>
            <a:r>
              <a:rPr lang="ru-RU" sz="2300" i="1" dirty="0" smtClean="0"/>
              <a:t>Сан-Хосе </a:t>
            </a:r>
            <a:r>
              <a:rPr lang="ru-RU" sz="2300" i="1" dirty="0" err="1" smtClean="0"/>
              <a:t>Шаркс</a:t>
            </a:r>
            <a:r>
              <a:rPr lang="ru-RU" sz="2300" dirty="0" smtClean="0"/>
              <a:t>», «</a:t>
            </a:r>
            <a:r>
              <a:rPr lang="ru-RU" sz="2300" i="1" dirty="0" smtClean="0"/>
              <a:t>Детройт </a:t>
            </a:r>
            <a:r>
              <a:rPr lang="ru-RU" sz="2300" i="1" dirty="0" err="1" smtClean="0"/>
              <a:t>Рэд</a:t>
            </a:r>
            <a:r>
              <a:rPr lang="ru-RU" sz="2300" i="1" dirty="0" smtClean="0"/>
              <a:t> </a:t>
            </a:r>
            <a:r>
              <a:rPr lang="ru-RU" sz="2300" i="1" dirty="0" err="1" smtClean="0"/>
              <a:t>Уингз</a:t>
            </a:r>
            <a:r>
              <a:rPr lang="ru-RU" sz="2300" i="1" dirty="0" smtClean="0"/>
              <a:t>» </a:t>
            </a:r>
            <a:r>
              <a:rPr lang="ru-RU" sz="2300" dirty="0" smtClean="0"/>
              <a:t>и</a:t>
            </a:r>
            <a:r>
              <a:rPr lang="ru-RU" sz="2300" i="1" dirty="0" smtClean="0"/>
              <a:t> «</a:t>
            </a:r>
            <a:r>
              <a:rPr lang="ru-RU" sz="2300" i="1" dirty="0" err="1" smtClean="0"/>
              <a:t>Нью</a:t>
            </a:r>
            <a:r>
              <a:rPr lang="ru-RU" sz="2300" i="1" dirty="0" smtClean="0"/>
              <a:t> Джерси </a:t>
            </a:r>
            <a:r>
              <a:rPr lang="ru-RU" sz="2300" i="1" dirty="0" err="1" smtClean="0"/>
              <a:t>Девилз</a:t>
            </a:r>
            <a:r>
              <a:rPr lang="ru-RU" sz="2300" dirty="0" smtClean="0"/>
              <a:t>». В составе «</a:t>
            </a:r>
            <a:r>
              <a:rPr lang="ru-RU" sz="2300" i="1" dirty="0" smtClean="0"/>
              <a:t>Детройта</a:t>
            </a:r>
            <a:r>
              <a:rPr lang="ru-RU" sz="2300" dirty="0" smtClean="0"/>
              <a:t>» он трижды выигрывал </a:t>
            </a:r>
            <a:r>
              <a:rPr lang="ru-RU" sz="2300" b="1" dirty="0" smtClean="0"/>
              <a:t>кубок Стэнли</a:t>
            </a:r>
            <a:r>
              <a:rPr lang="ru-RU" sz="23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noaction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noaction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-108520" y="2007012"/>
            <a:ext cx="4040188" cy="639762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ЦСКА и сборная СССР</a:t>
            </a:r>
            <a:endParaRPr lang="ru-RU" dirty="0"/>
          </a:p>
        </p:txBody>
      </p:sp>
      <p:pic>
        <p:nvPicPr>
          <p:cNvPr id="17" name="Содержимое 16" descr="1373792571_b_armeec-igor-larionov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55576" y="2708920"/>
            <a:ext cx="2376264" cy="2574000"/>
          </a:xfrm>
        </p:spPr>
      </p:pic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5148064" y="1997150"/>
            <a:ext cx="4041775" cy="639762"/>
          </a:xfrm>
        </p:spPr>
        <p:txBody>
          <a:bodyPr/>
          <a:lstStyle/>
          <a:p>
            <a:r>
              <a:rPr lang="ru-RU" dirty="0" smtClean="0">
                <a:hlinkClick r:id="rId4" action="ppaction://hlinksldjump"/>
              </a:rPr>
              <a:t>Отъезд в НХЛ</a:t>
            </a:r>
            <a:endParaRPr lang="ru-RU" dirty="0"/>
          </a:p>
        </p:txBody>
      </p:sp>
      <p:pic>
        <p:nvPicPr>
          <p:cNvPr id="18" name="Содержимое 17" descr="791273_display_image.jpg"/>
          <p:cNvPicPr>
            <a:picLocks noGrp="1" noChangeAspect="1"/>
          </p:cNvPicPr>
          <p:nvPr>
            <p:ph sz="quarter" idx="4"/>
          </p:nvPr>
        </p:nvPicPr>
        <p:blipFill>
          <a:blip r:embed="rId5" cstate="email"/>
          <a:stretch>
            <a:fillRect/>
          </a:stretch>
        </p:blipFill>
        <p:spPr>
          <a:xfrm>
            <a:off x="6020798" y="2708920"/>
            <a:ext cx="2367626" cy="2592288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/>
              <a:t>Карьера</a:t>
            </a:r>
          </a:p>
        </p:txBody>
      </p:sp>
      <p:sp>
        <p:nvSpPr>
          <p:cNvPr id="5" name="Стрелка вниз 4"/>
          <p:cNvSpPr/>
          <p:nvPr/>
        </p:nvSpPr>
        <p:spPr>
          <a:xfrm rot="2160159">
            <a:off x="3867383" y="821408"/>
            <a:ext cx="316932" cy="113559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 rot="19410127">
            <a:off x="4954898" y="804708"/>
            <a:ext cx="265994" cy="1133076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393" name="Picture 3" descr="D:\Документы\Desktop\информадига\035f5e3abc2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1943161">
            <a:off x="590291" y="239379"/>
            <a:ext cx="1403722" cy="140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" descr="C:\11 класс\I группа\информадига\нхл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326881">
            <a:off x="7029950" y="206723"/>
            <a:ext cx="1905508" cy="142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омой 11">
            <a:hlinkClick r:id="rId8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зад 15">
            <a:hlinkClick r:id="" action="ppaction://noaction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noaction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ЦСКА и сборная СССР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31946" cy="4752528"/>
          </a:xfrm>
        </p:spPr>
        <p:txBody>
          <a:bodyPr/>
          <a:lstStyle/>
          <a:p>
            <a:pPr algn="ctr"/>
            <a:r>
              <a:rPr lang="en-US" sz="2300" dirty="0" smtClean="0">
                <a:latin typeface="Calibri" pitchFamily="34" charset="0"/>
              </a:rPr>
              <a:t>   </a:t>
            </a:r>
            <a:r>
              <a:rPr lang="ru-RU" sz="2300" dirty="0" smtClean="0">
                <a:latin typeface="Calibri" pitchFamily="34" charset="0"/>
              </a:rPr>
              <a:t>В </a:t>
            </a:r>
            <a:r>
              <a:rPr lang="ru-RU" sz="2300" b="1" i="1" dirty="0">
                <a:latin typeface="Calibri" pitchFamily="34" charset="0"/>
              </a:rPr>
              <a:t>ЦСКА</a:t>
            </a:r>
            <a:r>
              <a:rPr lang="ru-RU" sz="2300" dirty="0">
                <a:latin typeface="Calibri" pitchFamily="34" charset="0"/>
              </a:rPr>
              <a:t> </a:t>
            </a:r>
            <a:r>
              <a:rPr lang="ru-RU" sz="2300" dirty="0">
                <a:solidFill>
                  <a:srgbClr val="FF0000"/>
                </a:solidFill>
                <a:latin typeface="Calibri" pitchFamily="34" charset="0"/>
              </a:rPr>
              <a:t>Ларионов</a:t>
            </a:r>
            <a:r>
              <a:rPr lang="ru-RU" sz="2300" dirty="0">
                <a:latin typeface="Calibri" pitchFamily="34" charset="0"/>
              </a:rPr>
              <a:t> постоянно играл в звене с Сергеем </a:t>
            </a:r>
            <a:r>
              <a:rPr lang="ru-RU" sz="2300" dirty="0">
                <a:solidFill>
                  <a:srgbClr val="FF0000"/>
                </a:solidFill>
                <a:latin typeface="Calibri" pitchFamily="34" charset="0"/>
              </a:rPr>
              <a:t>Макаровым</a:t>
            </a:r>
            <a:r>
              <a:rPr lang="ru-RU" sz="2300" dirty="0">
                <a:latin typeface="Calibri" pitchFamily="34" charset="0"/>
              </a:rPr>
              <a:t> и Владимиром </a:t>
            </a:r>
            <a:r>
              <a:rPr lang="ru-RU" sz="2300" dirty="0" err="1">
                <a:solidFill>
                  <a:srgbClr val="FF0000"/>
                </a:solidFill>
                <a:latin typeface="Calibri" pitchFamily="34" charset="0"/>
              </a:rPr>
              <a:t>Крутовым</a:t>
            </a:r>
            <a:r>
              <a:rPr lang="ru-RU" sz="2300" dirty="0">
                <a:latin typeface="Calibri" pitchFamily="34" charset="0"/>
              </a:rPr>
              <a:t>. Вместе с </a:t>
            </a:r>
            <a:r>
              <a:rPr lang="ru-RU" sz="2300" dirty="0" smtClean="0">
                <a:latin typeface="Calibri" pitchFamily="34" charset="0"/>
              </a:rPr>
              <a:t>защитниками</a:t>
            </a:r>
            <a:r>
              <a:rPr lang="ru-RU" sz="2300" dirty="0">
                <a:latin typeface="Calibri" pitchFamily="34" charset="0"/>
              </a:rPr>
              <a:t> Вячеславом </a:t>
            </a:r>
            <a:r>
              <a:rPr lang="ru-RU" sz="2300" dirty="0">
                <a:solidFill>
                  <a:srgbClr val="FF0000"/>
                </a:solidFill>
                <a:latin typeface="Calibri" pitchFamily="34" charset="0"/>
              </a:rPr>
              <a:t>Фетисовым</a:t>
            </a:r>
            <a:r>
              <a:rPr lang="ru-RU" sz="2300" dirty="0">
                <a:latin typeface="Calibri" pitchFamily="34" charset="0"/>
              </a:rPr>
              <a:t> и Алексеем </a:t>
            </a:r>
            <a:r>
              <a:rPr lang="ru-RU" sz="2300" dirty="0" err="1">
                <a:solidFill>
                  <a:srgbClr val="FF0000"/>
                </a:solidFill>
                <a:latin typeface="Calibri" pitchFamily="34" charset="0"/>
              </a:rPr>
              <a:t>Касатоновым</a:t>
            </a:r>
            <a:r>
              <a:rPr lang="ru-RU" sz="2300" dirty="0">
                <a:latin typeface="Calibri" pitchFamily="34" charset="0"/>
              </a:rPr>
              <a:t> они образовали пятёрку </a:t>
            </a:r>
            <a:r>
              <a:rPr lang="ru-RU" sz="2300" dirty="0">
                <a:solidFill>
                  <a:srgbClr val="FF0000"/>
                </a:solidFill>
                <a:latin typeface="Calibri" pitchFamily="34" charset="0"/>
              </a:rPr>
              <a:t>Ларионова</a:t>
            </a:r>
            <a:r>
              <a:rPr lang="ru-RU" sz="2300" dirty="0">
                <a:latin typeface="Calibri" pitchFamily="34" charset="0"/>
              </a:rPr>
              <a:t>, которая в 1980-х была основой </a:t>
            </a:r>
            <a:r>
              <a:rPr lang="ru-RU" sz="2300" b="1" i="1" dirty="0">
                <a:latin typeface="Calibri" pitchFamily="34" charset="0"/>
              </a:rPr>
              <a:t>ЦСКА</a:t>
            </a:r>
            <a:r>
              <a:rPr lang="ru-RU" sz="2300" dirty="0">
                <a:latin typeface="Calibri" pitchFamily="34" charset="0"/>
              </a:rPr>
              <a:t> и </a:t>
            </a:r>
            <a:r>
              <a:rPr lang="ru-RU" sz="2300" b="1" i="1" dirty="0">
                <a:latin typeface="Calibri" pitchFamily="34" charset="0"/>
              </a:rPr>
              <a:t>сборной СССР</a:t>
            </a:r>
            <a:r>
              <a:rPr lang="ru-RU" sz="2300" dirty="0">
                <a:latin typeface="Calibri" pitchFamily="34" charset="0"/>
              </a:rPr>
              <a:t>. Всего в чемпионатах </a:t>
            </a:r>
            <a:r>
              <a:rPr lang="ru-RU" sz="2300" b="1" i="1" dirty="0">
                <a:latin typeface="Calibri" pitchFamily="34" charset="0"/>
              </a:rPr>
              <a:t>СССР</a:t>
            </a:r>
            <a:r>
              <a:rPr lang="ru-RU" sz="2300" dirty="0">
                <a:latin typeface="Calibri" pitchFamily="34" charset="0"/>
              </a:rPr>
              <a:t> </a:t>
            </a:r>
            <a:r>
              <a:rPr lang="ru-RU" sz="2300" dirty="0">
                <a:solidFill>
                  <a:srgbClr val="FF0000"/>
                </a:solidFill>
                <a:latin typeface="Calibri" pitchFamily="34" charset="0"/>
              </a:rPr>
              <a:t>Ларионов</a:t>
            </a:r>
            <a:r>
              <a:rPr lang="ru-RU" sz="2300" dirty="0">
                <a:latin typeface="Calibri" pitchFamily="34" charset="0"/>
              </a:rPr>
              <a:t> провёл </a:t>
            </a:r>
            <a:r>
              <a:rPr lang="ru-RU" sz="2300" b="1" dirty="0">
                <a:latin typeface="Calibri" pitchFamily="34" charset="0"/>
              </a:rPr>
              <a:t>457</a:t>
            </a:r>
            <a:r>
              <a:rPr lang="ru-RU" sz="2300" dirty="0">
                <a:latin typeface="Calibri" pitchFamily="34" charset="0"/>
              </a:rPr>
              <a:t> матчей и забросил </a:t>
            </a:r>
            <a:r>
              <a:rPr lang="ru-RU" sz="2300" b="1" dirty="0">
                <a:latin typeface="Calibri" pitchFamily="34" charset="0"/>
              </a:rPr>
              <a:t>204</a:t>
            </a:r>
            <a:r>
              <a:rPr lang="ru-RU" sz="2300" dirty="0">
                <a:latin typeface="Calibri" pitchFamily="34" charset="0"/>
              </a:rPr>
              <a:t> шайбы.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073"/>
          <a:stretch/>
        </p:blipFill>
        <p:spPr>
          <a:xfrm>
            <a:off x="5181080" y="1412776"/>
            <a:ext cx="3495376" cy="2630246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940152" y="4005064"/>
            <a:ext cx="2016224" cy="1584176"/>
          </a:xfrm>
        </p:spPr>
        <p:txBody>
          <a:bodyPr/>
          <a:lstStyle/>
          <a:p>
            <a:pPr marL="0" indent="0" algn="ctr"/>
            <a:r>
              <a:rPr lang="ru-RU" dirty="0" smtClean="0">
                <a:latin typeface="Calibri" pitchFamily="34" charset="0"/>
              </a:rPr>
              <a:t>5-ка 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Ларионова</a:t>
            </a:r>
            <a:r>
              <a:rPr lang="en-US" dirty="0">
                <a:latin typeface="Calibri" pitchFamily="34" charset="0"/>
              </a:rPr>
              <a:t>:</a:t>
            </a:r>
            <a:endParaRPr lang="ru-RU" dirty="0">
              <a:latin typeface="Calibri" pitchFamily="34" charset="0"/>
            </a:endParaRPr>
          </a:p>
          <a:p>
            <a:pPr marL="0" indent="0" algn="ctr"/>
            <a:r>
              <a:rPr lang="ru-RU" dirty="0">
                <a:latin typeface="Calibri" pitchFamily="34" charset="0"/>
              </a:rPr>
              <a:t>Сергей 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Макаров</a:t>
            </a:r>
          </a:p>
          <a:p>
            <a:pPr marL="0" indent="0" algn="ctr"/>
            <a:r>
              <a:rPr lang="ru-RU" dirty="0">
                <a:latin typeface="Calibri" pitchFamily="34" charset="0"/>
              </a:rPr>
              <a:t>Алексей </a:t>
            </a:r>
            <a:r>
              <a:rPr lang="ru-RU" dirty="0" err="1">
                <a:solidFill>
                  <a:srgbClr val="FF0000"/>
                </a:solidFill>
                <a:latin typeface="Calibri" pitchFamily="34" charset="0"/>
              </a:rPr>
              <a:t>Касатонов</a:t>
            </a:r>
            <a:endParaRPr lang="ru-RU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 algn="ctr"/>
            <a:r>
              <a:rPr lang="ru-RU" dirty="0">
                <a:latin typeface="Calibri" pitchFamily="34" charset="0"/>
              </a:rPr>
              <a:t>Игорь 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Ларионов</a:t>
            </a:r>
          </a:p>
          <a:p>
            <a:pPr marL="0" indent="0" algn="ctr"/>
            <a:r>
              <a:rPr lang="ru-RU" dirty="0">
                <a:latin typeface="Calibri" pitchFamily="34" charset="0"/>
              </a:rPr>
              <a:t>Вячеслав </a:t>
            </a:r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Фетисов</a:t>
            </a:r>
          </a:p>
          <a:p>
            <a:pPr marL="0" indent="0" algn="ctr"/>
            <a:r>
              <a:rPr lang="ru-RU" dirty="0">
                <a:latin typeface="Calibri" pitchFamily="34" charset="0"/>
              </a:rPr>
              <a:t>Владимир </a:t>
            </a:r>
            <a:r>
              <a:rPr lang="ru-RU" dirty="0" err="1">
                <a:solidFill>
                  <a:srgbClr val="FF0000"/>
                </a:solidFill>
                <a:latin typeface="Calibri" pitchFamily="34" charset="0"/>
              </a:rPr>
              <a:t>Крутов</a:t>
            </a:r>
            <a:endParaRPr lang="ru-RU" dirty="0">
              <a:solidFill>
                <a:srgbClr val="FF0000"/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17414" name="Picture 4" descr="D:\Документы\Desktop\информадига\c699901bed773926c0932b4c18a25c4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221178">
            <a:off x="152717" y="89836"/>
            <a:ext cx="968696" cy="96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2" descr="C:\11 класс\I группа\информадига\Logo-CSK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45558">
            <a:off x="7937610" y="-121939"/>
            <a:ext cx="1041654" cy="15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rId6" action="ppaction://hlinksldjump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noaction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>
              <a:alpha val="6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Отъезд в НХЛ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4030" y="1628800"/>
            <a:ext cx="4824034" cy="266164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</a:t>
            </a:r>
            <a:r>
              <a:rPr lang="ru-RU" sz="2300" dirty="0" smtClean="0">
                <a:solidFill>
                  <a:srgbClr val="FF0000"/>
                </a:solidFill>
              </a:rPr>
              <a:t>Ларионов</a:t>
            </a:r>
            <a:r>
              <a:rPr lang="ru-RU" sz="2300" dirty="0" smtClean="0"/>
              <a:t> стал одним из первых советских хоккеистов, в конце 1980-х уехавших играть в </a:t>
            </a:r>
            <a:r>
              <a:rPr lang="ru-RU" sz="2300" b="1" dirty="0" smtClean="0"/>
              <a:t>НХЛ</a:t>
            </a:r>
            <a:r>
              <a:rPr lang="ru-RU" sz="2300" dirty="0" smtClean="0"/>
              <a:t>. Разрешения на отъезд </a:t>
            </a:r>
            <a:r>
              <a:rPr lang="ru-RU" sz="2300" dirty="0" smtClean="0">
                <a:solidFill>
                  <a:srgbClr val="FF0000"/>
                </a:solidFill>
              </a:rPr>
              <a:t>Ларионов</a:t>
            </a:r>
            <a:r>
              <a:rPr lang="ru-RU" sz="2300" dirty="0" smtClean="0"/>
              <a:t> добился после публикации в «Огоньке» скандального открытого письма Виктору </a:t>
            </a:r>
            <a:r>
              <a:rPr lang="ru-RU" sz="2300" dirty="0" smtClean="0">
                <a:solidFill>
                  <a:srgbClr val="FF0000"/>
                </a:solidFill>
              </a:rPr>
              <a:t>Тихонову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581944"/>
            <a:ext cx="3614869" cy="2711152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436096" y="4365104"/>
            <a:ext cx="3168352" cy="576064"/>
          </a:xfrm>
        </p:spPr>
        <p:txBody>
          <a:bodyPr/>
          <a:lstStyle/>
          <a:p>
            <a:r>
              <a:rPr lang="ru-RU" sz="1600" dirty="0">
                <a:latin typeface="Calibri" pitchFamily="34" charset="0"/>
              </a:rPr>
              <a:t>Виктор </a:t>
            </a:r>
            <a:r>
              <a:rPr lang="ru-RU" sz="1600" dirty="0">
                <a:solidFill>
                  <a:srgbClr val="FF0000"/>
                </a:solidFill>
                <a:latin typeface="Calibri" pitchFamily="34" charset="0"/>
              </a:rPr>
              <a:t>Тихонов</a:t>
            </a:r>
            <a:r>
              <a:rPr lang="ru-RU" sz="1600" dirty="0">
                <a:latin typeface="Calibri" pitchFamily="34" charset="0"/>
              </a:rPr>
              <a:t>, главный тренер сборной </a:t>
            </a:r>
            <a:r>
              <a:rPr lang="ru-RU" sz="1600" i="1" dirty="0">
                <a:latin typeface="Calibri" pitchFamily="34" charset="0"/>
              </a:rPr>
              <a:t>СССР</a:t>
            </a:r>
            <a:r>
              <a:rPr lang="ru-RU" sz="1600" dirty="0">
                <a:latin typeface="Calibri" pitchFamily="34" charset="0"/>
              </a:rPr>
              <a:t> и </a:t>
            </a:r>
            <a:r>
              <a:rPr lang="ru-RU" sz="1600" i="1" dirty="0">
                <a:latin typeface="Calibri" pitchFamily="34" charset="0"/>
              </a:rPr>
              <a:t>ЦСКА</a:t>
            </a:r>
            <a:r>
              <a:rPr lang="ru-RU" sz="1600" dirty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14" name="Picture 4" descr="D:\Документы\Desktop\информадига\c699901bed773926c0932b4c18a25c4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221178">
            <a:off x="152717" y="89836"/>
            <a:ext cx="968696" cy="96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11 класс\I группа\информадига\Logo-CSK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45558">
            <a:off x="7937610" y="-121939"/>
            <a:ext cx="1041654" cy="150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назад 11">
            <a:hlinkClick r:id="rId6" action="ppaction://hlinksldjump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Начало карьеры в НХЛ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6038" y="1055383"/>
            <a:ext cx="4824034" cy="395779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</a:t>
            </a:r>
            <a:r>
              <a:rPr lang="ru-RU" sz="2300" dirty="0" smtClean="0"/>
              <a:t>    Первым клубом Ларионова стали «</a:t>
            </a:r>
            <a:r>
              <a:rPr lang="ru-RU" sz="2300" i="1" dirty="0" smtClean="0">
                <a:solidFill>
                  <a:srgbClr val="0000FF"/>
                </a:solidFill>
              </a:rPr>
              <a:t>Ванкувер </a:t>
            </a:r>
            <a:r>
              <a:rPr lang="ru-RU" sz="2300" i="1" dirty="0" err="1" smtClean="0">
                <a:solidFill>
                  <a:srgbClr val="0000FF"/>
                </a:solidFill>
              </a:rPr>
              <a:t>Кэнакс</a:t>
            </a:r>
            <a:r>
              <a:rPr lang="ru-RU" sz="2300" dirty="0" smtClean="0"/>
              <a:t>», ещё в 1985 году </a:t>
            </a:r>
            <a:r>
              <a:rPr lang="ru-RU" sz="2300" dirty="0" err="1" smtClean="0"/>
              <a:t>задрафтовавший</a:t>
            </a:r>
            <a:r>
              <a:rPr lang="ru-RU" sz="2300" dirty="0" smtClean="0"/>
              <a:t> хоккеиста. </a:t>
            </a:r>
            <a:r>
              <a:rPr lang="ru-RU" sz="2300" dirty="0" smtClean="0">
                <a:solidFill>
                  <a:srgbClr val="FF0000"/>
                </a:solidFill>
              </a:rPr>
              <a:t>Ларионов </a:t>
            </a:r>
            <a:r>
              <a:rPr lang="ru-RU" sz="2300" dirty="0" smtClean="0"/>
              <a:t>прибыл в </a:t>
            </a:r>
            <a:r>
              <a:rPr lang="ru-RU" sz="2300" dirty="0" smtClean="0">
                <a:solidFill>
                  <a:srgbClr val="1100F0"/>
                </a:solidFill>
              </a:rPr>
              <a:t>Ванкувер </a:t>
            </a:r>
            <a:r>
              <a:rPr lang="ru-RU" sz="2300" dirty="0" smtClean="0"/>
              <a:t>вместе с </a:t>
            </a:r>
            <a:r>
              <a:rPr lang="ru-RU" sz="2300" dirty="0" err="1" smtClean="0">
                <a:solidFill>
                  <a:srgbClr val="FF0000"/>
                </a:solidFill>
              </a:rPr>
              <a:t>Крутовым</a:t>
            </a:r>
            <a:r>
              <a:rPr lang="ru-RU" sz="2300" dirty="0" smtClean="0"/>
              <a:t> и в отличие от последнего, отыгравшего в </a:t>
            </a:r>
            <a:r>
              <a:rPr lang="ru-RU" sz="2300" b="1" i="1" dirty="0" smtClean="0"/>
              <a:t>НХЛ</a:t>
            </a:r>
            <a:r>
              <a:rPr lang="ru-RU" sz="2300" dirty="0" smtClean="0"/>
              <a:t> только один год, адаптировался к жизни в Северной Америке и провёл в Ванкувере </a:t>
            </a:r>
            <a:r>
              <a:rPr lang="ru-RU" sz="2300" i="1" dirty="0" smtClean="0"/>
              <a:t>три</a:t>
            </a:r>
            <a:r>
              <a:rPr lang="ru-RU" sz="2300" dirty="0" smtClean="0"/>
              <a:t> результативных сезона, дважды вместе с командой выйдя в </a:t>
            </a:r>
            <a:r>
              <a:rPr lang="ru-RU" sz="2300" dirty="0" err="1" smtClean="0"/>
              <a:t>плей-офф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400416" y="1268760"/>
            <a:ext cx="3060016" cy="3058506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940152" y="4437112"/>
            <a:ext cx="2160240" cy="360040"/>
          </a:xfrm>
        </p:spPr>
        <p:txBody>
          <a:bodyPr/>
          <a:lstStyle/>
          <a:p>
            <a:pPr algn="ctr"/>
            <a:r>
              <a:rPr lang="ru-RU" dirty="0">
                <a:latin typeface="Calibri" pitchFamily="34" charset="0"/>
              </a:rPr>
              <a:t>В форме «</a:t>
            </a:r>
            <a:r>
              <a:rPr lang="ru-RU" i="1" dirty="0">
                <a:solidFill>
                  <a:srgbClr val="0000FF"/>
                </a:solidFill>
                <a:latin typeface="Calibri" pitchFamily="34" charset="0"/>
              </a:rPr>
              <a:t>Ванкувера</a:t>
            </a:r>
            <a:r>
              <a:rPr lang="ru-RU" dirty="0">
                <a:latin typeface="Calibri" pitchFamily="34" charset="0"/>
              </a:rPr>
              <a:t>»</a:t>
            </a:r>
          </a:p>
          <a:p>
            <a:endParaRPr lang="ru-RU" dirty="0"/>
          </a:p>
        </p:txBody>
      </p:sp>
      <p:pic>
        <p:nvPicPr>
          <p:cNvPr id="19463" name="Picture 2" descr="C:\11 класс\I группа\информадига\касатки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158750"/>
            <a:ext cx="13271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" descr="C:\11 класс\I группа\информадига\Logo-CSK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8936" y="-9524"/>
            <a:ext cx="1078470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зад 12">
            <a:hlinkClick r:id="" action="ppaction://hlinkshowjump?jump=previousslide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1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980306" y="1691283"/>
            <a:ext cx="7211144" cy="187220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300" dirty="0" smtClean="0"/>
              <a:t>         В </a:t>
            </a:r>
            <a:r>
              <a:rPr lang="ru-RU" sz="2300" i="1" dirty="0" smtClean="0"/>
              <a:t>1992</a:t>
            </a:r>
            <a:r>
              <a:rPr lang="ru-RU" sz="2300" dirty="0" smtClean="0"/>
              <a:t> году Ларионов покинул США и переехал в швейцарский «</a:t>
            </a:r>
            <a:r>
              <a:rPr lang="ru-RU" sz="2300" i="1" dirty="0" smtClean="0"/>
              <a:t>Лугано</a:t>
            </a:r>
            <a:r>
              <a:rPr lang="ru-RU" sz="2300" dirty="0" smtClean="0"/>
              <a:t>». Своё решение он объяснял конфликтной ситуацией с «</a:t>
            </a:r>
            <a:r>
              <a:rPr lang="ru-RU" sz="2300" dirty="0" err="1" smtClean="0">
                <a:solidFill>
                  <a:srgbClr val="FF0000"/>
                </a:solidFill>
              </a:rPr>
              <a:t>Совинтерспортом</a:t>
            </a:r>
            <a:r>
              <a:rPr lang="ru-RU" sz="2300" dirty="0" smtClean="0"/>
              <a:t>», забиравшим себе </a:t>
            </a:r>
            <a:r>
              <a:rPr lang="ru-RU" sz="2300" b="1" dirty="0" smtClean="0"/>
              <a:t>половину</a:t>
            </a:r>
            <a:r>
              <a:rPr lang="ru-RU" sz="2300" dirty="0" smtClean="0"/>
              <a:t> заработка российских </a:t>
            </a:r>
            <a:r>
              <a:rPr lang="ru-RU" sz="2300" dirty="0" err="1" smtClean="0"/>
              <a:t>энхаэловцев</a:t>
            </a:r>
            <a:r>
              <a:rPr lang="ru-RU" sz="2300" dirty="0" smtClean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399550" cy="864096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Конфликт с «</a:t>
            </a:r>
            <a:r>
              <a:rPr lang="ru-RU" dirty="0" err="1" smtClean="0"/>
              <a:t>Совинтерспортом</a:t>
            </a:r>
            <a:r>
              <a:rPr lang="ru-RU" dirty="0" smtClean="0"/>
              <a:t>» и отъезд в Швейцарию</a:t>
            </a:r>
            <a:endParaRPr lang="ru-RU" dirty="0"/>
          </a:p>
        </p:txBody>
      </p:sp>
      <p:pic>
        <p:nvPicPr>
          <p:cNvPr id="20484" name="Picture 5" descr="D:\Документы\Desktop\информадига\96330590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57004" y="442860"/>
            <a:ext cx="4365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C:\11 класс\I группа\информадига\лугано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86819" y="44624"/>
            <a:ext cx="150566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" descr="C:\11 класс\I группа\информадига\касатки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158750"/>
            <a:ext cx="13271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омой 9">
            <a:hlinkClick r:id="rId5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Возвращение в США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4030" y="1268761"/>
            <a:ext cx="4824034" cy="3600399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Через год </a:t>
            </a:r>
            <a:r>
              <a:rPr lang="ru-RU" dirty="0" smtClean="0">
                <a:solidFill>
                  <a:srgbClr val="FF0000"/>
                </a:solidFill>
              </a:rPr>
              <a:t>Ларионов</a:t>
            </a:r>
            <a:r>
              <a:rPr lang="ru-RU" dirty="0" smtClean="0"/>
              <a:t> вернулся в </a:t>
            </a:r>
            <a:r>
              <a:rPr lang="ru-RU" b="1" i="1" dirty="0" smtClean="0"/>
              <a:t>НХЛ</a:t>
            </a:r>
            <a:r>
              <a:rPr lang="ru-RU" dirty="0" smtClean="0"/>
              <a:t>, где «</a:t>
            </a:r>
            <a:r>
              <a:rPr lang="ru-RU" i="1" dirty="0" err="1" smtClean="0"/>
              <a:t>Кэнакс</a:t>
            </a:r>
            <a:r>
              <a:rPr lang="ru-RU" dirty="0" smtClean="0"/>
              <a:t>» к тому моменту уже уступили права на него «</a:t>
            </a:r>
            <a:r>
              <a:rPr lang="ru-RU" i="1" dirty="0" smtClean="0"/>
              <a:t>Сан-Хосе </a:t>
            </a:r>
            <a:r>
              <a:rPr lang="ru-RU" i="1" dirty="0" err="1" smtClean="0"/>
              <a:t>Шаркс</a:t>
            </a:r>
            <a:r>
              <a:rPr lang="ru-RU" dirty="0" smtClean="0"/>
              <a:t>». В Сан-Хосе партнёром </a:t>
            </a:r>
            <a:r>
              <a:rPr lang="ru-RU" dirty="0" smtClean="0">
                <a:solidFill>
                  <a:srgbClr val="FF0000"/>
                </a:solidFill>
              </a:rPr>
              <a:t>Ларионова</a:t>
            </a:r>
            <a:r>
              <a:rPr lang="ru-RU" dirty="0" smtClean="0"/>
              <a:t> стал Сергей </a:t>
            </a:r>
            <a:r>
              <a:rPr lang="ru-RU" dirty="0" smtClean="0">
                <a:solidFill>
                  <a:srgbClr val="FF0000"/>
                </a:solidFill>
              </a:rPr>
              <a:t>Макаров</a:t>
            </a:r>
            <a:r>
              <a:rPr lang="ru-RU" dirty="0" smtClean="0"/>
              <a:t>. Связка советских ветеранов позволила команде-аутсайдеру выйти в </a:t>
            </a:r>
            <a:r>
              <a:rPr lang="ru-RU" dirty="0" err="1" smtClean="0"/>
              <a:t>плей-офф</a:t>
            </a:r>
            <a:r>
              <a:rPr lang="ru-RU" dirty="0" smtClean="0"/>
              <a:t> и в первом раунде обыграть фаворитов из «</a:t>
            </a:r>
            <a:r>
              <a:rPr lang="ru-RU" i="1" dirty="0" smtClean="0"/>
              <a:t>Детройт </a:t>
            </a:r>
            <a:r>
              <a:rPr lang="ru-RU" i="1" dirty="0" err="1" smtClean="0"/>
              <a:t>Рэд</a:t>
            </a:r>
            <a:r>
              <a:rPr lang="ru-RU" i="1" dirty="0" smtClean="0"/>
              <a:t> </a:t>
            </a:r>
            <a:r>
              <a:rPr lang="ru-RU" i="1" dirty="0" err="1" smtClean="0"/>
              <a:t>Уингс</a:t>
            </a:r>
            <a:r>
              <a:rPr lang="ru-RU" dirty="0" smtClean="0"/>
              <a:t>».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1586" y="1089025"/>
            <a:ext cx="2688066" cy="3271838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5652120" y="4437112"/>
            <a:ext cx="2256358" cy="36004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Calibri" pitchFamily="34" charset="0"/>
              </a:rPr>
              <a:t>Ларионов </a:t>
            </a:r>
            <a:r>
              <a:rPr lang="ru-RU" dirty="0">
                <a:latin typeface="Calibri" pitchFamily="34" charset="0"/>
              </a:rPr>
              <a:t>в рядах «</a:t>
            </a:r>
            <a:r>
              <a:rPr lang="ru-RU" i="1" dirty="0">
                <a:latin typeface="Calibri" pitchFamily="34" charset="0"/>
              </a:rPr>
              <a:t>Акул</a:t>
            </a:r>
            <a:r>
              <a:rPr lang="ru-RU" dirty="0">
                <a:latin typeface="Calibri" pitchFamily="34" charset="0"/>
              </a:rPr>
              <a:t>»</a:t>
            </a:r>
          </a:p>
          <a:p>
            <a:endParaRPr lang="ru-RU" dirty="0"/>
          </a:p>
        </p:txBody>
      </p:sp>
      <p:pic>
        <p:nvPicPr>
          <p:cNvPr id="21510" name="Picture 2" descr="C:\11 класс\I группа\информадига\teamsymbol_19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6275" y="50800"/>
            <a:ext cx="193833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7668344" y="6165304"/>
            <a:ext cx="576064" cy="576064"/>
          </a:xfrm>
          <a:prstGeom prst="actionButtonHome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576064" cy="576064"/>
          </a:xfrm>
          <a:prstGeom prst="actionButtonForwardNext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11 класс\I группа\информадига\лугано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86819" y="44624"/>
            <a:ext cx="150566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6948264" y="6165304"/>
            <a:ext cx="576064" cy="576064"/>
          </a:xfrm>
          <a:prstGeom prst="actionButtonBackPrevious">
            <a:avLst/>
          </a:prstGeom>
          <a:solidFill>
            <a:srgbClr val="D43A3A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720</TotalTime>
  <Words>785</Words>
  <Application>Microsoft Office PowerPoint</Application>
  <PresentationFormat>Экран (4:3)</PresentationFormat>
  <Paragraphs>161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Игорь Ларионов</vt:lpstr>
      <vt:lpstr>Игорь Ларионов</vt:lpstr>
      <vt:lpstr>Биография</vt:lpstr>
      <vt:lpstr>Карьера</vt:lpstr>
      <vt:lpstr>ЦСКА и сборная СССР</vt:lpstr>
      <vt:lpstr>Отъезд в НХЛ</vt:lpstr>
      <vt:lpstr>Начало карьеры в НХЛ</vt:lpstr>
      <vt:lpstr>Конфликт с «Совинтерспортом» и отъезд в Швейцарию</vt:lpstr>
      <vt:lpstr>Возвращение в США</vt:lpstr>
      <vt:lpstr>Детройт Рэд Уингс</vt:lpstr>
      <vt:lpstr>Детройт Рэд Уингс</vt:lpstr>
      <vt:lpstr>Детройт Рэд Уингс</vt:lpstr>
      <vt:lpstr>Не удавшийся обмен</vt:lpstr>
      <vt:lpstr>Детройт Рэд Уингс</vt:lpstr>
      <vt:lpstr>Нью-Джерси Дэвилз</vt:lpstr>
      <vt:lpstr>Окончание карьеры</vt:lpstr>
      <vt:lpstr>После окончания карьеры</vt:lpstr>
      <vt:lpstr>После окончания карьеры</vt:lpstr>
      <vt:lpstr>Клубная статистика</vt:lpstr>
      <vt:lpstr>Интересные факты</vt:lpstr>
      <vt:lpstr>Зимняя классика НХЛ-2014</vt:lpstr>
      <vt:lpstr>Зимняя классика НХЛ-2014</vt:lpstr>
      <vt:lpstr>Государственные награды</vt:lpstr>
      <vt:lpstr>Достижения</vt:lpstr>
      <vt:lpstr>Данные взяты из:</vt:lpstr>
      <vt:lpstr>Спасибо за внимание !!!</vt:lpstr>
    </vt:vector>
  </TitlesOfParts>
  <Company>МБУО"Лицей"№2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Игорь Ларионов</dc:title>
  <dc:creator>Ученик</dc:creator>
  <cp:lastModifiedBy>Admin</cp:lastModifiedBy>
  <cp:revision>74</cp:revision>
  <dcterms:created xsi:type="dcterms:W3CDTF">2014-04-15T08:21:22Z</dcterms:created>
  <dcterms:modified xsi:type="dcterms:W3CDTF">2014-06-24T14:08:45Z</dcterms:modified>
</cp:coreProperties>
</file>