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B0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6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15B8-6A8C-436D-9D8A-AD346CD92FD4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BD7E-4FF4-4000-B458-8943A409E9E7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3075" name="Picture 3" descr="E:\презентация цифровое искусство\пещера светлячков.png"/>
          <p:cNvPicPr>
            <a:picLocks noChangeAspect="1" noChangeArrowheads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-40109" y="-10633"/>
            <a:ext cx="9180512" cy="68853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15B8-6A8C-436D-9D8A-AD346CD92FD4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BD7E-4FF4-4000-B458-8943A409E9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15B8-6A8C-436D-9D8A-AD346CD92FD4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BD7E-4FF4-4000-B458-8943A409E9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15B8-6A8C-436D-9D8A-AD346CD92FD4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BD7E-4FF4-4000-B458-8943A409E9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15B8-6A8C-436D-9D8A-AD346CD92FD4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BD7E-4FF4-4000-B458-8943A409E9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15B8-6A8C-436D-9D8A-AD346CD92FD4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BD7E-4FF4-4000-B458-8943A409E9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15B8-6A8C-436D-9D8A-AD346CD92FD4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BD7E-4FF4-4000-B458-8943A409E9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15B8-6A8C-436D-9D8A-AD346CD92FD4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BD7E-4FF4-4000-B458-8943A409E9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15B8-6A8C-436D-9D8A-AD346CD92FD4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BD7E-4FF4-4000-B458-8943A409E9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15B8-6A8C-436D-9D8A-AD346CD92FD4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BD7E-4FF4-4000-B458-8943A409E9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15B8-6A8C-436D-9D8A-AD346CD92FD4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BD7E-4FF4-4000-B458-8943A409E9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E:\презентация цифровое искусство\Новпый Холст.png"/>
          <p:cNvPicPr>
            <a:picLocks noChangeAspect="1" noChangeArrowheads="1"/>
          </p:cNvPicPr>
          <p:nvPr userDrawn="1"/>
        </p:nvPicPr>
        <p:blipFill>
          <a:blip r:embed="rId1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 prstMaterial="matte">
            <a:extrusionClr>
              <a:schemeClr val="bg1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C15B8-6A8C-436D-9D8A-AD346CD92FD4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6BD7E-4FF4-4000-B458-8943A409E9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ru.wikipedia.org/wiki/Wacom" TargetMode="External"/><Relationship Id="rId7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hyperlink" Target="http://selectech.ru/kak-vybrat-grafichjeskij-planshjet.html" TargetMode="External"/><Relationship Id="rId4" Type="http://schemas.openxmlformats.org/officeDocument/2006/relationships/hyperlink" Target="http://ru.wikipedia.org/wiki/&#1075;&#1088;&#1072;&#1092;&#1080;&#1095;&#1077;&#1089;&#1082;&#1080;&#1081;_&#1087;&#1083;&#1072;&#1085;&#1096;&#1077;&#1090;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slide" Target="slide1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9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8.jpeg"/><Relationship Id="rId4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2.xml"/><Relationship Id="rId4" Type="http://schemas.openxmlformats.org/officeDocument/2006/relationships/slide" Target="slide8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slide" Target="slide1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5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slide" Target="slide1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10.jpeg"/><Relationship Id="rId7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10" Type="http://schemas.openxmlformats.org/officeDocument/2006/relationships/image" Target="../media/image7.png"/><Relationship Id="rId4" Type="http://schemas.openxmlformats.org/officeDocument/2006/relationships/slide" Target="slide11.xml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67544" y="3933056"/>
            <a:ext cx="5724128" cy="1470025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rgbClr val="002060">
                      <a:alpha val="4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andara" pitchFamily="34" charset="0"/>
              </a:rPr>
              <a:t>Цифровое искусство</a:t>
            </a:r>
            <a:endParaRPr lang="ru-RU" sz="4000" i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rgbClr val="002060">
                    <a:alpha val="40000"/>
                  </a:srgbClr>
                </a:glow>
                <a:outerShdw blurRad="38100" dist="32000" dir="540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  <a:latin typeface="Candar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008" y="5949280"/>
            <a:ext cx="4860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Автор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: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 Леонова Анастасия,</a:t>
            </a:r>
          </a:p>
          <a:p>
            <a:pPr algn="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8а класс, МБОУ «Лицей № 2»,</a:t>
            </a:r>
          </a:p>
          <a:p>
            <a:pPr algn="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г. Нижневартовск, май 2014 г.</a:t>
            </a:r>
          </a:p>
          <a:p>
            <a:pPr algn="r"/>
            <a:endParaRPr lang="ru-RU" i="1" dirty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landofart.ru/wp-content/uploads/2012/08/landofart.ru-uzor.png?9d7bd4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lum bright="100000" contrast="-6000"/>
          </a:blip>
          <a:srcRect/>
          <a:stretch>
            <a:fillRect/>
          </a:stretch>
        </p:blipFill>
        <p:spPr bwMode="auto">
          <a:xfrm rot="10800000" flipH="1" flipV="1">
            <a:off x="1000100" y="6286520"/>
            <a:ext cx="7358114" cy="571480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dirty="0" smtClean="0">
                <a:hlinkClick r:id="rId3"/>
              </a:rPr>
              <a:t>http://ru.wikipedia.org/wiki/Wacom</a:t>
            </a:r>
            <a:endParaRPr lang="ru-RU" sz="2800" dirty="0" smtClean="0"/>
          </a:p>
          <a:p>
            <a:pPr>
              <a:buFont typeface="Courier New" pitchFamily="49" charset="0"/>
              <a:buChar char="o"/>
            </a:pPr>
            <a:r>
              <a:rPr lang="en-US" sz="2800" dirty="0" smtClean="0">
                <a:hlinkClick r:id="rId4"/>
              </a:rPr>
              <a:t>http://ru.wikipedia.org/wiki/</a:t>
            </a:r>
            <a:r>
              <a:rPr lang="ru-RU" sz="2800" dirty="0" smtClean="0">
                <a:hlinkClick r:id="rId4"/>
              </a:rPr>
              <a:t>графический_планшет</a:t>
            </a:r>
            <a:endParaRPr lang="ru-RU" sz="2800" dirty="0" smtClean="0"/>
          </a:p>
          <a:p>
            <a:pPr>
              <a:buFont typeface="Courier New" pitchFamily="49" charset="0"/>
              <a:buChar char="o"/>
            </a:pPr>
            <a:r>
              <a:rPr lang="en-US" sz="2800" dirty="0" smtClean="0">
                <a:hlinkClick r:id="rId5"/>
              </a:rPr>
              <a:t>http://selectech.ru/kak-vybrat-grafichjeskij-planshjet.html</a:t>
            </a:r>
            <a:endParaRPr lang="ru-RU" sz="2800" dirty="0" smtClean="0"/>
          </a:p>
          <a:p>
            <a:endParaRPr lang="ru-RU" sz="2800" dirty="0"/>
          </a:p>
        </p:txBody>
      </p:sp>
      <p:sp>
        <p:nvSpPr>
          <p:cNvPr id="5" name="Прямоугольник с одним вырезанным углом 4">
            <a:hlinkClick r:id="rId6" action="ppaction://hlinksldjump"/>
          </p:cNvPr>
          <p:cNvSpPr/>
          <p:nvPr/>
        </p:nvSpPr>
        <p:spPr>
          <a:xfrm flipH="1">
            <a:off x="8135888" y="6425952"/>
            <a:ext cx="1008112" cy="432048"/>
          </a:xfrm>
          <a:prstGeom prst="snip1Rect">
            <a:avLst/>
          </a:prstGeom>
          <a:solidFill>
            <a:schemeClr val="accent5">
              <a:alpha val="3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6" name="Прямоугольник с одним вырезанным углом 5">
            <a:hlinkClick r:id="rId7" action="ppaction://hlinksldjump"/>
          </p:cNvPr>
          <p:cNvSpPr/>
          <p:nvPr/>
        </p:nvSpPr>
        <p:spPr>
          <a:xfrm>
            <a:off x="0" y="6425952"/>
            <a:ext cx="1008112" cy="432048"/>
          </a:xfrm>
          <a:prstGeom prst="snip1Rect">
            <a:avLst/>
          </a:prstGeom>
          <a:solidFill>
            <a:schemeClr val="accent5">
              <a:alpha val="3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pic>
        <p:nvPicPr>
          <p:cNvPr id="7" name="Picture 3" descr="C:\8 класс\8А класс\Леонова Анастасия\Безимени-2.png"/>
          <p:cNvPicPr>
            <a:picLocks noChangeAspect="1" noChangeArrowheads="1"/>
          </p:cNvPicPr>
          <p:nvPr/>
        </p:nvPicPr>
        <p:blipFill>
          <a:blip r:embed="rId8" cstate="email">
            <a:lum bright="70000" contrast="-70000"/>
          </a:blip>
          <a:srcRect/>
          <a:stretch>
            <a:fillRect/>
          </a:stretch>
        </p:blipFill>
        <p:spPr bwMode="auto">
          <a:xfrm rot="21315770" flipH="1">
            <a:off x="882913" y="6021570"/>
            <a:ext cx="530402" cy="644060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67544" y="3933056"/>
            <a:ext cx="5724128" cy="1470025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rgbClr val="002060">
                      <a:alpha val="4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andara" pitchFamily="34" charset="0"/>
              </a:rPr>
              <a:t>Спасибо за просмотр</a:t>
            </a:r>
            <a:endParaRPr lang="ru-RU" sz="4000" i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rgbClr val="002060">
                    <a:alpha val="40000"/>
                  </a:srgbClr>
                </a:glow>
                <a:outerShdw blurRad="38100" dist="32000" dir="540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  <a:latin typeface="Candar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hlinkClick r:id="rId2" action="ppaction://hlinksldjump"/>
          </p:cNvPr>
          <p:cNvSpPr/>
          <p:nvPr/>
        </p:nvSpPr>
        <p:spPr>
          <a:xfrm>
            <a:off x="1285852" y="5072074"/>
            <a:ext cx="4211960" cy="576064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Источники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1285852" y="3143248"/>
            <a:ext cx="4211960" cy="576064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Основные характеристики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5" name="Picture 2" descr="http://i28.beon.ru/44/61/2206144/94/75992794/3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52" y="3143248"/>
            <a:ext cx="4214842" cy="571503"/>
          </a:xfrm>
          <a:prstGeom prst="rect">
            <a:avLst/>
          </a:prstGeom>
          <a:noFill/>
        </p:spPr>
      </p:pic>
      <p:sp>
        <p:nvSpPr>
          <p:cNvPr id="20" name="Прямоугольник 19">
            <a:hlinkClick r:id="rId4" action="ppaction://hlinksldjump"/>
          </p:cNvPr>
          <p:cNvSpPr/>
          <p:nvPr/>
        </p:nvSpPr>
        <p:spPr>
          <a:xfrm>
            <a:off x="3643306" y="4143380"/>
            <a:ext cx="4211960" cy="576064"/>
          </a:xfrm>
          <a:prstGeom prst="rect">
            <a:avLst/>
          </a:prstGeom>
          <a:solidFill>
            <a:schemeClr val="lt1">
              <a:alpha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Примеры работ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9" name="Picture 2" descr="http://i28.beon.ru/44/61/2206144/94/75992794/3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43306" y="4143380"/>
            <a:ext cx="4214842" cy="571503"/>
          </a:xfrm>
          <a:prstGeom prst="rect">
            <a:avLst/>
          </a:prstGeom>
          <a:noFill/>
        </p:spPr>
      </p:pic>
      <p:sp>
        <p:nvSpPr>
          <p:cNvPr id="10" name="Прямоугольник 9">
            <a:hlinkClick r:id="rId4" action="ppaction://hlinksldjump"/>
          </p:cNvPr>
          <p:cNvSpPr/>
          <p:nvPr/>
        </p:nvSpPr>
        <p:spPr>
          <a:xfrm>
            <a:off x="3643306" y="2143116"/>
            <a:ext cx="4211960" cy="576064"/>
          </a:xfrm>
          <a:prstGeom prst="rect">
            <a:avLst/>
          </a:prstGeom>
          <a:solidFill>
            <a:schemeClr val="lt1">
              <a:alpha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Какой планшет выбрать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4" name="Picture 2" descr="http://i28.beon.ru/44/61/2206144/94/75992794/3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43306" y="2143116"/>
            <a:ext cx="4214842" cy="571503"/>
          </a:xfrm>
          <a:prstGeom prst="rect">
            <a:avLst/>
          </a:prstGeom>
          <a:noFill/>
        </p:spPr>
      </p:pic>
      <p:sp>
        <p:nvSpPr>
          <p:cNvPr id="4" name="Прямоугольник 3">
            <a:hlinkClick r:id="rId6" action="ppaction://hlinksldjump"/>
          </p:cNvPr>
          <p:cNvSpPr/>
          <p:nvPr/>
        </p:nvSpPr>
        <p:spPr>
          <a:xfrm>
            <a:off x="1285852" y="1142984"/>
            <a:ext cx="4211960" cy="576064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Что такое планшет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с одним вырезанным углом 7">
            <a:hlinkClick r:id="rId7" action="ppaction://hlinksldjump"/>
          </p:cNvPr>
          <p:cNvSpPr/>
          <p:nvPr/>
        </p:nvSpPr>
        <p:spPr>
          <a:xfrm flipH="1">
            <a:off x="8135888" y="6425952"/>
            <a:ext cx="1008112" cy="432048"/>
          </a:xfrm>
          <a:prstGeom prst="snip1Rect">
            <a:avLst/>
          </a:prstGeom>
          <a:solidFill>
            <a:schemeClr val="accent5">
              <a:alpha val="3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pic>
        <p:nvPicPr>
          <p:cNvPr id="13" name="Picture 2" descr="http://i28.beon.ru/44/61/2206144/94/75992794/3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52" y="1142984"/>
            <a:ext cx="4214842" cy="571503"/>
          </a:xfrm>
          <a:prstGeom prst="rect">
            <a:avLst/>
          </a:prstGeom>
          <a:noFill/>
        </p:spPr>
      </p:pic>
      <p:pic>
        <p:nvPicPr>
          <p:cNvPr id="16" name="Picture 3" descr="C:\8 класс\8А класс\Леонова Анастасия\Безимени-2.png"/>
          <p:cNvPicPr>
            <a:picLocks noChangeAspect="1" noChangeArrowheads="1"/>
          </p:cNvPicPr>
          <p:nvPr/>
        </p:nvPicPr>
        <p:blipFill>
          <a:blip r:embed="rId8" cstate="email">
            <a:lum bright="70000" contrast="40000"/>
          </a:blip>
          <a:srcRect/>
          <a:stretch>
            <a:fillRect/>
          </a:stretch>
        </p:blipFill>
        <p:spPr bwMode="auto">
          <a:xfrm rot="21315770" flipH="1">
            <a:off x="5026316" y="2949735"/>
            <a:ext cx="530402" cy="64406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7" name="Picture 3" descr="C:\8 класс\8А класс\Леонова Анастасия\Безимени-2.png"/>
          <p:cNvPicPr>
            <a:picLocks noChangeAspect="1" noChangeArrowheads="1"/>
          </p:cNvPicPr>
          <p:nvPr/>
        </p:nvPicPr>
        <p:blipFill>
          <a:blip r:embed="rId8" cstate="email">
            <a:lum bright="-10000" contrast="-40000"/>
          </a:blip>
          <a:srcRect/>
          <a:stretch>
            <a:fillRect/>
          </a:stretch>
        </p:blipFill>
        <p:spPr bwMode="auto">
          <a:xfrm rot="21315770" flipH="1">
            <a:off x="7383771" y="2021041"/>
            <a:ext cx="530402" cy="64406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9" name="Picture 3" descr="C:\8 класс\8А класс\Леонова Анастасия\Безимени-2.png"/>
          <p:cNvPicPr>
            <a:picLocks noChangeAspect="1" noChangeArrowheads="1"/>
          </p:cNvPicPr>
          <p:nvPr/>
        </p:nvPicPr>
        <p:blipFill>
          <a:blip r:embed="rId8" cstate="email">
            <a:lum bright="70000" contrast="40000"/>
          </a:blip>
          <a:srcRect/>
          <a:stretch>
            <a:fillRect/>
          </a:stretch>
        </p:blipFill>
        <p:spPr bwMode="auto">
          <a:xfrm rot="21315770" flipH="1">
            <a:off x="5026317" y="949471"/>
            <a:ext cx="530402" cy="64406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1" name="Picture 3" descr="C:\8 класс\8А класс\Леонова Анастасия\Безимени-2.png"/>
          <p:cNvPicPr>
            <a:picLocks noChangeAspect="1" noChangeArrowheads="1"/>
          </p:cNvPicPr>
          <p:nvPr/>
        </p:nvPicPr>
        <p:blipFill>
          <a:blip r:embed="rId8" cstate="email">
            <a:lum bright="-10000" contrast="-40000"/>
          </a:blip>
          <a:srcRect/>
          <a:stretch>
            <a:fillRect/>
          </a:stretch>
        </p:blipFill>
        <p:spPr bwMode="auto">
          <a:xfrm rot="21315770" flipH="1">
            <a:off x="7383770" y="3949867"/>
            <a:ext cx="530402" cy="64406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2" name="Picture 2" descr="http://i28.beon.ru/44/61/2206144/94/75992794/3.pn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52" y="5072074"/>
            <a:ext cx="4214842" cy="571503"/>
          </a:xfrm>
          <a:prstGeom prst="rect">
            <a:avLst/>
          </a:prstGeom>
          <a:noFill/>
        </p:spPr>
      </p:pic>
      <p:pic>
        <p:nvPicPr>
          <p:cNvPr id="24" name="Picture 3" descr="C:\8 класс\8А класс\Леонова Анастасия\Безимени-2.png"/>
          <p:cNvPicPr>
            <a:picLocks noChangeAspect="1" noChangeArrowheads="1"/>
          </p:cNvPicPr>
          <p:nvPr/>
        </p:nvPicPr>
        <p:blipFill>
          <a:blip r:embed="rId8" cstate="email">
            <a:lum bright="70000" contrast="40000"/>
          </a:blip>
          <a:srcRect/>
          <a:stretch>
            <a:fillRect/>
          </a:stretch>
        </p:blipFill>
        <p:spPr bwMode="auto">
          <a:xfrm rot="21315770" flipH="1">
            <a:off x="5026317" y="4878562"/>
            <a:ext cx="530402" cy="644060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ndara" pitchFamily="34" charset="0"/>
              </a:rPr>
              <a:t>Что такое графический планшет?</a:t>
            </a:r>
            <a:endParaRPr lang="ru-RU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65103"/>
          </a:xfrm>
          <a:prstGeom prst="roundRect">
            <a:avLst/>
          </a:prstGeom>
          <a:solidFill>
            <a:schemeClr val="lt1">
              <a:alpha val="30000"/>
            </a:schemeClr>
          </a:solidFill>
          <a:effectLst>
            <a:softEdge rad="127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Графи́ческий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планше́т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2000" b="1" i="1" dirty="0" err="1" smtClean="0">
                <a:solidFill>
                  <a:schemeClr val="tx2">
                    <a:lumMod val="75000"/>
                  </a:schemeClr>
                </a:solidFill>
              </a:rPr>
              <a:t>graphics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tx2">
                    <a:lumMod val="75000"/>
                  </a:schemeClr>
                </a:solidFill>
              </a:rPr>
              <a:t>tablet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— это устройство для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ввода рисунков от руки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непосредственно в компьютер.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Состоит из пера и плоского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планшета, чувствительного к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нажатию или близости пера.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Также может прилагаться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специальная мышь.</a:t>
            </a:r>
          </a:p>
          <a:p>
            <a:endParaRPr lang="ru-RU" dirty="0"/>
          </a:p>
        </p:txBody>
      </p:sp>
      <p:sp>
        <p:nvSpPr>
          <p:cNvPr id="4" name="Прямоугольник с одним вырезанным углом 3">
            <a:hlinkClick r:id="rId2" action="ppaction://hlinksldjump"/>
          </p:cNvPr>
          <p:cNvSpPr/>
          <p:nvPr/>
        </p:nvSpPr>
        <p:spPr>
          <a:xfrm>
            <a:off x="0" y="6425952"/>
            <a:ext cx="1008112" cy="432048"/>
          </a:xfrm>
          <a:prstGeom prst="snip1Rect">
            <a:avLst/>
          </a:prstGeom>
          <a:solidFill>
            <a:schemeClr val="accent5">
              <a:alpha val="3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6" name="Прямоугольник с одним вырезанным углом 5">
            <a:hlinkClick r:id="rId3" action="ppaction://hlinksldjump"/>
          </p:cNvPr>
          <p:cNvSpPr/>
          <p:nvPr/>
        </p:nvSpPr>
        <p:spPr>
          <a:xfrm flipH="1">
            <a:off x="8135888" y="6425952"/>
            <a:ext cx="1008112" cy="432048"/>
          </a:xfrm>
          <a:prstGeom prst="snip1Rect">
            <a:avLst/>
          </a:prstGeom>
          <a:solidFill>
            <a:schemeClr val="accent5">
              <a:alpha val="3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pic>
        <p:nvPicPr>
          <p:cNvPr id="8194" name="Picture 2" descr="http://technodaily.ru/wp-content/uploads/2013/03/Cintiq_13HD_688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9190" y="1785926"/>
            <a:ext cx="3758748" cy="3035049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8198" name="Picture 6" descr="http://www.technofresh.ru/galleries/2008_12/articles/Wacom_Intuos3_Grip_Pen_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29256" y="4643446"/>
            <a:ext cx="2500330" cy="1625215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5" name="Picture 3" descr="C:\8 класс\8А класс\Леонова Анастасия\Безимени-2.png"/>
          <p:cNvPicPr>
            <a:picLocks noChangeAspect="1" noChangeArrowheads="1"/>
          </p:cNvPicPr>
          <p:nvPr/>
        </p:nvPicPr>
        <p:blipFill>
          <a:blip r:embed="rId6" cstate="email">
            <a:lum bright="70000" contrast="-70000"/>
          </a:blip>
          <a:srcRect/>
          <a:stretch>
            <a:fillRect/>
          </a:stretch>
        </p:blipFill>
        <p:spPr bwMode="auto">
          <a:xfrm rot="21315770" flipH="1">
            <a:off x="853273" y="5970082"/>
            <a:ext cx="530402" cy="64406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1" name="Picture 4" descr="http://landofart.ru/wp-content/uploads/2012/08/landofart.ru-uzor.png?9d7bd4"/>
          <p:cNvPicPr>
            <a:picLocks noChangeAspect="1" noChangeArrowheads="1"/>
          </p:cNvPicPr>
          <p:nvPr/>
        </p:nvPicPr>
        <p:blipFill>
          <a:blip r:embed="rId7" cstate="email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lum bright="100000" contrast="-6000"/>
          </a:blip>
          <a:srcRect/>
          <a:stretch>
            <a:fillRect/>
          </a:stretch>
        </p:blipFill>
        <p:spPr bwMode="auto">
          <a:xfrm rot="10800000" flipH="1" flipV="1">
            <a:off x="1000100" y="6286520"/>
            <a:ext cx="7358114" cy="571480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ndara" pitchFamily="34" charset="0"/>
              </a:rPr>
              <a:t>Основные характеристики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физические</a:t>
            </a:r>
            <a:r>
              <a:rPr lang="ru-RU" sz="1800" dirty="0" smtClean="0">
                <a:solidFill>
                  <a:srgbClr val="002060"/>
                </a:solidFill>
              </a:rPr>
              <a:t> (геометрические) </a:t>
            </a:r>
            <a:r>
              <a:rPr lang="ru-RU" sz="1800" b="1" dirty="0" smtClean="0">
                <a:solidFill>
                  <a:srgbClr val="002060"/>
                </a:solidFill>
              </a:rPr>
              <a:t>размеры</a:t>
            </a:r>
            <a:r>
              <a:rPr lang="ru-RU" sz="1800" dirty="0" smtClean="0">
                <a:solidFill>
                  <a:srgbClr val="002060"/>
                </a:solidFill>
              </a:rPr>
              <a:t>, в том числе и размер рабочей поверхности;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точность</a:t>
            </a:r>
            <a:r>
              <a:rPr lang="ru-RU" sz="1800" dirty="0" smtClean="0">
                <a:solidFill>
                  <a:srgbClr val="002060"/>
                </a:solidFill>
              </a:rPr>
              <a:t> </a:t>
            </a:r>
            <a:r>
              <a:rPr lang="ru-RU" sz="1800" b="1" dirty="0" smtClean="0">
                <a:solidFill>
                  <a:srgbClr val="002060"/>
                </a:solidFill>
              </a:rPr>
              <a:t>пера</a:t>
            </a:r>
            <a:r>
              <a:rPr lang="ru-RU" sz="1800" dirty="0" smtClean="0">
                <a:solidFill>
                  <a:srgbClr val="002060"/>
                </a:solidFill>
              </a:rPr>
              <a:t> и его </a:t>
            </a:r>
            <a:r>
              <a:rPr lang="ru-RU" sz="1800" b="1" dirty="0" smtClean="0">
                <a:solidFill>
                  <a:srgbClr val="002060"/>
                </a:solidFill>
              </a:rPr>
              <a:t>чувствительность</a:t>
            </a:r>
            <a:r>
              <a:rPr lang="ru-RU" sz="1800" dirty="0" smtClean="0">
                <a:solidFill>
                  <a:srgbClr val="002060"/>
                </a:solidFill>
              </a:rPr>
              <a:t> к давлению;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разрешение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точность мыши</a:t>
            </a:r>
            <a:r>
              <a:rPr lang="ru-RU" sz="1800" dirty="0" smtClean="0">
                <a:solidFill>
                  <a:srgbClr val="002060"/>
                </a:solidFill>
              </a:rPr>
              <a:t> (при наличии);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максимальные показатели </a:t>
            </a:r>
            <a:r>
              <a:rPr lang="ru-RU" sz="1800" b="1" dirty="0" smtClean="0">
                <a:solidFill>
                  <a:srgbClr val="002060"/>
                </a:solidFill>
              </a:rPr>
              <a:t>скорости отклика</a:t>
            </a:r>
            <a:r>
              <a:rPr lang="ru-RU" sz="1800" dirty="0" smtClean="0">
                <a:solidFill>
                  <a:srgbClr val="002060"/>
                </a:solidFill>
              </a:rPr>
              <a:t> и </a:t>
            </a:r>
            <a:r>
              <a:rPr lang="ru-RU" sz="1800" b="1" dirty="0" smtClean="0">
                <a:solidFill>
                  <a:srgbClr val="002060"/>
                </a:solidFill>
              </a:rPr>
              <a:t>рабочей</a:t>
            </a:r>
            <a:r>
              <a:rPr lang="ru-RU" sz="1800" dirty="0" smtClean="0">
                <a:solidFill>
                  <a:srgbClr val="002060"/>
                </a:solidFill>
              </a:rPr>
              <a:t> </a:t>
            </a:r>
            <a:r>
              <a:rPr lang="ru-RU" sz="1800" b="1" dirty="0" smtClean="0">
                <a:solidFill>
                  <a:srgbClr val="002060"/>
                </a:solidFill>
              </a:rPr>
              <a:t>высоты пера</a:t>
            </a:r>
            <a:r>
              <a:rPr lang="ru-RU" sz="1800" dirty="0" smtClean="0">
                <a:solidFill>
                  <a:srgbClr val="002060"/>
                </a:solidFill>
              </a:rPr>
              <a:t> над поверхностью;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угол наклона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особенности интерфейса.</a:t>
            </a: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4" name="Прямоугольник с одним вырезанным углом 3">
            <a:hlinkClick r:id="rId2" action="ppaction://hlinksldjump"/>
          </p:cNvPr>
          <p:cNvSpPr/>
          <p:nvPr/>
        </p:nvSpPr>
        <p:spPr>
          <a:xfrm>
            <a:off x="0" y="6425952"/>
            <a:ext cx="1008112" cy="432048"/>
          </a:xfrm>
          <a:prstGeom prst="snip1Rect">
            <a:avLst/>
          </a:prstGeom>
          <a:solidFill>
            <a:schemeClr val="accent5">
              <a:alpha val="3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pic>
        <p:nvPicPr>
          <p:cNvPr id="5" name="Picture 3" descr="C:\8 класс\8А класс\Леонова Анастасия\Безимени-2.png"/>
          <p:cNvPicPr>
            <a:picLocks noChangeAspect="1" noChangeArrowheads="1"/>
          </p:cNvPicPr>
          <p:nvPr/>
        </p:nvPicPr>
        <p:blipFill>
          <a:blip r:embed="rId3" cstate="email">
            <a:lum bright="70000" contrast="-70000"/>
          </a:blip>
          <a:srcRect/>
          <a:stretch>
            <a:fillRect/>
          </a:stretch>
        </p:blipFill>
        <p:spPr bwMode="auto">
          <a:xfrm rot="21315770" flipH="1">
            <a:off x="853273" y="5970082"/>
            <a:ext cx="530402" cy="644060"/>
          </a:xfrm>
          <a:prstGeom prst="rect">
            <a:avLst/>
          </a:prstGeom>
          <a:ln>
            <a:noFill/>
          </a:ln>
          <a:effectLst/>
        </p:spPr>
      </p:pic>
      <p:sp>
        <p:nvSpPr>
          <p:cNvPr id="6" name="Прямоугольник с одним вырезанным углом 5">
            <a:hlinkClick r:id="rId4" action="ppaction://hlinksldjump"/>
          </p:cNvPr>
          <p:cNvSpPr/>
          <p:nvPr/>
        </p:nvSpPr>
        <p:spPr>
          <a:xfrm flipH="1">
            <a:off x="8135888" y="6425952"/>
            <a:ext cx="1008112" cy="432048"/>
          </a:xfrm>
          <a:prstGeom prst="snip1Rect">
            <a:avLst/>
          </a:prstGeom>
          <a:solidFill>
            <a:schemeClr val="accent5">
              <a:alpha val="3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pic>
        <p:nvPicPr>
          <p:cNvPr id="7170" name="Picture 2" descr="http://techno-dreams.ru/w/wp-content/uploads/2013/07/cvt4765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00496" y="3464720"/>
            <a:ext cx="4143404" cy="3107554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9" name="Picture 4" descr="http://landofart.ru/wp-content/uploads/2012/08/landofart.ru-uzor.png?9d7bd4"/>
          <p:cNvPicPr>
            <a:picLocks noChangeAspect="1" noChangeArrowheads="1"/>
          </p:cNvPicPr>
          <p:nvPr/>
        </p:nvPicPr>
        <p:blipFill>
          <a:blip r:embed="rId6" cstate="email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lum bright="100000" contrast="-6000"/>
          </a:blip>
          <a:srcRect/>
          <a:stretch>
            <a:fillRect/>
          </a:stretch>
        </p:blipFill>
        <p:spPr bwMode="auto">
          <a:xfrm rot="10800000" flipH="1" flipV="1">
            <a:off x="1000100" y="6286520"/>
            <a:ext cx="7358114" cy="571480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ndara" pitchFamily="34" charset="0"/>
              </a:rPr>
              <a:t>Какой планшет выбрать?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1152128"/>
          </a:xfrm>
          <a:prstGeom prst="rect">
            <a:avLst/>
          </a:prstGeom>
          <a:solidFill>
            <a:schemeClr val="lt1">
              <a:alpha val="56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>
              <a:buNone/>
            </a:pPr>
            <a:r>
              <a:rPr lang="ru-RU" sz="2000" i="1" dirty="0" smtClean="0">
                <a:solidFill>
                  <a:sysClr val="windowText" lastClr="000000"/>
                </a:solidFill>
                <a:latin typeface="Candara" pitchFamily="34" charset="0"/>
              </a:rPr>
              <a:t>Существует множество производителей графических</a:t>
            </a:r>
          </a:p>
          <a:p>
            <a:pPr lvl="0" algn="ctr">
              <a:buNone/>
            </a:pPr>
            <a:r>
              <a:rPr lang="ru-RU" sz="2000" i="1" dirty="0" smtClean="0">
                <a:solidFill>
                  <a:sysClr val="windowText" lastClr="000000"/>
                </a:solidFill>
                <a:latin typeface="Candara" pitchFamily="34" charset="0"/>
              </a:rPr>
              <a:t>планшетов (Acecad, </a:t>
            </a:r>
            <a:r>
              <a:rPr lang="ru-RU" sz="2000" i="1" dirty="0" err="1" smtClean="0">
                <a:solidFill>
                  <a:sysClr val="windowText" lastClr="000000"/>
                </a:solidFill>
                <a:latin typeface="Candara" pitchFamily="34" charset="0"/>
              </a:rPr>
              <a:t>Adesso</a:t>
            </a:r>
            <a:r>
              <a:rPr lang="ru-RU" sz="2000" i="1" dirty="0" smtClean="0">
                <a:solidFill>
                  <a:sysClr val="windowText" lastClr="000000"/>
                </a:solidFill>
                <a:latin typeface="Candara" pitchFamily="34" charset="0"/>
              </a:rPr>
              <a:t>, </a:t>
            </a:r>
            <a:r>
              <a:rPr lang="ru-RU" sz="2000" i="1" dirty="0" err="1" smtClean="0">
                <a:solidFill>
                  <a:sysClr val="windowText" lastClr="000000"/>
                </a:solidFill>
                <a:latin typeface="Candara" pitchFamily="34" charset="0"/>
              </a:rPr>
              <a:t>Aiptek</a:t>
            </a:r>
            <a:r>
              <a:rPr lang="ru-RU" sz="2000" i="1" dirty="0" smtClean="0">
                <a:solidFill>
                  <a:sysClr val="windowText" lastClr="000000"/>
                </a:solidFill>
                <a:latin typeface="Candara" pitchFamily="34" charset="0"/>
              </a:rPr>
              <a:t>, </a:t>
            </a:r>
            <a:r>
              <a:rPr lang="ru-RU" sz="2000" i="1" dirty="0" err="1" smtClean="0">
                <a:solidFill>
                  <a:sysClr val="windowText" lastClr="000000"/>
                </a:solidFill>
                <a:latin typeface="Candara" pitchFamily="34" charset="0"/>
              </a:rPr>
              <a:t>Genius</a:t>
            </a:r>
            <a:r>
              <a:rPr lang="ru-RU" sz="2000" i="1" dirty="0" smtClean="0">
                <a:solidFill>
                  <a:sysClr val="windowText" lastClr="000000"/>
                </a:solidFill>
                <a:latin typeface="Candara" pitchFamily="34" charset="0"/>
              </a:rPr>
              <a:t>, GTCO </a:t>
            </a:r>
            <a:r>
              <a:rPr lang="ru-RU" sz="2000" i="1" dirty="0" err="1" smtClean="0">
                <a:solidFill>
                  <a:sysClr val="windowText" lastClr="000000"/>
                </a:solidFill>
                <a:latin typeface="Candara" pitchFamily="34" charset="0"/>
              </a:rPr>
              <a:t>CalComp</a:t>
            </a:r>
            <a:r>
              <a:rPr lang="ru-RU" sz="2000" i="1" dirty="0" smtClean="0">
                <a:solidFill>
                  <a:sysClr val="windowText" lastClr="000000"/>
                </a:solidFill>
                <a:latin typeface="Candara" pitchFamily="34" charset="0"/>
              </a:rPr>
              <a:t>,</a:t>
            </a:r>
          </a:p>
          <a:p>
            <a:pPr lvl="0" algn="ctr">
              <a:buNone/>
            </a:pPr>
            <a:r>
              <a:rPr lang="ru-RU" sz="2000" i="1" dirty="0" err="1" smtClean="0">
                <a:solidFill>
                  <a:sysClr val="windowText" lastClr="000000"/>
                </a:solidFill>
                <a:latin typeface="Candara" pitchFamily="34" charset="0"/>
              </a:rPr>
              <a:t>Hitachi</a:t>
            </a:r>
            <a:r>
              <a:rPr lang="ru-RU" sz="2000" i="1" dirty="0" smtClean="0">
                <a:solidFill>
                  <a:sysClr val="windowText" lastClr="000000"/>
                </a:solidFill>
                <a:latin typeface="Candara" pitchFamily="34" charset="0"/>
              </a:rPr>
              <a:t>, </a:t>
            </a:r>
            <a:r>
              <a:rPr lang="ru-RU" sz="2000" i="1" dirty="0" err="1" smtClean="0">
                <a:solidFill>
                  <a:sysClr val="windowText" lastClr="000000"/>
                </a:solidFill>
                <a:latin typeface="Candara" pitchFamily="34" charset="0"/>
              </a:rPr>
              <a:t>Trust</a:t>
            </a:r>
            <a:r>
              <a:rPr lang="ru-RU" sz="2000" i="1" dirty="0" smtClean="0">
                <a:solidFill>
                  <a:sysClr val="windowText" lastClr="000000"/>
                </a:solidFill>
                <a:latin typeface="Candara" pitchFamily="34" charset="0"/>
              </a:rPr>
              <a:t>, Wacom.)</a:t>
            </a:r>
          </a:p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4005064"/>
            <a:ext cx="9144000" cy="2088232"/>
          </a:xfrm>
          <a:prstGeom prst="rect">
            <a:avLst/>
          </a:prstGeom>
          <a:solidFill>
            <a:schemeClr val="lt1">
              <a:alpha val="26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3600" b="1" i="1" dirty="0" smtClean="0">
                <a:solidFill>
                  <a:srgbClr val="00B0F0"/>
                </a:solidFill>
                <a:latin typeface="Candara" pitchFamily="34" charset="0"/>
                <a:hlinkClick r:id="rId2" action="ppaction://hlinksldjump"/>
              </a:rPr>
              <a:t>Bamboo( Intuos)</a:t>
            </a:r>
            <a:endParaRPr lang="ru-RU" sz="3600" b="1" i="1" dirty="0" smtClean="0">
              <a:solidFill>
                <a:srgbClr val="00B0F0"/>
              </a:solidFill>
              <a:latin typeface="Candara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3600" b="1" i="1" dirty="0" smtClean="0">
                <a:solidFill>
                  <a:srgbClr val="00B050"/>
                </a:solidFill>
                <a:latin typeface="Candara" pitchFamily="34" charset="0"/>
                <a:hlinkClick r:id="rId3" action="ppaction://hlinksldjump"/>
              </a:rPr>
              <a:t>Intuos Pro(ранее просто Intuos)</a:t>
            </a:r>
            <a:r>
              <a:rPr lang="ru-RU" sz="3600" b="1" i="1" dirty="0" smtClean="0">
                <a:solidFill>
                  <a:srgbClr val="00B050"/>
                </a:solidFill>
                <a:latin typeface="Candara" pitchFamily="34" charset="0"/>
              </a:rPr>
              <a:t> 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3600" b="1" i="1" dirty="0" smtClean="0">
                <a:solidFill>
                  <a:srgbClr val="FF0000"/>
                </a:solidFill>
                <a:latin typeface="Candara" pitchFamily="34" charset="0"/>
                <a:hlinkClick r:id="rId4" action="ppaction://hlinksldjump"/>
              </a:rPr>
              <a:t>Cintiq</a:t>
            </a:r>
            <a:endParaRPr lang="ru-RU" sz="3600" i="1" dirty="0" smtClean="0">
              <a:solidFill>
                <a:srgbClr val="FF0000"/>
              </a:solidFill>
              <a:latin typeface="Candara" pitchFamily="34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0" y="2204864"/>
            <a:ext cx="9144000" cy="1584176"/>
          </a:xfrm>
          <a:prstGeom prst="rect">
            <a:avLst/>
          </a:prstGeom>
          <a:solidFill>
            <a:schemeClr val="lt1">
              <a:alpha val="44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indent="-342900">
              <a:spcBef>
                <a:spcPct val="20000"/>
              </a:spcBef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ndara" pitchFamily="34" charset="0"/>
              </a:rPr>
              <a:t>На</a:t>
            </a:r>
            <a:r>
              <a:rPr kumimoji="0" lang="ru-RU" sz="2400" b="0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ndara" pitchFamily="34" charset="0"/>
              </a:rPr>
              <a:t> данный момент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Candara" pitchFamily="34" charset="0"/>
              </a:rPr>
              <a:t>Wacom считается одним из лучших производителей. Да и отзывы говорят сами за себя.</a:t>
            </a:r>
          </a:p>
          <a:p>
            <a:pPr lvl="0" indent="-342900">
              <a:spcBef>
                <a:spcPct val="20000"/>
              </a:spcBef>
            </a:pP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Candara" pitchFamily="34" charset="0"/>
              </a:rPr>
              <a:t>Теперь перейдём непосредственно к продуктам данной линейки.</a:t>
            </a:r>
            <a:r>
              <a:rPr kumimoji="0" lang="ru-RU" sz="2400" b="0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ndara" pitchFamily="34" charset="0"/>
              </a:rPr>
              <a:t> 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7" name="Прямоугольник с одним вырезанным углом 6">
            <a:hlinkClick r:id="rId5" action="ppaction://hlinksldjump"/>
          </p:cNvPr>
          <p:cNvSpPr/>
          <p:nvPr/>
        </p:nvSpPr>
        <p:spPr>
          <a:xfrm>
            <a:off x="0" y="6425952"/>
            <a:ext cx="1008112" cy="432048"/>
          </a:xfrm>
          <a:prstGeom prst="snip1Rect">
            <a:avLst/>
          </a:prstGeom>
          <a:solidFill>
            <a:schemeClr val="accent5">
              <a:alpha val="3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pic>
        <p:nvPicPr>
          <p:cNvPr id="8" name="Picture 3" descr="C:\8 класс\8А класс\Леонова Анастасия\Безимени-2.png"/>
          <p:cNvPicPr>
            <a:picLocks noChangeAspect="1" noChangeArrowheads="1"/>
          </p:cNvPicPr>
          <p:nvPr/>
        </p:nvPicPr>
        <p:blipFill>
          <a:blip r:embed="rId6" cstate="email">
            <a:lum bright="70000" contrast="-70000"/>
          </a:blip>
          <a:srcRect/>
          <a:stretch>
            <a:fillRect/>
          </a:stretch>
        </p:blipFill>
        <p:spPr bwMode="auto">
          <a:xfrm rot="21315770" flipH="1">
            <a:off x="853273" y="5970082"/>
            <a:ext cx="530402" cy="644060"/>
          </a:xfrm>
          <a:prstGeom prst="rect">
            <a:avLst/>
          </a:prstGeom>
          <a:ln>
            <a:noFill/>
          </a:ln>
          <a:effectLst/>
        </p:spPr>
      </p:pic>
      <p:sp>
        <p:nvSpPr>
          <p:cNvPr id="9" name="Прямоугольник с одним вырезанным углом 8">
            <a:hlinkClick r:id="rId7" action="ppaction://hlinksldjump"/>
          </p:cNvPr>
          <p:cNvSpPr/>
          <p:nvPr/>
        </p:nvSpPr>
        <p:spPr>
          <a:xfrm flipH="1">
            <a:off x="8135888" y="6425952"/>
            <a:ext cx="1008112" cy="432048"/>
          </a:xfrm>
          <a:prstGeom prst="snip1Rect">
            <a:avLst/>
          </a:prstGeom>
          <a:solidFill>
            <a:schemeClr val="accent5">
              <a:alpha val="3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pic>
        <p:nvPicPr>
          <p:cNvPr id="6146" name="Picture 2" descr="File:W logo.png"/>
          <p:cNvPicPr>
            <a:picLocks noChangeAspect="1" noChangeArrowheads="1"/>
          </p:cNvPicPr>
          <p:nvPr/>
        </p:nvPicPr>
        <p:blipFill>
          <a:blip r:embed="rId8" cstate="email">
            <a:lum bright="10000" contrast="20000"/>
          </a:blip>
          <a:srcRect/>
          <a:stretch>
            <a:fillRect/>
          </a:stretch>
        </p:blipFill>
        <p:spPr bwMode="auto">
          <a:xfrm>
            <a:off x="6786578" y="3929066"/>
            <a:ext cx="2143108" cy="2037820"/>
          </a:xfrm>
          <a:prstGeom prst="rect">
            <a:avLst/>
          </a:prstGeom>
          <a:noFill/>
        </p:spPr>
      </p:pic>
      <p:pic>
        <p:nvPicPr>
          <p:cNvPr id="11" name="Picture 4" descr="http://landofart.ru/wp-content/uploads/2012/08/landofart.ru-uzor.png?9d7bd4"/>
          <p:cNvPicPr>
            <a:picLocks noChangeAspect="1" noChangeArrowheads="1"/>
          </p:cNvPicPr>
          <p:nvPr/>
        </p:nvPicPr>
        <p:blipFill>
          <a:blip r:embed="rId9" cstate="email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lum bright="100000" contrast="-6000"/>
          </a:blip>
          <a:srcRect/>
          <a:stretch>
            <a:fillRect/>
          </a:stretch>
        </p:blipFill>
        <p:spPr bwMode="auto">
          <a:xfrm rot="10800000" flipH="1" flipV="1">
            <a:off x="1000100" y="6286520"/>
            <a:ext cx="7358114" cy="571480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презентация цифровое искусство\Новый ыХолст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lum contrast="10000"/>
          </a:blip>
          <a:srcRect l="-1777"/>
          <a:stretch>
            <a:fillRect/>
          </a:stretch>
        </p:blipFill>
        <p:spPr bwMode="auto">
          <a:xfrm>
            <a:off x="432048" y="-27384"/>
            <a:ext cx="8748464" cy="68853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rmAutofit/>
          </a:bodyPr>
          <a:lstStyle/>
          <a:p>
            <a:pPr lvl="0" algn="l"/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Candara" pitchFamily="34" charset="0"/>
              </a:rPr>
              <a:t>B</a:t>
            </a:r>
            <a:r>
              <a:rPr lang="ru-RU" dirty="0" smtClean="0">
                <a:solidFill>
                  <a:schemeClr val="bg1"/>
                </a:solidFill>
                <a:latin typeface="Candara" pitchFamily="34" charset="0"/>
              </a:rPr>
              <a:t>amboo (Intuos)</a:t>
            </a:r>
            <a:endParaRPr lang="ru-RU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96753"/>
            <a:ext cx="8136904" cy="2592288"/>
          </a:xfrm>
          <a:prstGeom prst="roundRect">
            <a:avLst/>
          </a:prstGeom>
          <a:solidFill>
            <a:schemeClr val="accent5">
              <a:lumMod val="50000"/>
              <a:alpha val="30000"/>
            </a:schemeClr>
          </a:solidFill>
        </p:spPr>
        <p:txBody>
          <a:bodyPr>
            <a:normAutofit fontScale="92500" lnSpcReduction="10000"/>
          </a:bodyPr>
          <a:lstStyle/>
          <a:p>
            <a:pPr marL="0">
              <a:buNone/>
            </a:pPr>
            <a:r>
              <a:rPr lang="ru-RU" sz="2800" dirty="0" smtClean="0">
                <a:solidFill>
                  <a:schemeClr val="bg1"/>
                </a:solidFill>
                <a:latin typeface="Candara" pitchFamily="34" charset="0"/>
              </a:rPr>
              <a:t>Продукты Bamboo  ориентированы на новичков и любителей. Все планшеты данной линейки оснащены сенсорным вводом (multi-touch).  Если вы только знакомитесь с цифровым искусство то вам подойдёт именно эта линейка.</a:t>
            </a:r>
          </a:p>
          <a:p>
            <a:pPr marL="0">
              <a:buNone/>
            </a:pPr>
            <a:r>
              <a:rPr lang="ru-RU" sz="2800" dirty="0" smtClean="0">
                <a:solidFill>
                  <a:schemeClr val="bg1"/>
                </a:solidFill>
                <a:latin typeface="Candara" pitchFamily="34" charset="0"/>
              </a:rPr>
              <a:t>Цена: 3000-11000 руб. </a:t>
            </a:r>
          </a:p>
        </p:txBody>
      </p:sp>
      <p:pic>
        <p:nvPicPr>
          <p:cNvPr id="1028" name="Picture 4" descr="E:\презентация цифровое искусство\Графический_планшет_Wacom_Bamboo_Fun_Pen_Touch_Medium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3933056"/>
            <a:ext cx="3384376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E:\презентация цифровое искусство\ЦВЕТЫ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27984" y="3933056"/>
            <a:ext cx="3707904" cy="2719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с одним вырезанным углом 6">
            <a:hlinkClick r:id="rId5" action="ppaction://hlinksldjump"/>
          </p:cNvPr>
          <p:cNvSpPr/>
          <p:nvPr/>
        </p:nvSpPr>
        <p:spPr>
          <a:xfrm>
            <a:off x="0" y="6425952"/>
            <a:ext cx="1008112" cy="432048"/>
          </a:xfrm>
          <a:prstGeom prst="snip1Rect">
            <a:avLst/>
          </a:prstGeom>
          <a:solidFill>
            <a:schemeClr val="accent5">
              <a:alpha val="3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8" name="Picture 3" descr="C:\8 класс\8А класс\Леонова Анастасия\Безимени-2.png"/>
          <p:cNvPicPr>
            <a:picLocks noChangeAspect="1" noChangeArrowheads="1"/>
          </p:cNvPicPr>
          <p:nvPr/>
        </p:nvPicPr>
        <p:blipFill>
          <a:blip r:embed="rId6" cstate="email">
            <a:lum bright="70000" contrast="-70000"/>
          </a:blip>
          <a:srcRect/>
          <a:stretch>
            <a:fillRect/>
          </a:stretch>
        </p:blipFill>
        <p:spPr bwMode="auto">
          <a:xfrm rot="21315770" flipH="1">
            <a:off x="853273" y="5970082"/>
            <a:ext cx="530402" cy="644060"/>
          </a:xfrm>
          <a:prstGeom prst="rect">
            <a:avLst/>
          </a:prstGeom>
          <a:ln>
            <a:noFill/>
          </a:ln>
          <a:effectLst/>
        </p:spPr>
      </p:pic>
      <p:sp>
        <p:nvSpPr>
          <p:cNvPr id="9" name="Прямоугольник с одним вырезанным углом 8">
            <a:hlinkClick r:id="rId7" action="ppaction://hlinksldjump"/>
          </p:cNvPr>
          <p:cNvSpPr/>
          <p:nvPr/>
        </p:nvSpPr>
        <p:spPr>
          <a:xfrm flipH="1">
            <a:off x="8135888" y="6425952"/>
            <a:ext cx="1008112" cy="432048"/>
          </a:xfrm>
          <a:prstGeom prst="snip1Rect">
            <a:avLst/>
          </a:prstGeom>
          <a:solidFill>
            <a:schemeClr val="accent5">
              <a:alpha val="3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презентация цифровое искусство\Новый ыХолст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lum contrast="10000"/>
          </a:blip>
          <a:srcRect l="-1777"/>
          <a:stretch>
            <a:fillRect/>
          </a:stretch>
        </p:blipFill>
        <p:spPr bwMode="auto">
          <a:xfrm>
            <a:off x="432048" y="-27384"/>
            <a:ext cx="8748464" cy="68853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820472" cy="1143000"/>
          </a:xfrm>
        </p:spPr>
        <p:txBody>
          <a:bodyPr>
            <a:normAutofit fontScale="90000"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en-US" sz="4900" dirty="0" smtClean="0">
                <a:solidFill>
                  <a:schemeClr val="tx2">
                    <a:lumMod val="50000"/>
                  </a:schemeClr>
                </a:solidFill>
                <a:latin typeface="Candara" pitchFamily="34" charset="0"/>
              </a:rPr>
              <a:t>I</a:t>
            </a:r>
            <a:r>
              <a:rPr lang="ru-RU" dirty="0" smtClean="0">
                <a:solidFill>
                  <a:schemeClr val="bg1"/>
                </a:solidFill>
                <a:latin typeface="Candara" pitchFamily="34" charset="0"/>
              </a:rPr>
              <a:t>ntuos Pro</a:t>
            </a:r>
            <a:br>
              <a:rPr lang="ru-RU" dirty="0" smtClean="0">
                <a:solidFill>
                  <a:schemeClr val="bg1"/>
                </a:solidFill>
                <a:latin typeface="Candara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Candara" pitchFamily="34" charset="0"/>
              </a:rPr>
              <a:t>(ранее просто Intuos)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00201"/>
            <a:ext cx="8136904" cy="2188840"/>
          </a:xfrm>
          <a:prstGeom prst="roundRect">
            <a:avLst/>
          </a:prstGeom>
          <a:solidFill>
            <a:schemeClr val="accent5">
              <a:lumMod val="50000"/>
              <a:alpha val="30000"/>
            </a:schemeClr>
          </a:solidFill>
        </p:spPr>
        <p:txBody>
          <a:bodyPr>
            <a:normAutofit fontScale="85000" lnSpcReduction="20000"/>
          </a:bodyPr>
          <a:lstStyle/>
          <a:p>
            <a:pPr marL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Линейка </a:t>
            </a:r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</a:rPr>
              <a:t>I</a:t>
            </a:r>
            <a:r>
              <a:rPr lang="ru-RU" sz="2800" dirty="0" smtClean="0">
                <a:solidFill>
                  <a:schemeClr val="bg1"/>
                </a:solidFill>
                <a:latin typeface="Candara" pitchFamily="34" charset="0"/>
              </a:rPr>
              <a:t>ntuos предназначена для проффесиональной аудитории. Также абсолютно все планшеты имеют возможность сенсорного ввода (</a:t>
            </a:r>
            <a:r>
              <a:rPr lang="ru-RU" sz="2800" dirty="0" smtClean="0">
                <a:solidFill>
                  <a:schemeClr val="bg1"/>
                </a:solidFill>
              </a:rPr>
              <a:t>multi-touch). По сравнению с </a:t>
            </a:r>
            <a:r>
              <a:rPr lang="ru-RU" sz="2800" dirty="0" smtClean="0">
                <a:solidFill>
                  <a:schemeClr val="bg1"/>
                </a:solidFill>
                <a:latin typeface="Candara" pitchFamily="34" charset="0"/>
              </a:rPr>
              <a:t>Bamboo, </a:t>
            </a:r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</a:rPr>
              <a:t>I</a:t>
            </a:r>
            <a:r>
              <a:rPr lang="ru-RU" sz="2800" dirty="0" smtClean="0">
                <a:solidFill>
                  <a:schemeClr val="bg1"/>
                </a:solidFill>
                <a:latin typeface="Candara" pitchFamily="34" charset="0"/>
              </a:rPr>
              <a:t>ntuos более чувствительны  к давлению и имеют большую активную область.</a:t>
            </a:r>
          </a:p>
          <a:p>
            <a:pPr marL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Цена: </a:t>
            </a:r>
            <a:r>
              <a:rPr lang="ru-RU" sz="2800" dirty="0" smtClean="0">
                <a:solidFill>
                  <a:schemeClr val="bg1"/>
                </a:solidFill>
                <a:latin typeface="Candara" pitchFamily="34" charset="0"/>
              </a:rPr>
              <a:t>13000-25000 руб.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с одним вырезанным углом 4">
            <a:hlinkClick r:id="rId3" action="ppaction://hlinksldjump"/>
          </p:cNvPr>
          <p:cNvSpPr/>
          <p:nvPr/>
        </p:nvSpPr>
        <p:spPr>
          <a:xfrm>
            <a:off x="0" y="6425952"/>
            <a:ext cx="1008112" cy="432048"/>
          </a:xfrm>
          <a:prstGeom prst="snip1Rect">
            <a:avLst/>
          </a:prstGeom>
          <a:solidFill>
            <a:schemeClr val="accent5">
              <a:alpha val="3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6" name="Picture 3" descr="C:\8 класс\8А класс\Леонова Анастасия\Безимени-2.png"/>
          <p:cNvPicPr>
            <a:picLocks noChangeAspect="1" noChangeArrowheads="1"/>
          </p:cNvPicPr>
          <p:nvPr/>
        </p:nvPicPr>
        <p:blipFill>
          <a:blip r:embed="rId4" cstate="email">
            <a:lum bright="70000" contrast="-70000"/>
          </a:blip>
          <a:srcRect/>
          <a:stretch>
            <a:fillRect/>
          </a:stretch>
        </p:blipFill>
        <p:spPr bwMode="auto">
          <a:xfrm rot="21315770" flipH="1">
            <a:off x="853273" y="5970082"/>
            <a:ext cx="530402" cy="644060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Прямоугольник с одним вырезанным углом 6">
            <a:hlinkClick r:id="rId5" action="ppaction://hlinksldjump"/>
          </p:cNvPr>
          <p:cNvSpPr/>
          <p:nvPr/>
        </p:nvSpPr>
        <p:spPr>
          <a:xfrm flipH="1">
            <a:off x="8135888" y="6425952"/>
            <a:ext cx="1008112" cy="432048"/>
          </a:xfrm>
          <a:prstGeom prst="snip1Rect">
            <a:avLst/>
          </a:prstGeom>
          <a:solidFill>
            <a:schemeClr val="accent5">
              <a:alpha val="3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4098" name="AutoShape 2" descr="https://store.wacom.com/us/~/media/WTC/Images/Products/Intuos/Pro/PTH651_800x600_Gallery_3.jpg?mw=48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https://store.wacom.com/us/~/media/WTC/Images/Products/Intuos/Pro/PTH651_800x600_Gallery_3.jpg?mw=48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http://eu.shop.wacom.eu/images/articles/322cdf5733483ea7f099fa03d0b298c0_8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14348" y="3786190"/>
            <a:ext cx="4357718" cy="2908777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4104" name="Picture 8" descr="http://sockweb.ru/uploads/posts/2013-06/1371562823_mypaint-2011-screenshots-traditionnal_24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857752" y="4071942"/>
            <a:ext cx="3214710" cy="2584355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://landofart.ru/wp-content/uploads/2012/08/landofart.ru-uzor.png?9d7bd4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lum bright="100000" contrast="-6000"/>
          </a:blip>
          <a:srcRect/>
          <a:stretch>
            <a:fillRect/>
          </a:stretch>
        </p:blipFill>
        <p:spPr bwMode="auto">
          <a:xfrm rot="10800000" flipH="1" flipV="1">
            <a:off x="1000100" y="6286520"/>
            <a:ext cx="7358114" cy="571480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</p:spPr>
      </p:pic>
      <p:pic>
        <p:nvPicPr>
          <p:cNvPr id="1026" name="Picture 2" descr="E:\презентация цифровое искусство\Новый ыХолст.pn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5">
                <a:shade val="45000"/>
                <a:satMod val="135000"/>
              </a:schemeClr>
              <a:prstClr val="white"/>
            </a:duotone>
            <a:lum contrast="10000"/>
          </a:blip>
          <a:srcRect l="-1777"/>
          <a:stretch>
            <a:fillRect/>
          </a:stretch>
        </p:blipFill>
        <p:spPr bwMode="auto">
          <a:xfrm>
            <a:off x="432048" y="-27384"/>
            <a:ext cx="8748464" cy="68853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ru-RU" sz="4800" dirty="0" smtClean="0">
                <a:latin typeface="Candara" pitchFamily="34" charset="0"/>
              </a:rPr>
              <a:t>C</a:t>
            </a:r>
            <a:r>
              <a:rPr lang="ru-RU" dirty="0" smtClean="0">
                <a:solidFill>
                  <a:schemeClr val="bg1"/>
                </a:solidFill>
                <a:latin typeface="Candara" pitchFamily="34" charset="0"/>
              </a:rPr>
              <a:t>intiq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96753"/>
            <a:ext cx="8136904" cy="2592288"/>
          </a:xfrm>
          <a:prstGeom prst="roundRect">
            <a:avLst/>
          </a:prstGeom>
          <a:solidFill>
            <a:schemeClr val="accent5">
              <a:lumMod val="50000"/>
              <a:alpha val="30000"/>
            </a:schemeClr>
          </a:solidFill>
        </p:spPr>
        <p:txBody>
          <a:bodyPr>
            <a:normAutofit fontScale="92500" lnSpcReduction="10000"/>
          </a:bodyPr>
          <a:lstStyle/>
          <a:p>
            <a:pPr marL="0">
              <a:buNone/>
            </a:pPr>
            <a:r>
              <a:rPr lang="ru-RU" sz="2800" dirty="0" smtClean="0">
                <a:solidFill>
                  <a:schemeClr val="bg1"/>
                </a:solidFill>
                <a:latin typeface="Candara" pitchFamily="34" charset="0"/>
              </a:rPr>
              <a:t>Cintiq</a:t>
            </a:r>
            <a:r>
              <a:rPr lang="ru-RU" sz="2800" baseline="30000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Candara" pitchFamily="34" charset="0"/>
              </a:rPr>
              <a:t>совмещает в себе графический планшет и ЖК-монитор, что позволяет работать чувствительным к нажиму и наклону пером непосредственно на экране дисплея. Выпускается на базе технологии профессиональной линейки </a:t>
            </a:r>
            <a:r>
              <a:rPr lang="ru-RU" sz="2800" dirty="0" err="1" smtClean="0">
                <a:solidFill>
                  <a:schemeClr val="bg1"/>
                </a:solidFill>
                <a:latin typeface="Candara" pitchFamily="34" charset="0"/>
              </a:rPr>
              <a:t>Intuos</a:t>
            </a:r>
            <a:r>
              <a:rPr lang="ru-RU" sz="2800" dirty="0" smtClean="0">
                <a:solidFill>
                  <a:schemeClr val="bg1"/>
                </a:solidFill>
                <a:latin typeface="Candara" pitchFamily="34" charset="0"/>
              </a:rPr>
              <a:t>.</a:t>
            </a:r>
          </a:p>
          <a:p>
            <a:pPr marL="0">
              <a:buNone/>
            </a:pPr>
            <a:r>
              <a:rPr lang="ru-RU" sz="2800" dirty="0" smtClean="0">
                <a:solidFill>
                  <a:schemeClr val="bg1"/>
                </a:solidFill>
                <a:latin typeface="Candara" pitchFamily="34" charset="0"/>
              </a:rPr>
              <a:t>Цена: от 50000 руб. </a:t>
            </a:r>
            <a:endParaRPr lang="ru-RU" sz="2800" dirty="0">
              <a:solidFill>
                <a:schemeClr val="bg1"/>
              </a:solidFill>
              <a:latin typeface="Candara" pitchFamily="34" charset="0"/>
            </a:endParaRPr>
          </a:p>
        </p:txBody>
      </p:sp>
      <p:pic>
        <p:nvPicPr>
          <p:cNvPr id="3074" name="Picture 2" descr="E:\презентация цифровое искусство\cintiq12_1_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19672" y="3933056"/>
            <a:ext cx="4104456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E:\презентация цифровое искусство\71466865_1299085618_34145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940152" y="3933056"/>
            <a:ext cx="1916703" cy="2706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с одним вырезанным углом 6">
            <a:hlinkClick r:id="rId6" action="ppaction://hlinksldjump"/>
          </p:cNvPr>
          <p:cNvSpPr/>
          <p:nvPr/>
        </p:nvSpPr>
        <p:spPr>
          <a:xfrm>
            <a:off x="0" y="6425952"/>
            <a:ext cx="1008112" cy="432048"/>
          </a:xfrm>
          <a:prstGeom prst="snip1Rect">
            <a:avLst/>
          </a:prstGeom>
          <a:solidFill>
            <a:schemeClr val="accent5">
              <a:alpha val="3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8" name="Picture 3" descr="C:\8 класс\8А класс\Леонова Анастасия\Безимени-2.png"/>
          <p:cNvPicPr>
            <a:picLocks noChangeAspect="1" noChangeArrowheads="1"/>
          </p:cNvPicPr>
          <p:nvPr/>
        </p:nvPicPr>
        <p:blipFill>
          <a:blip r:embed="rId7" cstate="email">
            <a:lum bright="70000" contrast="-70000"/>
          </a:blip>
          <a:srcRect/>
          <a:stretch>
            <a:fillRect/>
          </a:stretch>
        </p:blipFill>
        <p:spPr bwMode="auto">
          <a:xfrm rot="21315770" flipH="1">
            <a:off x="853273" y="5970082"/>
            <a:ext cx="530402" cy="644060"/>
          </a:xfrm>
          <a:prstGeom prst="rect">
            <a:avLst/>
          </a:prstGeom>
          <a:ln>
            <a:noFill/>
          </a:ln>
          <a:effectLst/>
        </p:spPr>
      </p:pic>
      <p:sp>
        <p:nvSpPr>
          <p:cNvPr id="9" name="Прямоугольник с одним вырезанным углом 8">
            <a:hlinkClick r:id="rId8" action="ppaction://hlinksldjump"/>
          </p:cNvPr>
          <p:cNvSpPr/>
          <p:nvPr/>
        </p:nvSpPr>
        <p:spPr>
          <a:xfrm flipH="1">
            <a:off x="8135888" y="6425952"/>
            <a:ext cx="1008112" cy="432048"/>
          </a:xfrm>
          <a:prstGeom prst="snip1Rect">
            <a:avLst/>
          </a:prstGeom>
          <a:solidFill>
            <a:schemeClr val="accent5">
              <a:alpha val="3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презентация цифровое искусство\Цифровое-искусство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48" y="142852"/>
            <a:ext cx="2061859" cy="3214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с одним вырезанным углом 6">
            <a:hlinkClick r:id="rId3" action="ppaction://hlinksldjump"/>
          </p:cNvPr>
          <p:cNvSpPr/>
          <p:nvPr/>
        </p:nvSpPr>
        <p:spPr>
          <a:xfrm>
            <a:off x="0" y="6425952"/>
            <a:ext cx="1008112" cy="432048"/>
          </a:xfrm>
          <a:prstGeom prst="snip1Rect">
            <a:avLst/>
          </a:prstGeom>
          <a:solidFill>
            <a:schemeClr val="accent5">
              <a:alpha val="3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9" name="Прямоугольник с одним вырезанным углом 8">
            <a:hlinkClick r:id="rId4" action="ppaction://hlinksldjump"/>
          </p:cNvPr>
          <p:cNvSpPr/>
          <p:nvPr/>
        </p:nvSpPr>
        <p:spPr>
          <a:xfrm flipH="1">
            <a:off x="8135888" y="6425952"/>
            <a:ext cx="1008112" cy="432048"/>
          </a:xfrm>
          <a:prstGeom prst="snip1Rect">
            <a:avLst/>
          </a:prstGeom>
          <a:solidFill>
            <a:schemeClr val="accent5">
              <a:alpha val="3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pic>
        <p:nvPicPr>
          <p:cNvPr id="2050" name="Picture 2" descr="http://vau-portal.ru/images/stories/2010/10-10/1344-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44" y="142852"/>
            <a:ext cx="4026776" cy="3214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 descr="http://s.pikabu.ru/post_img/2013/03/21/11/1363885336_1972459194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2844" y="3500438"/>
            <a:ext cx="4857784" cy="27272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3" descr="C:\8 класс\8А класс\Леонова Анастасия\Безимени-2.png"/>
          <p:cNvPicPr>
            <a:picLocks noChangeAspect="1" noChangeArrowheads="1"/>
          </p:cNvPicPr>
          <p:nvPr/>
        </p:nvPicPr>
        <p:blipFill>
          <a:blip r:embed="rId7" cstate="email">
            <a:lum bright="70000" contrast="-70000"/>
          </a:blip>
          <a:srcRect/>
          <a:stretch>
            <a:fillRect/>
          </a:stretch>
        </p:blipFill>
        <p:spPr bwMode="auto">
          <a:xfrm rot="21315770" flipH="1">
            <a:off x="853273" y="5970082"/>
            <a:ext cx="530402" cy="64406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054" name="Picture 6" descr="http://arttower.ru/forum/uploads/post-3-1169636353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16200000">
            <a:off x="6147208" y="496470"/>
            <a:ext cx="3214710" cy="25074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6" name="Picture 8" descr="http://www.technofresh.ru/netcat_files/image/Wacom-Bamboo-3rd-Generation_5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143504" y="3500438"/>
            <a:ext cx="3857652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4" descr="http://landofart.ru/wp-content/uploads/2012/08/landofart.ru-uzor.png?9d7bd4"/>
          <p:cNvPicPr>
            <a:picLocks noChangeAspect="1" noChangeArrowheads="1"/>
          </p:cNvPicPr>
          <p:nvPr/>
        </p:nvPicPr>
        <p:blipFill>
          <a:blip r:embed="rId10" cstate="email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lum bright="100000" contrast="-6000"/>
          </a:blip>
          <a:srcRect/>
          <a:stretch>
            <a:fillRect/>
          </a:stretch>
        </p:blipFill>
        <p:spPr bwMode="auto">
          <a:xfrm rot="10800000" flipH="1" flipV="1">
            <a:off x="1000100" y="6286520"/>
            <a:ext cx="7358114" cy="571480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</TotalTime>
  <Words>261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Цифровое искусство</vt:lpstr>
      <vt:lpstr>Слайд 2</vt:lpstr>
      <vt:lpstr>Что такое графический планшет?</vt:lpstr>
      <vt:lpstr>Основные характеристики</vt:lpstr>
      <vt:lpstr>Какой планшет выбрать?</vt:lpstr>
      <vt:lpstr>Bamboo (Intuos)</vt:lpstr>
      <vt:lpstr>Intuos Pro (ранее просто Intuos)  </vt:lpstr>
      <vt:lpstr>Cintiq</vt:lpstr>
      <vt:lpstr>Слайд 9</vt:lpstr>
      <vt:lpstr>Слайд 10</vt:lpstr>
      <vt:lpstr>Спасибо за просмотр</vt:lpstr>
    </vt:vector>
  </TitlesOfParts>
  <Company>МБОУ "Лицей №2"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Цифровое искусство</dc:title>
  <dc:creator>Ученик</dc:creator>
  <cp:lastModifiedBy>User</cp:lastModifiedBy>
  <cp:revision>66</cp:revision>
  <dcterms:created xsi:type="dcterms:W3CDTF">2014-04-21T07:30:54Z</dcterms:created>
  <dcterms:modified xsi:type="dcterms:W3CDTF">2014-06-23T05:00:24Z</dcterms:modified>
</cp:coreProperties>
</file>