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8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718" autoAdjust="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935"/>
        <p:guide pos="4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9FC3E-63D5-46EE-B684-8069F810A5B9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382C5-E44C-4ECD-B4AC-E190C24C5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6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382C5-E44C-4ECD-B4AC-E190C24C5C6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382C5-E44C-4ECD-B4AC-E190C24C5C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382C5-E44C-4ECD-B4AC-E190C24C5C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382C5-E44C-4ECD-B4AC-E190C24C5C6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382C5-E44C-4ECD-B4AC-E190C24C5C6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32316405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32316405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467544" y="1484784"/>
            <a:ext cx="3887787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4"/>
          </p:nvPr>
        </p:nvSpPr>
        <p:spPr>
          <a:xfrm>
            <a:off x="4788024" y="1484784"/>
            <a:ext cx="3887787" cy="47529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8821_orig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26" name="Picture 2" descr="C:\Users\Мохов\Desktop\0000000000\Готовые на сайт\1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45" y="1421854"/>
            <a:ext cx="7496175" cy="47434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522.jpg"/>
          <p:cNvPicPr>
            <a:picLocks noChangeAspect="1"/>
          </p:cNvPicPr>
          <p:nvPr userDrawn="1"/>
        </p:nvPicPr>
        <p:blipFill rotWithShape="1">
          <a:blip r:embed="rId2" cstate="print"/>
          <a:srcRect l="1045" t="1227" r="829" b="1273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5B16D-1469-4A4B-84CC-E55DB061298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C51D-5FAA-4172-83BA-AF5E91C0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7" r:id="rId6"/>
    <p:sldLayoutId id="2147483668" r:id="rId7"/>
    <p:sldLayoutId id="2147483653" r:id="rId8"/>
    <p:sldLayoutId id="2147483669" r:id="rId9"/>
    <p:sldLayoutId id="2147483670" r:id="rId10"/>
    <p:sldLayoutId id="2147483671" r:id="rId11"/>
    <p:sldLayoutId id="2147483672" r:id="rId12"/>
    <p:sldLayoutId id="214748366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4.xml"/><Relationship Id="rId7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8.jpeg"/><Relationship Id="rId7" Type="http://schemas.openxmlformats.org/officeDocument/2006/relationships/slide" Target="slide2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3.xml"/><Relationship Id="rId7" Type="http://schemas.openxmlformats.org/officeDocument/2006/relationships/slide" Target="slide2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35.jpeg"/><Relationship Id="rId7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7.xml"/><Relationship Id="rId5" Type="http://schemas.openxmlformats.org/officeDocument/2006/relationships/slide" Target="slide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1%83_%D0%A8%D0%B8" TargetMode="External"/><Relationship Id="rId13" Type="http://schemas.openxmlformats.org/officeDocument/2006/relationships/hyperlink" Target="http://astrovic.kiev.ua/lib/tayib.htm" TargetMode="External"/><Relationship Id="rId18" Type="http://schemas.openxmlformats.org/officeDocument/2006/relationships/hyperlink" Target="http://zimbabve.dat.ru/library/east/SuShi/sushi.htm" TargetMode="External"/><Relationship Id="rId3" Type="http://schemas.openxmlformats.org/officeDocument/2006/relationships/hyperlink" Target="http://ru.wikipedia.org/wiki/%D0%90%D0%BB%D1%8C-%D0%9C%D1%83%D1%82%D0%B0%D0%BD%D0%B0%D0%B1%D0%B1%D0%B8" TargetMode="External"/><Relationship Id="rId21" Type="http://schemas.openxmlformats.org/officeDocument/2006/relationships/hyperlink" Target="http://tenvsumerkax.diary.ru/p177681663.htm?oam" TargetMode="External"/><Relationship Id="rId7" Type="http://schemas.openxmlformats.org/officeDocument/2006/relationships/hyperlink" Target="http://ru.wikipedia.org/wiki/%D0%9A%D0%B0%D0%B1%D0%B8%D1%80" TargetMode="External"/><Relationship Id="rId12" Type="http://schemas.openxmlformats.org/officeDocument/2006/relationships/hyperlink" Target="http://litena.ru/books/item/f00/s00/z0000059/st033.shtml" TargetMode="External"/><Relationship Id="rId17" Type="http://schemas.openxmlformats.org/officeDocument/2006/relationships/hyperlink" Target="http://gobindsadan-rus.org/index.php/2012-10-22-05-08-35/13-2012-10-22-04-51-41" TargetMode="External"/><Relationship Id="rId2" Type="http://schemas.openxmlformats.org/officeDocument/2006/relationships/hyperlink" Target="http://ru.wikipedia.org/wiki/%D0%90%D0%BB%D1%8C-%D0%91%D1%83%D1%85%D1%82%D1%83%D1%80%D0%B8" TargetMode="External"/><Relationship Id="rId16" Type="http://schemas.openxmlformats.org/officeDocument/2006/relationships/hyperlink" Target="http://rupoem.ru/tagor/all.aspx" TargetMode="External"/><Relationship Id="rId20" Type="http://schemas.openxmlformats.org/officeDocument/2006/relationships/hyperlink" Target="http://graf-mur.holm.ru/classic/poezi12.htm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ru.wikipedia.org/wiki/%D0%A0%D0%B0%D0%B1%D0%B8%D0%BD%D0%B4%D1%80%D0%B0%D0%BD%D0%B0%D1%82_%D0%A2%D0%B0%D0%B3%D0%BE%D1%80" TargetMode="External"/><Relationship Id="rId11" Type="http://schemas.openxmlformats.org/officeDocument/2006/relationships/hyperlink" Target="http://ru.wikipedia.org/wiki/%D0%9C%D0%B0%D1%81%D0%B0%D0%BE%D0%BA%D0%B0_%D0%A1%D0%B8%D0%BA%D0%B8" TargetMode="External"/><Relationship Id="rId5" Type="http://schemas.openxmlformats.org/officeDocument/2006/relationships/hyperlink" Target="http://ru.wikipedia.org/wiki/%D0%9C%D0%B5%D1%85%D1%81%D0%B5%D1%82%D0%B8_%D0%93%D1%8F%D0%BD%D0%B4%D0%B6%D0%B5%D0%B2%D0%B8" TargetMode="External"/><Relationship Id="rId15" Type="http://schemas.openxmlformats.org/officeDocument/2006/relationships/hyperlink" Target="http://www.stihi.ru/2010/12/09/8428" TargetMode="External"/><Relationship Id="rId10" Type="http://schemas.openxmlformats.org/officeDocument/2006/relationships/hyperlink" Target="http://ru.wikipedia.org/wiki/%D0%98%D0%B4%D0%B7%D1%83%D0%BC%D0%B8-%D1%81%D0%B8%D0%BA%D0%B8%D0%B1%D1%83" TargetMode="External"/><Relationship Id="rId19" Type="http://schemas.openxmlformats.org/officeDocument/2006/relationships/hyperlink" Target="http://asiapacific.narod.ru/countries/china/du_fu.htm" TargetMode="External"/><Relationship Id="rId4" Type="http://schemas.openxmlformats.org/officeDocument/2006/relationships/hyperlink" Target="http://ru.wikipedia.org/wiki/%D0%A5%D0%B0%D1%84%D0%B8%D0%B7_%D0%A8%D0%B8%D1%80%D0%B0%D0%B7%D0%B8" TargetMode="External"/><Relationship Id="rId9" Type="http://schemas.openxmlformats.org/officeDocument/2006/relationships/hyperlink" Target="http://ru.wikipedia.org/wiki/%D0%94%D1%83_%D0%A4%D1%83" TargetMode="External"/><Relationship Id="rId14" Type="http://schemas.openxmlformats.org/officeDocument/2006/relationships/hyperlink" Target="http://www.inpearls.ru/author/11099" TargetMode="External"/><Relationship Id="rId22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7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Поэзия востока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079092"/>
            <a:ext cx="6912768" cy="17526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Автор</a:t>
            </a:r>
            <a:r>
              <a:rPr lang="en-US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</a:t>
            </a: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Изиланова</a:t>
            </a: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Наталья,</a:t>
            </a:r>
            <a:b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10б класс, МБОУ «Лицей № 2»,</a:t>
            </a:r>
            <a:b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г. Нижневартовск, май 2014 г.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Мехсети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Гянджеви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1772816"/>
            <a:ext cx="3366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шапочник смышлён и остроглаз,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шапки шить атласные горазд.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сотни лишь одна хвалы достойна,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я хвалила каждую сто раз.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2Omens-of-Hafez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00808"/>
            <a:ext cx="3267877" cy="439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4572000" y="1700808"/>
            <a:ext cx="3528392" cy="4464496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Вошла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обычай подлость. В мире нету 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честности, ни верности обету. 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 стоит с протянутой рукою, 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Выпрашивая медную монету. 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нищеты и бед ища защиту, 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Ученый муж скитается по свету. 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 невежда нынче процветает: 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не тронь - вмиг призовет к ответу!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Хафиз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Ширази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128_pers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348880"/>
            <a:ext cx="3500888" cy="310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hlinkshowjump?jump=nextslide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8"/>
          <p:cNvSpPr txBox="1">
            <a:spLocks/>
          </p:cNvSpPr>
          <p:nvPr/>
        </p:nvSpPr>
        <p:spPr>
          <a:xfrm>
            <a:off x="1187624" y="1628800"/>
            <a:ext cx="3320108" cy="446449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Развалины жизни кипящий разлив окружил,</a:t>
            </a:r>
            <a:b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Наполнил нам чаши, согрел остывающий пыл.</a:t>
            </a:r>
            <a:b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Проснись же, приятель!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Взгляни, как проворно пожитки</a:t>
            </a:r>
            <a:b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 хижины жизни носильщик судьбы потащил!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Хафиз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Ширази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Jw_99lc4VO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336565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niggar-tea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3024336"/>
          </a:xfrm>
          <a:prstGeom prst="rect">
            <a:avLst/>
          </a:prstGeom>
        </p:spPr>
      </p:pic>
      <p:sp>
        <p:nvSpPr>
          <p:cNvPr id="11" name="Управляющая кнопка: настраиваемая 10">
            <a:hlinkClick r:id="rId3" action="ppaction://hlinksldjump" highlightClick="1"/>
          </p:cNvPr>
          <p:cNvSpPr/>
          <p:nvPr/>
        </p:nvSpPr>
        <p:spPr>
          <a:xfrm>
            <a:off x="1316782" y="1196752"/>
            <a:ext cx="2736304" cy="64807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Рабиндранат Тагор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rId4" action="ppaction://hlinksldjump" highlightClick="1"/>
          </p:cNvPr>
          <p:cNvSpPr/>
          <p:nvPr/>
        </p:nvSpPr>
        <p:spPr>
          <a:xfrm>
            <a:off x="5205214" y="1196752"/>
            <a:ext cx="2736304" cy="64807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188640"/>
            <a:ext cx="4427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Поэты Индии</a:t>
            </a:r>
            <a:endParaRPr lang="ru-RU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4" name="Рисунок 13" descr="rabindranath_thak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5352" y="2204864"/>
            <a:ext cx="2759493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Кабир [kabir]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5214" y="2204864"/>
            <a:ext cx="273630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Управляющая кнопка: настраиваемая 16">
            <a:hlinkClick r:id="rId7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Управляющая кнопка: настраиваемая 18">
            <a:hlinkClick r:id="rId8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71600" y="1772816"/>
            <a:ext cx="3528442" cy="439248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Когда 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одолеть преграды у реки не хватает сил,</a:t>
            </a:r>
            <a:b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Затягивает пеленою стоячую воду ил.</a:t>
            </a:r>
            <a:b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предрассудков ветхих повсюду встает стена,</a:t>
            </a:r>
            <a:b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Застывшей и равнодушной делается страна.</a:t>
            </a:r>
            <a:b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Тропа, по которой ходят, остается торной тропой,</a:t>
            </a:r>
            <a:b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пропадет она, сорной не зарастет травой.</a:t>
            </a:r>
            <a:b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Кодексы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мантр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закрыли, преградили стране пути.</a:t>
            </a:r>
            <a:b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Теченье остановилось. Некуда ей идти.</a:t>
            </a:r>
          </a:p>
          <a:p>
            <a:pPr algn="ctr">
              <a:buNone/>
            </a:pP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Из 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тьмы я пришел, где шумят дожди...</a:t>
            </a:r>
          </a:p>
          <a:p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Рабиндранат Тагор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2595554_5791b4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02433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1556792"/>
            <a:ext cx="32221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ночам под звуки флейты бродят звездные стада. 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коров своих, незримый, в небесах пасешь всегда. Светоносные коровы озаряют сад плодовый,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 цветами и плодами разбредаясь кто куда.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рассвете убегают, лишь клубится пыль вдогон.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 их музыкой вечерней возвращаешь в свой загон. Разбрестись я дал желаньям, и мечтам, и упованьям. 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пастух, придет мой вечер - соберешь ли их тогда?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Рабиндранат Тагор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93571128_large_0_364c8_32026879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564904"/>
            <a:ext cx="3430821" cy="249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Кабир</a:t>
            </a:r>
            <a:endParaRPr lang="ru-RU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2756" y="1808078"/>
            <a:ext cx="3600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Взгляни на этот мир цветущий: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Душа моя, что в нем блуждает,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восторге не от райских кущей, -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их Творца. Он - созидает!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- и Любовь, и воплощенье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Любви в любом цветке и сердце.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- все, что жаждет восхищенья,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- все, что не подвластно смерти.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прекрасный лик незримый -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всем, и все - непостижимо.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победить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борьбе с судьбою?</a:t>
            </a:r>
            <a:b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говорю, </a:t>
            </a:r>
            <a:r>
              <a:rPr lang="ru-RU" sz="17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Кабир</a:t>
            </a: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любовью!</a:t>
            </a:r>
            <a:endParaRPr lang="ru-RU" sz="1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97120485_dlcPFZbDp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091021" cy="457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655438" y="1988254"/>
            <a:ext cx="33843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Немеркнущий алмаз Любви</a:t>
            </a:r>
            <a:b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Утерян: всюду хлам и сор...</a:t>
            </a:r>
            <a:b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где бы кто ни норовил</a:t>
            </a:r>
            <a:b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его - в ущельях гор,</a:t>
            </a:r>
            <a:b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камней, в кипенье рек, -</a:t>
            </a:r>
            <a:b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Сходились запад и восток,</a:t>
            </a:r>
            <a:b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Сливались день, и год, и век,</a:t>
            </a:r>
            <a:b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Алмаза не нашел никто.</a:t>
            </a:r>
            <a:b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лишь </a:t>
            </a:r>
            <a:r>
              <a:rPr lang="ru-RU" sz="19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Кабир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сей раб Небес,</a:t>
            </a:r>
            <a:b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смиренье отыскал его</a:t>
            </a:r>
            <a:b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бережно прижав к себе,</a:t>
            </a:r>
            <a:b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Возжег в душе Святой Огонь.</a:t>
            </a:r>
            <a:endParaRPr lang="ru-RU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Кабир</a:t>
            </a:r>
            <a:endParaRPr lang="ru-RU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Управляющая кнопка: настраиваемая 19">
            <a:hlinkClick r:id="rId2" action="ppaction://hlinksldjump" highlightClick="1"/>
          </p:cNvPr>
          <p:cNvSpPr/>
          <p:nvPr/>
        </p:nvSpPr>
        <p:spPr>
          <a:xfrm>
            <a:off x="6107410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1023355-i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628800"/>
            <a:ext cx="2988361" cy="4465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x_018c19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3312368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6076" y="2492896"/>
            <a:ext cx="2592288" cy="3147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1315636" y="1628800"/>
            <a:ext cx="2736304" cy="64807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204068" y="1628800"/>
            <a:ext cx="2736304" cy="64807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188640"/>
            <a:ext cx="4427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Поэты Китая</a:t>
            </a:r>
            <a:endParaRPr lang="ru-RU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image0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59652" y="2492896"/>
            <a:ext cx="244827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Ши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55576" y="1772816"/>
            <a:ext cx="3744416" cy="41044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хайнаньской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деревне остаток дней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дожить хотел в тишине,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владыка, душу мою призывая,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У-ян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направил ко мне.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проливом, куда пролегают пути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исчезающих птичьих стай,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Синие горы еле видны —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там настоящий Китай!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b9f95e25e8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204864"/>
            <a:ext cx="3305944" cy="327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rId4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hlinkshowjump?jump=nextslide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71600" y="2060848"/>
            <a:ext cx="7400398" cy="36297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1259632" y="2780928"/>
            <a:ext cx="432048" cy="10081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411760" y="2636912"/>
            <a:ext cx="432048" cy="10081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347864" y="3212976"/>
            <a:ext cx="432048" cy="10081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860032" y="2780928"/>
            <a:ext cx="432048" cy="10081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04248" y="2204864"/>
            <a:ext cx="432048" cy="10081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3" action="ppaction://hlinksldjump" highlightClick="1"/>
          </p:cNvPr>
          <p:cNvSpPr/>
          <p:nvPr/>
        </p:nvSpPr>
        <p:spPr>
          <a:xfrm>
            <a:off x="971600" y="2420888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Аравия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rId4" action="ppaction://hlinksldjump" highlightClick="1"/>
          </p:cNvPr>
          <p:cNvSpPr/>
          <p:nvPr/>
        </p:nvSpPr>
        <p:spPr>
          <a:xfrm>
            <a:off x="2123728" y="2276872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rId5" action="ppaction://hlinksldjump" highlightClick="1"/>
          </p:cNvPr>
          <p:cNvSpPr/>
          <p:nvPr/>
        </p:nvSpPr>
        <p:spPr>
          <a:xfrm>
            <a:off x="3059832" y="2852936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Индия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rId6" action="ppaction://hlinksldjump" highlightClick="1"/>
          </p:cNvPr>
          <p:cNvSpPr/>
          <p:nvPr/>
        </p:nvSpPr>
        <p:spPr>
          <a:xfrm>
            <a:off x="4572000" y="2420888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настраиваемая 17">
            <a:hlinkClick r:id="rId7" action="ppaction://hlinksldjump" highlightClick="1"/>
          </p:cNvPr>
          <p:cNvSpPr/>
          <p:nvPr/>
        </p:nvSpPr>
        <p:spPr>
          <a:xfrm>
            <a:off x="6516216" y="1844824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Управляющая кнопка: настраиваемая 20">
            <a:hlinkClick r:id="rId8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1620" y="26064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Выберите страну</a:t>
            </a:r>
            <a:endParaRPr lang="ru-RU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355976" y="1628800"/>
            <a:ext cx="3672408" cy="453650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 джута на солнце блестят, летят семена конопли.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чьей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шелковарни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всей округе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запахи потекли?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Девушки за веретена взялись,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слышны голоса вдали.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Седые волосы, пьяный взор,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одеждой не скрыть худобы.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Зерно незрелое трет в руках,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от голода руки слабы.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Вопрошает: скоро ли в здешних краях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созреют бобы?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0_163a6_f91286cc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204144"/>
            <a:ext cx="3456384" cy="342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rId5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Фу</a:t>
            </a:r>
            <a:endParaRPr lang="ru-RU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971601" y="1628800"/>
            <a:ext cx="3672408" cy="453561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Предо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мной устилает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тропу 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белым войлоком пух тополей.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 лотоса в горной реке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словно пригоршня медных монет.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Зеленеет бамбук молодой — 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взгляд не касался ничей.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утенок на желтом песке 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крепко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спит подле мамы своей.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89088331_4227230_5474da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708920"/>
            <a:ext cx="3240360" cy="1973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rId4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971600" y="1556792"/>
            <a:ext cx="3240360" cy="44973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Уж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слива облетела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пришел я сад,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груша вновь надела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розовый наряд.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розы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распускались, в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заботах был садовник,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 стены сплетались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терновник...</a:t>
            </a:r>
          </a:p>
          <a:p>
            <a:endParaRPr lang="ru-RU" dirty="0"/>
          </a:p>
        </p:txBody>
      </p:sp>
      <p:sp>
        <p:nvSpPr>
          <p:cNvPr id="13" name="Управляющая кнопка: настраиваемая 12">
            <a:hlinkClick r:id="rId2" action="ppaction://hlinksldjump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Фу</a:t>
            </a:r>
            <a:endParaRPr lang="ru-RU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1252390551_22.jpg"/>
          <p:cNvPicPr>
            <a:picLocks noChangeAspect="1"/>
          </p:cNvPicPr>
          <p:nvPr/>
        </p:nvPicPr>
        <p:blipFill rotWithShape="1">
          <a:blip r:embed="rId3" cstate="print"/>
          <a:srcRect b="6613"/>
          <a:stretch/>
        </p:blipFill>
        <p:spPr>
          <a:xfrm>
            <a:off x="4716016" y="2132856"/>
            <a:ext cx="3413844" cy="322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foto-ieroglif-10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3456384"/>
          </a:xfrm>
          <a:prstGeom prst="rect">
            <a:avLst/>
          </a:prstGeom>
        </p:spPr>
      </p:pic>
      <p:pic>
        <p:nvPicPr>
          <p:cNvPr id="7" name="Рисунок 6" descr="105084906_Masaoka_Shik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222" y="2276872"/>
            <a:ext cx="2592289" cy="3279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dzumi_Sikib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2218" y="2276872"/>
            <a:ext cx="259228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5205214" y="1268760"/>
            <a:ext cx="2736304" cy="64807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Масаока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1320210" y="1268760"/>
            <a:ext cx="2736304" cy="64807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Идзуми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Сикибу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76" y="188640"/>
            <a:ext cx="4427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Поэты Японии</a:t>
            </a:r>
            <a:endParaRPr lang="ru-RU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Масаока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Сики</a:t>
            </a:r>
            <a:endParaRPr lang="ru-RU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259632" y="1628800"/>
            <a:ext cx="3167063" cy="15113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Ах! Как распустил</a:t>
            </a:r>
          </a:p>
          <a:p>
            <a:pPr algn="ctr">
              <a:buNone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весеннем ветру</a:t>
            </a:r>
          </a:p>
          <a:p>
            <a:pPr algn="ctr">
              <a:buNone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 хвост павлин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4008" y="1700808"/>
            <a:ext cx="3456384" cy="18716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Бледная луна</a:t>
            </a:r>
          </a:p>
          <a:p>
            <a:pPr algn="ctr"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вдруг захотелось</a:t>
            </a:r>
          </a:p>
          <a:p>
            <a:pPr algn="ctr"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Украсть арбуз.</a:t>
            </a:r>
          </a:p>
          <a:p>
            <a:endParaRPr lang="ru-RU" dirty="0"/>
          </a:p>
        </p:txBody>
      </p:sp>
      <p:sp>
        <p:nvSpPr>
          <p:cNvPr id="16" name="Управляющая кнопка: настраиваемая 15">
            <a:hlinkClick r:id="rId2" action="ppaction://hlinksldjump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209036_origin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645024"/>
            <a:ext cx="3168352" cy="230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загруженное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645024"/>
            <a:ext cx="292640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Идзуми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Сикибу</a:t>
            </a:r>
            <a:endParaRPr lang="ru-RU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1700808"/>
            <a:ext cx="33123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 белизна -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Росою облитые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Белые хризантемы!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Гляжу и понять не могу: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быть, первый иней?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1041182b8aa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132856"/>
            <a:ext cx="2448272" cy="335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0032" y="1700808"/>
            <a:ext cx="2808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увидела под деревьями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Охапки красной листвы...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Тщетное подношение.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 молвят: в десятой луне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покидают боги.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Идзуми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Сикибу</a:t>
            </a:r>
            <a:endParaRPr lang="ru-RU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Pionyi-yaponskaya-zhivop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420888"/>
            <a:ext cx="3378200" cy="262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Информационные ресурсы</a:t>
            </a:r>
            <a:endParaRPr lang="ru-RU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400" b="1" i="1" dirty="0" smtClean="0"/>
              <a:t>Биографии поэтов: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b="1" i="1" u="sng" dirty="0" smtClean="0"/>
              <a:t>Аравия: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2"/>
              </a:rPr>
              <a:t>Аль-Бухтури</a:t>
            </a:r>
            <a:r>
              <a:rPr lang="ru-RU" sz="1600" i="1" dirty="0" smtClean="0"/>
              <a:t> ;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3"/>
              </a:rPr>
              <a:t>Аль-Мутаннабби</a:t>
            </a:r>
            <a:r>
              <a:rPr lang="ru-RU" sz="1600" i="1" u="sng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b="1" i="1" u="sng" dirty="0" smtClean="0"/>
              <a:t>Персия: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4"/>
              </a:rPr>
              <a:t>Хафиз</a:t>
            </a:r>
            <a:r>
              <a:rPr lang="ru-RU" sz="1600" i="1" u="sng" dirty="0" smtClean="0">
                <a:hlinkClick r:id="rId4"/>
              </a:rPr>
              <a:t> </a:t>
            </a:r>
            <a:r>
              <a:rPr lang="ru-RU" sz="1600" i="1" u="sng" dirty="0" err="1" smtClean="0">
                <a:hlinkClick r:id="rId4"/>
              </a:rPr>
              <a:t>Ширази</a:t>
            </a:r>
            <a:r>
              <a:rPr lang="ru-RU" sz="1600" i="1" u="sng" dirty="0" smtClean="0"/>
              <a:t>;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5"/>
              </a:rPr>
              <a:t>Мехсети</a:t>
            </a:r>
            <a:r>
              <a:rPr lang="ru-RU" sz="1600" i="1" u="sng" dirty="0" smtClean="0">
                <a:hlinkClick r:id="rId5"/>
              </a:rPr>
              <a:t> </a:t>
            </a:r>
            <a:r>
              <a:rPr lang="ru-RU" sz="1600" i="1" u="sng" dirty="0" err="1" smtClean="0">
                <a:hlinkClick r:id="rId5"/>
              </a:rPr>
              <a:t>Гянджеви</a:t>
            </a:r>
            <a:r>
              <a:rPr lang="ru-RU" sz="1600" i="1" u="sng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b="1" i="1" u="sng" dirty="0" smtClean="0"/>
              <a:t>Индия:</a:t>
            </a:r>
            <a:endParaRPr lang="ru-RU" sz="2000" i="1" u="sng" dirty="0" smtClean="0">
              <a:hlinkClick r:id="rId6"/>
            </a:endParaRP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smtClean="0">
                <a:hlinkClick r:id="rId6"/>
              </a:rPr>
              <a:t>Рабиндранат Тагор</a:t>
            </a:r>
            <a:r>
              <a:rPr lang="ru-RU" sz="1600" i="1" u="sng" dirty="0" smtClean="0"/>
              <a:t>;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7"/>
              </a:rPr>
              <a:t>Кабир</a:t>
            </a:r>
            <a:r>
              <a:rPr lang="ru-RU" sz="1600" i="1" u="sng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b="1" i="1" u="sng" dirty="0" smtClean="0"/>
              <a:t>Китай: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smtClean="0">
                <a:hlinkClick r:id="rId8"/>
              </a:rPr>
              <a:t>Су </a:t>
            </a:r>
            <a:r>
              <a:rPr lang="ru-RU" sz="1600" i="1" u="sng" dirty="0" err="1" smtClean="0">
                <a:hlinkClick r:id="rId8"/>
              </a:rPr>
              <a:t>Ши</a:t>
            </a:r>
            <a:r>
              <a:rPr lang="ru-RU" sz="1600" i="1" u="sng" dirty="0" smtClean="0"/>
              <a:t>;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9"/>
              </a:rPr>
              <a:t>Ду</a:t>
            </a:r>
            <a:r>
              <a:rPr lang="ru-RU" sz="1600" i="1" u="sng" dirty="0" smtClean="0">
                <a:hlinkClick r:id="rId9"/>
              </a:rPr>
              <a:t>  Фу</a:t>
            </a:r>
            <a:r>
              <a:rPr lang="ru-RU" sz="1600" b="1" i="1" u="sng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b="1" i="1" u="sng" dirty="0" smtClean="0"/>
              <a:t>Япония: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10"/>
              </a:rPr>
              <a:t>Идзуми</a:t>
            </a:r>
            <a:r>
              <a:rPr lang="ru-RU" sz="1600" i="1" u="sng" dirty="0" smtClean="0">
                <a:hlinkClick r:id="rId10"/>
              </a:rPr>
              <a:t> </a:t>
            </a:r>
            <a:r>
              <a:rPr lang="ru-RU" sz="1600" i="1" u="sng" dirty="0" err="1" smtClean="0">
                <a:hlinkClick r:id="rId10"/>
              </a:rPr>
              <a:t>Сикибу</a:t>
            </a:r>
            <a:r>
              <a:rPr lang="ru-RU" sz="1600" i="1" u="sng" dirty="0" smtClean="0"/>
              <a:t>;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11"/>
              </a:rPr>
              <a:t>Масока</a:t>
            </a:r>
            <a:r>
              <a:rPr lang="ru-RU" sz="1600" i="1" u="sng" dirty="0" smtClean="0">
                <a:hlinkClick r:id="rId11"/>
              </a:rPr>
              <a:t> </a:t>
            </a:r>
            <a:r>
              <a:rPr lang="ru-RU" sz="1600" i="1" u="sng" dirty="0" err="1" smtClean="0">
                <a:hlinkClick r:id="rId11"/>
              </a:rPr>
              <a:t>Сики</a:t>
            </a:r>
            <a:r>
              <a:rPr lang="ru-RU" sz="1600" i="1" u="sng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  <a:buNone/>
            </a:pP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4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400" b="1" i="1" dirty="0" smtClean="0"/>
              <a:t>Поэзия: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b="1" i="1" u="sng" dirty="0" smtClean="0"/>
              <a:t>Аравия: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12"/>
              </a:rPr>
              <a:t>Аль-Бухтури</a:t>
            </a:r>
            <a:r>
              <a:rPr lang="ru-RU" sz="1600" i="1" dirty="0" smtClean="0"/>
              <a:t>;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13"/>
              </a:rPr>
              <a:t>Аль-Мутаннабби</a:t>
            </a:r>
            <a:r>
              <a:rPr lang="ru-RU" sz="1600" i="1" u="sng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b="1" i="1" u="sng" dirty="0" smtClean="0"/>
              <a:t>Персия: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14"/>
              </a:rPr>
              <a:t>Хафиз</a:t>
            </a:r>
            <a:r>
              <a:rPr lang="ru-RU" sz="1600" i="1" u="sng" dirty="0" smtClean="0">
                <a:hlinkClick r:id="rId14"/>
              </a:rPr>
              <a:t> </a:t>
            </a:r>
            <a:r>
              <a:rPr lang="ru-RU" sz="1600" i="1" u="sng" dirty="0" err="1" smtClean="0">
                <a:hlinkClick r:id="rId14"/>
              </a:rPr>
              <a:t>Ширази</a:t>
            </a:r>
            <a:r>
              <a:rPr lang="ru-RU" sz="1600" i="1" u="sng" dirty="0" smtClean="0"/>
              <a:t>;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15"/>
              </a:rPr>
              <a:t>Мехсети</a:t>
            </a:r>
            <a:r>
              <a:rPr lang="ru-RU" sz="1600" i="1" u="sng" dirty="0" smtClean="0">
                <a:hlinkClick r:id="rId15"/>
              </a:rPr>
              <a:t> </a:t>
            </a:r>
            <a:r>
              <a:rPr lang="ru-RU" sz="1600" i="1" u="sng" dirty="0" err="1" smtClean="0">
                <a:hlinkClick r:id="rId15"/>
              </a:rPr>
              <a:t>Гянджеви</a:t>
            </a:r>
            <a:r>
              <a:rPr lang="ru-RU" sz="1600" i="1" u="sng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b="1" i="1" u="sng" dirty="0" smtClean="0"/>
              <a:t>Индия:</a:t>
            </a:r>
            <a:endParaRPr lang="ru-RU" sz="2000" i="1" u="sng" dirty="0" smtClean="0">
              <a:hlinkClick r:id="rId6"/>
            </a:endParaRP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smtClean="0">
                <a:hlinkClick r:id="rId16"/>
              </a:rPr>
              <a:t>Рабиндранат Тагор</a:t>
            </a:r>
            <a:r>
              <a:rPr lang="ru-RU" sz="1600" i="1" u="sng" dirty="0" smtClean="0"/>
              <a:t>;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17"/>
              </a:rPr>
              <a:t>Кабир</a:t>
            </a:r>
            <a:r>
              <a:rPr lang="ru-RU" sz="1600" i="1" u="sng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b="1" i="1" u="sng" dirty="0" smtClean="0"/>
              <a:t>Китай: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smtClean="0">
                <a:hlinkClick r:id="rId18"/>
              </a:rPr>
              <a:t>Су </a:t>
            </a:r>
            <a:r>
              <a:rPr lang="ru-RU" sz="1600" i="1" u="sng" dirty="0" err="1" smtClean="0">
                <a:hlinkClick r:id="rId18"/>
              </a:rPr>
              <a:t>Ши</a:t>
            </a:r>
            <a:r>
              <a:rPr lang="ru-RU" sz="1600" i="1" u="sng" dirty="0" smtClean="0"/>
              <a:t>;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19"/>
              </a:rPr>
              <a:t>Ду</a:t>
            </a:r>
            <a:r>
              <a:rPr lang="ru-RU" sz="1600" i="1" u="sng" dirty="0" smtClean="0">
                <a:hlinkClick r:id="rId19"/>
              </a:rPr>
              <a:t>  Фу</a:t>
            </a:r>
            <a:r>
              <a:rPr lang="ru-RU" sz="1600" b="1" i="1" u="sng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000" b="1" i="1" u="sng" dirty="0" smtClean="0"/>
              <a:t>Япония: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20"/>
              </a:rPr>
              <a:t>Идзуми</a:t>
            </a:r>
            <a:r>
              <a:rPr lang="ru-RU" sz="1600" i="1" u="sng" dirty="0" smtClean="0">
                <a:hlinkClick r:id="rId20"/>
              </a:rPr>
              <a:t> </a:t>
            </a:r>
            <a:r>
              <a:rPr lang="ru-RU" sz="1600" i="1" u="sng" dirty="0" err="1" smtClean="0">
                <a:hlinkClick r:id="rId20"/>
              </a:rPr>
              <a:t>Сикибу</a:t>
            </a:r>
            <a:r>
              <a:rPr lang="ru-RU" sz="1600" i="1" u="sng" dirty="0" smtClean="0"/>
              <a:t>;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i="1" u="sng" dirty="0" err="1" smtClean="0">
                <a:hlinkClick r:id="rId21"/>
              </a:rPr>
              <a:t>Масока</a:t>
            </a:r>
            <a:r>
              <a:rPr lang="ru-RU" sz="1600" i="1" u="sng" dirty="0" smtClean="0">
                <a:hlinkClick r:id="rId21"/>
              </a:rPr>
              <a:t> </a:t>
            </a:r>
            <a:r>
              <a:rPr lang="ru-RU" sz="1600" i="1" u="sng" dirty="0" err="1" smtClean="0">
                <a:hlinkClick r:id="rId21"/>
              </a:rPr>
              <a:t>Сики</a:t>
            </a:r>
            <a:r>
              <a:rPr lang="ru-RU" sz="1600" i="1" u="sng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  <a:buNone/>
            </a:pPr>
            <a:endParaRPr lang="ru-RU" dirty="0"/>
          </a:p>
        </p:txBody>
      </p:sp>
      <p:sp>
        <p:nvSpPr>
          <p:cNvPr id="6" name="Управляющая кнопка: настраиваемая 5">
            <a:hlinkClick r:id="rId22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5208642" y="1196752"/>
            <a:ext cx="2736304" cy="64807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Аль-Мутанабби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rId3" action="ppaction://hlinksldjump" highlightClick="1"/>
          </p:cNvPr>
          <p:cNvSpPr/>
          <p:nvPr/>
        </p:nvSpPr>
        <p:spPr>
          <a:xfrm>
            <a:off x="1331640" y="1196752"/>
            <a:ext cx="2736304" cy="64807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Аль-Бухтури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188640"/>
            <a:ext cx="4427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Поэты Аравии</a:t>
            </a:r>
            <a:endParaRPr lang="ru-RU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3" name="Рисунок 22" descr="шапк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08412"/>
            <a:ext cx="9144000" cy="2241176"/>
          </a:xfrm>
          <a:prstGeom prst="rect">
            <a:avLst/>
          </a:prstGeom>
        </p:spPr>
      </p:pic>
      <p:pic>
        <p:nvPicPr>
          <p:cNvPr id="13" name="Рисунок 12" descr="alj-maar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4500" y="2204864"/>
            <a:ext cx="266429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al-muttanab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2932" y="2204864"/>
            <a:ext cx="266429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7127776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rId8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Аль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Мутанабби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971600" y="1844824"/>
            <a:ext cx="3672408" cy="4525963"/>
          </a:xfrm>
        </p:spPr>
        <p:txBody>
          <a:bodyPr anchor="t"/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     В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любом краю, где ни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шагну,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одно и то же встречу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:</a:t>
            </a:r>
          </a:p>
          <a:p>
            <a:pPr algn="ctr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  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Везде пасет презренный раб отару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человечью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itchFamily="66" charset="-78"/>
            </a:endParaRPr>
          </a:p>
        </p:txBody>
      </p:sp>
      <p:pic>
        <p:nvPicPr>
          <p:cNvPr id="10" name="Рисунок 9" descr="2Emigr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00808"/>
            <a:ext cx="33123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27984" y="1628800"/>
            <a:ext cx="3672408" cy="4680520"/>
          </a:xfrm>
        </p:spPr>
        <p:txBody>
          <a:bodyPr anchor="ctr">
            <a:normAutofit fontScale="47500" lnSpcReduction="20000"/>
          </a:bodyPr>
          <a:lstStyle/>
          <a:p>
            <a:pPr algn="ctr" fontAlgn="base">
              <a:buNone/>
            </a:pPr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Тюрьма 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 смерть – мне все едино, друг.</a:t>
            </a:r>
          </a:p>
          <a:p>
            <a:pPr algn="ctr" fontAlgn="base">
              <a:buNone/>
            </a:pPr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Неволею 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огорчен нимало.</a:t>
            </a:r>
          </a:p>
          <a:p>
            <a:pPr algn="ctr" fontAlgn="base">
              <a:buNone/>
            </a:pPr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Приму 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твой дар. Готов вцепиться в труп</a:t>
            </a:r>
          </a:p>
          <a:p>
            <a:pPr algn="ctr" fontAlgn="base">
              <a:buNone/>
            </a:pPr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Голодный 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лев, деля обед шакала</a:t>
            </a:r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buNone/>
            </a:pPr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Пусть 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так, как хочешь ты – тюрьма.</a:t>
            </a:r>
          </a:p>
          <a:p>
            <a:pPr algn="ctr" fontAlgn="base">
              <a:buNone/>
            </a:pPr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Моя 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душа кончины ждать устала</a:t>
            </a:r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buNone/>
            </a:pPr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Стыдиться 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 заточенья? Никогда</a:t>
            </a:r>
          </a:p>
          <a:p>
            <a:pPr algn="ctr" fontAlgn="base">
              <a:buNone/>
            </a:pPr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Жемчужину 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ракушка не </a:t>
            </a:r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смущала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Аль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Мутанабби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 descr="Антикварная-живопись-Wygzywalski-F.M.-Молитва-в-пустыне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564904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Аль-Бухтури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44008" y="1556792"/>
            <a:ext cx="33123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654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4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О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44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4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всадники битвы, сраженья сыны,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4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Для гневного сердца кольчуги тесны. Ослепшая ярость, став вашей судьбой,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4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Своими руками вас двигала в бой.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4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И, видя, что смерти родных предала, Кровавые капли стирала с чела.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pic>
        <p:nvPicPr>
          <p:cNvPr id="8" name="Рисунок 7" descr="ws_transfer_pic_8799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04864"/>
            <a:ext cx="347776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Аль-Бухтури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87624" y="1773394"/>
            <a:ext cx="338437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654" tIns="45720" rIns="66654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Громадой высится дворец, пространство все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заполоня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. Льнут к грозным башням облака в свеченье влажного огня.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Тигр полноводный окружил уступы стен со всех сторон, На глади царственной его весь мир зеленый повторен - Лужайка, полная цветов, дворцовый сад и тихий двор,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Где южный ветер на заре ведет с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листвою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разговор.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 descr="2Memory-of-that-hou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772816"/>
            <a:ext cx="303462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85511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71724"/>
            <a:ext cx="9143999" cy="2209403"/>
          </a:xfrm>
          <a:prstGeom prst="rect">
            <a:avLst/>
          </a:prstGeom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5210924" y="1124744"/>
            <a:ext cx="2736304" cy="64807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Мехсети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Гянджеви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1320210" y="1124744"/>
            <a:ext cx="2736304" cy="64807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Хафиз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Ширази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188640"/>
            <a:ext cx="4427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Поэты Персии</a:t>
            </a:r>
            <a:endParaRPr lang="ru-RU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1" name="Рисунок 20" descr="781437_42235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470" y="2276872"/>
            <a:ext cx="316835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61894_orig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1346" y="2276872"/>
            <a:ext cx="288032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rId9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Мехсети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Гянджеви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1700808"/>
            <a:ext cx="3240360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Румяный хлебопёк возник в окне,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улыбкой подает лепешки мне.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тесто, поизмявши мою душу,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ей место ищет на огне.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1380689326_0_6ffea_e7414d0f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3333750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120855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813588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6103218" y="6497960"/>
            <a:ext cx="1008112" cy="36004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586</Words>
  <Application>Microsoft Office PowerPoint</Application>
  <PresentationFormat>Экран (4:3)</PresentationFormat>
  <Paragraphs>195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Поэзия востока</vt:lpstr>
      <vt:lpstr>Презентация PowerPoint</vt:lpstr>
      <vt:lpstr>Презентация PowerPoint</vt:lpstr>
      <vt:lpstr> Аль Мутанабби </vt:lpstr>
      <vt:lpstr> Аль Мутанабби </vt:lpstr>
      <vt:lpstr> Аль-Бухтури </vt:lpstr>
      <vt:lpstr> Аль-Бухтури </vt:lpstr>
      <vt:lpstr>Презентация PowerPoint</vt:lpstr>
      <vt:lpstr> Мехсети Гянджеви </vt:lpstr>
      <vt:lpstr> Мехсети Гянджеви </vt:lpstr>
      <vt:lpstr> Хафиз Ширази </vt:lpstr>
      <vt:lpstr> Хафиз Ширази </vt:lpstr>
      <vt:lpstr>Презентация PowerPoint</vt:lpstr>
      <vt:lpstr> Рабиндранат Тагор  </vt:lpstr>
      <vt:lpstr> Рабиндранат Тагор  </vt:lpstr>
      <vt:lpstr>Кабир</vt:lpstr>
      <vt:lpstr>Кабир</vt:lpstr>
      <vt:lpstr>Презентация PowerPoint</vt:lpstr>
      <vt:lpstr>Су Ши</vt:lpstr>
      <vt:lpstr>Су Ши</vt:lpstr>
      <vt:lpstr>Ду Фу</vt:lpstr>
      <vt:lpstr>Ду Фу</vt:lpstr>
      <vt:lpstr>Презентация PowerPoint</vt:lpstr>
      <vt:lpstr>Масаока Сики</vt:lpstr>
      <vt:lpstr>Идзуми Сикибу</vt:lpstr>
      <vt:lpstr>Идзуми Сикибу</vt:lpstr>
      <vt:lpstr>Информационные ресурсы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Мохов</cp:lastModifiedBy>
  <cp:revision>175</cp:revision>
  <dcterms:created xsi:type="dcterms:W3CDTF">2014-05-28T12:12:54Z</dcterms:created>
  <dcterms:modified xsi:type="dcterms:W3CDTF">2014-06-24T11:15:28Z</dcterms:modified>
</cp:coreProperties>
</file>