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</p:sldMasterIdLst>
  <p:notesMasterIdLst>
    <p:notesMasterId r:id="rId29"/>
  </p:notesMasterIdLst>
  <p:handoutMasterIdLst>
    <p:handoutMasterId r:id="rId30"/>
  </p:handoutMasterIdLst>
  <p:sldIdLst>
    <p:sldId id="276" r:id="rId3"/>
    <p:sldId id="257" r:id="rId4"/>
    <p:sldId id="258" r:id="rId5"/>
    <p:sldId id="259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3" r:id="rId21"/>
    <p:sldId id="275" r:id="rId22"/>
    <p:sldId id="277" r:id="rId23"/>
    <p:sldId id="284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8000"/>
    <a:srgbClr val="00CC00"/>
    <a:srgbClr val="009900"/>
    <a:srgbClr val="339966"/>
    <a:srgbClr val="33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51" autoAdjust="0"/>
    <p:restoredTop sz="94660"/>
  </p:normalViewPr>
  <p:slideViewPr>
    <p:cSldViewPr>
      <p:cViewPr>
        <p:scale>
          <a:sx n="90" d="100"/>
          <a:sy n="90" d="100"/>
        </p:scale>
        <p:origin x="-2238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8" d="100"/>
          <a:sy n="38" d="100"/>
        </p:scale>
        <p:origin x="-226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0222466-B3AE-4C28-BB85-2D1955803844}" type="datetimeFigureOut">
              <a:rPr lang="ru-RU"/>
              <a:pPr>
                <a:defRPr/>
              </a:pPr>
              <a:t>23.06.2014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CD32A1F-E6C1-4EC9-87E5-BC2F011186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457E5CE-901B-46DC-8849-8F11FDDB116B}" type="datetimeFigureOut">
              <a:rPr lang="ru-RU"/>
              <a:pPr>
                <a:defRPr/>
              </a:pPr>
              <a:t>23.06.2014</a:t>
            </a:fld>
            <a:endParaRPr lang="ru-RU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32C8285-2EC9-4E7D-A67B-E250266A3E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slide" Target="../slides/slide18.xml"/><Relationship Id="rId13" Type="http://schemas.openxmlformats.org/officeDocument/2006/relationships/slide" Target="../slides/slide11.xml"/><Relationship Id="rId3" Type="http://schemas.openxmlformats.org/officeDocument/2006/relationships/slide" Target="../slides/slide3.xml"/><Relationship Id="rId7" Type="http://schemas.openxmlformats.org/officeDocument/2006/relationships/slide" Target="../slides/slide17.xml"/><Relationship Id="rId12" Type="http://schemas.openxmlformats.org/officeDocument/2006/relationships/slide" Target="../slides/slide4.xml"/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2.xml"/><Relationship Id="rId6" Type="http://schemas.openxmlformats.org/officeDocument/2006/relationships/slide" Target="../slides/slide15.xml"/><Relationship Id="rId11" Type="http://schemas.openxmlformats.org/officeDocument/2006/relationships/slide" Target="../slides/slide25.xml"/><Relationship Id="rId5" Type="http://schemas.openxmlformats.org/officeDocument/2006/relationships/slide" Target="../slides/slide13.xml"/><Relationship Id="rId15" Type="http://schemas.openxmlformats.org/officeDocument/2006/relationships/slide" Target="../slides/slide26.xml"/><Relationship Id="rId10" Type="http://schemas.openxmlformats.org/officeDocument/2006/relationships/slide" Target="../slides/slide23.xml"/><Relationship Id="rId4" Type="http://schemas.openxmlformats.org/officeDocument/2006/relationships/slide" Target="../slides/slide7.xml"/><Relationship Id="rId9" Type="http://schemas.openxmlformats.org/officeDocument/2006/relationships/slide" Target="../slides/slide21.xml"/><Relationship Id="rId14" Type="http://schemas.openxmlformats.org/officeDocument/2006/relationships/slide" Target="../slides/slide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http://i-changer.ru/wp-content/uploads/2013/03/626256245.jpg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63688" y="620688"/>
            <a:ext cx="5616624" cy="562212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 userDrawn="1"/>
        </p:nvSpPr>
        <p:spPr>
          <a:xfrm>
            <a:off x="8316416" y="0"/>
            <a:ext cx="50405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395536" y="0"/>
            <a:ext cx="50405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5AACB-9521-451A-9754-56560958B1C0}" type="datetimeFigureOut">
              <a:rPr lang="ru-RU"/>
              <a:pPr>
                <a:defRPr/>
              </a:pPr>
              <a:t>23.06.2014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E280F-598D-4CA9-898D-FDA0DE8C91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0" y="188640"/>
            <a:ext cx="9144000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6093296"/>
            <a:ext cx="9144000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7D590-630E-4DA5-B0B3-41B76F16E176}" type="datetimeFigureOut">
              <a:rPr lang="ru-RU"/>
              <a:pPr>
                <a:defRPr/>
              </a:pPr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E1D91-C582-4453-BC14-702171E824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E2EF0-5752-4D36-9CFC-86320A7C3E54}" type="datetimeFigureOut">
              <a:rPr lang="ru-RU"/>
              <a:pPr>
                <a:defRPr/>
              </a:pPr>
              <a:t>23.06.2014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BB6C9-F5AB-42F8-84F2-68F188D072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3B3EC-0C0B-4255-AE27-2B4EDFF1CB78}" type="datetimeFigureOut">
              <a:rPr lang="ru-RU"/>
              <a:pPr>
                <a:defRPr/>
              </a:pPr>
              <a:t>23.06.2014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29906-60BE-4F9F-9733-C535592320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5588D-4133-4BC0-959A-D947AA74E3E1}" type="datetimeFigureOut">
              <a:rPr lang="ru-RU"/>
              <a:pPr>
                <a:defRPr/>
              </a:pPr>
              <a:t>23.06.2014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85F71-7DEA-48A4-84A7-088F1063AA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4038600" cy="4741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9313" y="1412875"/>
            <a:ext cx="4038600" cy="4741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3A82A-7AE7-4BFD-AB75-EBA863720384}" type="datetimeFigureOut">
              <a:rPr lang="ru-RU"/>
              <a:pPr>
                <a:defRPr/>
              </a:pPr>
              <a:t>23.06.2014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51115-5B6E-4C79-9715-7588DF661C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47011-9E8D-4DD1-A58E-062AAEE3565F}" type="datetimeFigureOut">
              <a:rPr lang="ru-RU"/>
              <a:pPr>
                <a:defRPr/>
              </a:pPr>
              <a:t>23.06.2014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D0797-77DD-4B45-8228-38F533DBCD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EA4DD-A0D6-4FC4-B8E3-1FA401A867E9}" type="datetimeFigureOut">
              <a:rPr lang="ru-RU"/>
              <a:pPr>
                <a:defRPr/>
              </a:pPr>
              <a:t>23.06.2014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E5F69-DB0F-4C86-ACBD-59D4165EE9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8316416" y="0"/>
            <a:ext cx="50405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F461F-DB58-4621-A5CB-9D14FAE2C713}" type="datetimeFigureOut">
              <a:rPr lang="ru-RU"/>
              <a:pPr>
                <a:defRPr/>
              </a:pPr>
              <a:t>23.06.2014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811C4-7CE4-49BB-80BE-D0C407F8A1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395536" y="0"/>
            <a:ext cx="50405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188640"/>
            <a:ext cx="9144000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5661248"/>
            <a:ext cx="9144000" cy="11967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hlinkClick r:id="rId2" action="ppaction://hlinksldjump"/>
          </p:cNvPr>
          <p:cNvSpPr/>
          <p:nvPr userDrawn="1"/>
        </p:nvSpPr>
        <p:spPr>
          <a:xfrm>
            <a:off x="0" y="5661248"/>
            <a:ext cx="2736304" cy="432048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chemeClr val="bg1"/>
                </a:solidFill>
                <a:cs typeface="Arial" charset="0"/>
              </a:rPr>
              <a:t>Биография Стива Джобса</a:t>
            </a:r>
          </a:p>
        </p:txBody>
      </p:sp>
      <p:sp>
        <p:nvSpPr>
          <p:cNvPr id="11" name="Прямоугольник 10">
            <a:hlinkClick r:id="rId3" action="ppaction://hlinksldjump"/>
          </p:cNvPr>
          <p:cNvSpPr/>
          <p:nvPr userDrawn="1"/>
        </p:nvSpPr>
        <p:spPr>
          <a:xfrm>
            <a:off x="2699792" y="5661248"/>
            <a:ext cx="2376264" cy="432048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chemeClr val="bg1"/>
                </a:solidFill>
                <a:cs typeface="Arial" charset="0"/>
              </a:rPr>
              <a:t>С чего все начиналось</a:t>
            </a:r>
          </a:p>
        </p:txBody>
      </p:sp>
      <p:sp>
        <p:nvSpPr>
          <p:cNvPr id="12" name="Прямоугольник 11">
            <a:hlinkClick r:id="rId4" action="ppaction://hlinksldjump"/>
          </p:cNvPr>
          <p:cNvSpPr/>
          <p:nvPr userDrawn="1"/>
        </p:nvSpPr>
        <p:spPr>
          <a:xfrm>
            <a:off x="7596336" y="5661248"/>
            <a:ext cx="1547664" cy="432048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chemeClr val="bg1"/>
                </a:solidFill>
                <a:cs typeface="Arial" charset="0"/>
              </a:rPr>
              <a:t>Macintosh</a:t>
            </a:r>
          </a:p>
        </p:txBody>
      </p:sp>
      <p:sp>
        <p:nvSpPr>
          <p:cNvPr id="13" name="Прямоугольник 12">
            <a:hlinkClick r:id="rId5" action="ppaction://hlinksldjump"/>
          </p:cNvPr>
          <p:cNvSpPr/>
          <p:nvPr userDrawn="1"/>
        </p:nvSpPr>
        <p:spPr>
          <a:xfrm>
            <a:off x="2339752" y="6093296"/>
            <a:ext cx="1277094" cy="426492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chemeClr val="bg1"/>
                </a:solidFill>
                <a:cs typeface="Arial" charset="0"/>
              </a:rPr>
              <a:t>Apple </a:t>
            </a:r>
            <a:r>
              <a:rPr lang="ru-RU" dirty="0" err="1">
                <a:solidFill>
                  <a:schemeClr val="bg1"/>
                </a:solidFill>
                <a:cs typeface="Arial" charset="0"/>
              </a:rPr>
              <a:t>Store</a:t>
            </a:r>
            <a:endParaRPr lang="ru-RU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4" name="Прямоугольник 13">
            <a:hlinkClick r:id="rId6" action="ppaction://hlinksldjump"/>
          </p:cNvPr>
          <p:cNvSpPr/>
          <p:nvPr userDrawn="1"/>
        </p:nvSpPr>
        <p:spPr>
          <a:xfrm>
            <a:off x="3635896" y="6093296"/>
            <a:ext cx="864096" cy="432048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>
                <a:solidFill>
                  <a:schemeClr val="bg1"/>
                </a:solidFill>
                <a:cs typeface="Arial" charset="0"/>
              </a:rPr>
              <a:t>iPod</a:t>
            </a:r>
            <a:endParaRPr lang="ru-RU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5" name="Прямоугольник 14">
            <a:hlinkClick r:id="rId7" action="ppaction://hlinksldjump"/>
          </p:cNvPr>
          <p:cNvSpPr/>
          <p:nvPr userDrawn="1"/>
        </p:nvSpPr>
        <p:spPr>
          <a:xfrm>
            <a:off x="4499992" y="6093296"/>
            <a:ext cx="1440160" cy="432048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 err="1">
                <a:solidFill>
                  <a:schemeClr val="bg1"/>
                </a:solidFill>
                <a:cs typeface="Arial" charset="0"/>
              </a:rPr>
              <a:t>iTunes</a:t>
            </a:r>
            <a:r>
              <a:rPr lang="ru-RU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dirty="0" err="1">
                <a:solidFill>
                  <a:schemeClr val="bg1"/>
                </a:solidFill>
                <a:cs typeface="Arial" charset="0"/>
              </a:rPr>
              <a:t>Store</a:t>
            </a:r>
            <a:endParaRPr lang="ru-RU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6" name="Прямоугольник 15">
            <a:hlinkClick r:id="rId8" action="ppaction://hlinksldjump"/>
          </p:cNvPr>
          <p:cNvSpPr/>
          <p:nvPr userDrawn="1"/>
        </p:nvSpPr>
        <p:spPr>
          <a:xfrm>
            <a:off x="5940152" y="6093296"/>
            <a:ext cx="1080120" cy="432048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 err="1">
                <a:solidFill>
                  <a:schemeClr val="bg1"/>
                </a:solidFill>
                <a:cs typeface="Arial" charset="0"/>
              </a:rPr>
              <a:t>iPhone</a:t>
            </a:r>
            <a:endParaRPr lang="ru-RU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7" name="Прямоугольник 16">
            <a:hlinkClick r:id="rId9" action="ppaction://hlinksldjump"/>
          </p:cNvPr>
          <p:cNvSpPr/>
          <p:nvPr userDrawn="1"/>
        </p:nvSpPr>
        <p:spPr>
          <a:xfrm>
            <a:off x="7020272" y="6093296"/>
            <a:ext cx="864096" cy="432048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 err="1">
                <a:solidFill>
                  <a:schemeClr val="bg1"/>
                </a:solidFill>
                <a:cs typeface="Arial" charset="0"/>
              </a:rPr>
              <a:t>iPad</a:t>
            </a:r>
            <a:endParaRPr lang="en-US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8" name="Прямоугольник 16">
            <a:hlinkClick r:id="rId10" action="ppaction://hlinksldjump"/>
          </p:cNvPr>
          <p:cNvSpPr/>
          <p:nvPr userDrawn="1"/>
        </p:nvSpPr>
        <p:spPr>
          <a:xfrm>
            <a:off x="7919865" y="6093296"/>
            <a:ext cx="1224135" cy="432643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" charset="0"/>
                <a:cs typeface="Arial" charset="0"/>
              </a:rPr>
              <a:t>Смерть</a:t>
            </a:r>
            <a:endParaRPr lang="en-US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9" name="Прямоугольник 18">
            <a:hlinkClick r:id="rId11" action="ppaction://hlinksldjump"/>
          </p:cNvPr>
          <p:cNvSpPr/>
          <p:nvPr userDrawn="1"/>
        </p:nvSpPr>
        <p:spPr>
          <a:xfrm>
            <a:off x="0" y="6525344"/>
            <a:ext cx="4499992" cy="332656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chemeClr val="bg1"/>
                </a:solidFill>
                <a:cs typeface="Arial" charset="0"/>
              </a:rPr>
              <a:t>Ресурсы</a:t>
            </a:r>
          </a:p>
        </p:txBody>
      </p:sp>
      <p:sp>
        <p:nvSpPr>
          <p:cNvPr id="20" name="Прямоугольник 19">
            <a:hlinkClick r:id="rId12" action="ppaction://hlinksldjump"/>
          </p:cNvPr>
          <p:cNvSpPr/>
          <p:nvPr userDrawn="1"/>
        </p:nvSpPr>
        <p:spPr>
          <a:xfrm>
            <a:off x="5076056" y="5661248"/>
            <a:ext cx="1296144" cy="432048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>
                <a:solidFill>
                  <a:schemeClr val="bg1"/>
                </a:solidFill>
                <a:cs typeface="Arial" charset="0"/>
              </a:rPr>
              <a:t>Apple</a:t>
            </a:r>
            <a:r>
              <a:rPr lang="ru-RU" dirty="0">
                <a:solidFill>
                  <a:schemeClr val="bg1"/>
                </a:solidFill>
                <a:latin typeface="Arial" charset="0"/>
                <a:cs typeface="Arial" charset="0"/>
              </a:rPr>
              <a:t>II</a:t>
            </a:r>
          </a:p>
        </p:txBody>
      </p:sp>
      <p:sp>
        <p:nvSpPr>
          <p:cNvPr id="21" name="Прямоугольник 20">
            <a:hlinkClick r:id="rId13" action="ppaction://hlinksldjump"/>
          </p:cNvPr>
          <p:cNvSpPr/>
          <p:nvPr userDrawn="1"/>
        </p:nvSpPr>
        <p:spPr>
          <a:xfrm>
            <a:off x="0" y="6093296"/>
            <a:ext cx="2304256" cy="432048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chemeClr val="bg1"/>
                </a:solidFill>
                <a:cs typeface="Arial" charset="0"/>
              </a:rPr>
              <a:t>Кризис и увольнение</a:t>
            </a:r>
          </a:p>
        </p:txBody>
      </p:sp>
      <p:sp>
        <p:nvSpPr>
          <p:cNvPr id="22" name="Прямоугольник 21">
            <a:hlinkClick r:id="rId14" action="ppaction://hlinksldjump"/>
          </p:cNvPr>
          <p:cNvSpPr/>
          <p:nvPr userDrawn="1"/>
        </p:nvSpPr>
        <p:spPr>
          <a:xfrm>
            <a:off x="6372200" y="5661248"/>
            <a:ext cx="1224136" cy="432048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>
                <a:solidFill>
                  <a:schemeClr val="bg1"/>
                </a:solidFill>
                <a:cs typeface="Arial" charset="0"/>
              </a:rPr>
              <a:t>Apple</a:t>
            </a:r>
            <a:r>
              <a:rPr lang="ru-RU" dirty="0">
                <a:solidFill>
                  <a:schemeClr val="bg1"/>
                </a:solidFill>
                <a:cs typeface="Arial" charset="0"/>
              </a:rPr>
              <a:t>III</a:t>
            </a:r>
          </a:p>
        </p:txBody>
      </p:sp>
      <p:sp>
        <p:nvSpPr>
          <p:cNvPr id="23" name="Прямоугольник 22">
            <a:hlinkClick r:id="rId15" action="ppaction://hlinksldjump"/>
          </p:cNvPr>
          <p:cNvSpPr/>
          <p:nvPr userDrawn="1"/>
        </p:nvSpPr>
        <p:spPr>
          <a:xfrm>
            <a:off x="4499992" y="6525344"/>
            <a:ext cx="4644008" cy="332656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chemeClr val="bg1"/>
                </a:solidFill>
                <a:cs typeface="Arial" charset="0"/>
              </a:rPr>
              <a:t>Конец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D8433-48E9-4543-9B2A-D5D78C251268}" type="datetimeFigureOut">
              <a:rPr lang="ru-RU"/>
              <a:pPr>
                <a:defRPr/>
              </a:pPr>
              <a:t>23.06.2014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4F33C-D3F4-4E42-94C2-4F17650A06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AD4BC-9C05-4F27-9481-7AA484F63646}" type="datetimeFigureOut">
              <a:rPr lang="ru-RU"/>
              <a:pPr>
                <a:defRPr/>
              </a:pPr>
              <a:t>23.06.2014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24E4F-5DF0-462B-875E-EACEA618D8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00898-4540-4A24-92F2-ACD607181496}" type="datetimeFigureOut">
              <a:rPr lang="ru-RU"/>
              <a:pPr>
                <a:defRPr/>
              </a:pPr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EB574-B5B2-4BB0-99F8-1E2DA48FE2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A5227-BB5B-444B-B8DE-9974C398CACA}" type="datetimeFigureOut">
              <a:rPr lang="ru-RU"/>
              <a:pPr>
                <a:defRPr/>
              </a:pPr>
              <a:t>23.06.2014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054DB-F4F2-46E8-85B0-41A267FEFB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40513" y="260350"/>
            <a:ext cx="2057400" cy="58943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68313" y="260350"/>
            <a:ext cx="6019800" cy="58943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D0276-5560-4E95-97BD-4C1B0FB782D3}" type="datetimeFigureOut">
              <a:rPr lang="ru-RU"/>
              <a:pPr>
                <a:defRPr/>
              </a:pPr>
              <a:t>23.06.2014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BCCB1-4EB3-403B-955D-E1E321AB3A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1E3F8-ADB9-48FA-AF64-A558CC29AA83}" type="datetimeFigureOut">
              <a:rPr lang="ru-RU"/>
              <a:pPr>
                <a:defRPr/>
              </a:pPr>
              <a:t>23.06.2014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EFA5E-F9CD-4C33-9F4D-4673F6DF72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D9282-3253-42E3-926C-4F42730D2D55}" type="datetimeFigureOut">
              <a:rPr lang="ru-RU"/>
              <a:pPr>
                <a:defRPr/>
              </a:pPr>
              <a:t>23.06.2014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C8AB3-A3C8-4948-AC4B-C4E7EBB97C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37016-2602-4253-9956-0F014FF14EF5}" type="datetimeFigureOut">
              <a:rPr lang="ru-RU"/>
              <a:pPr>
                <a:defRPr/>
              </a:pPr>
              <a:t>23.06.2014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E0B55-A27F-4DC7-B757-2C6A7E8EEE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FB0C0-1C4D-4B4D-837C-7FBD25446E8A}" type="datetimeFigureOut">
              <a:rPr lang="ru-RU"/>
              <a:pPr>
                <a:defRPr/>
              </a:pPr>
              <a:t>23.06.2014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00C81-88B5-468A-B20B-39A456D3B7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EDE16-3CAC-4090-83DB-1FE35DDE7CDF}" type="datetimeFigureOut">
              <a:rPr lang="ru-RU"/>
              <a:pPr>
                <a:defRPr/>
              </a:pPr>
              <a:t>23.06.2014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0AB00-3357-4941-8AF3-C31F2EA9F4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22198-189F-4E5F-9066-2C912C91250E}" type="datetimeFigureOut">
              <a:rPr lang="ru-RU"/>
              <a:pPr>
                <a:defRPr/>
              </a:pPr>
              <a:t>23.06.2014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17ED8-63EA-443C-AF11-C9FE720B1D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A8DCC-FA18-41DF-B702-61A4B88E4189}" type="datetimeFigureOut">
              <a:rPr lang="ru-RU"/>
              <a:pPr>
                <a:defRPr/>
              </a:pPr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8F114-2DB6-4DD0-9488-AAE213B146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C5ECC8-2B1A-4459-89E6-B29F12C69C4C}" type="datetimeFigureOut">
              <a:rPr lang="ru-RU"/>
              <a:pPr>
                <a:defRPr/>
              </a:pPr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865FD8-BF52-41E0-B84C-262E4A11A2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292" name="Текст 2"/>
          <p:cNvSpPr>
            <a:spLocks noGrp="1"/>
          </p:cNvSpPr>
          <p:nvPr>
            <p:ph type="body" idx="1"/>
          </p:nvPr>
        </p:nvSpPr>
        <p:spPr bwMode="auto">
          <a:xfrm>
            <a:off x="468313" y="1412875"/>
            <a:ext cx="8229600" cy="474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" name="Дата 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D2C4A4-75DD-4CEA-A669-6F1EDAA42559}" type="datetimeFigureOut">
              <a:rPr lang="ru-RU"/>
              <a:pPr>
                <a:defRPr/>
              </a:pPr>
              <a:t>23.06.2014</a:t>
            </a:fld>
            <a:endParaRPr lang="ru-RU"/>
          </a:p>
        </p:txBody>
      </p:sp>
      <p:sp>
        <p:nvSpPr>
          <p:cNvPr id="9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991015-811C-4DAD-B617-1BE41CD6C4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2.jpeg"/><Relationship Id="rId4" Type="http://schemas.openxmlformats.org/officeDocument/2006/relationships/hyperlink" Target="http://www.apple.com/ru/osx/apps/app-store.htm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7.xml"/><Relationship Id="rId4" Type="http://schemas.openxmlformats.org/officeDocument/2006/relationships/slide" Target="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ple.com/ru/itunes/?cid=wwa-ru-kwg-music-itu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" Target="slide20.xml"/><Relationship Id="rId1" Type="http://schemas.openxmlformats.org/officeDocument/2006/relationships/slideLayout" Target="../slideLayouts/slideLayout17.xml"/><Relationship Id="rId4" Type="http://schemas.openxmlformats.org/officeDocument/2006/relationships/slide" Target="sl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7.xml"/><Relationship Id="rId4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7.xml"/><Relationship Id="rId4" Type="http://schemas.openxmlformats.org/officeDocument/2006/relationships/slide" Target="slid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9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7.xml"/><Relationship Id="rId5" Type="http://schemas.openxmlformats.org/officeDocument/2006/relationships/slide" Target="slide23.xml"/><Relationship Id="rId4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4%D0%B6%D0%BE%D0%B1%D1%81,_%D0%A1%D1%82%D0%B8%D0%B2" TargetMode="Externa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7.xml"/><Relationship Id="rId6" Type="http://schemas.openxmlformats.org/officeDocument/2006/relationships/slide" Target="slide2.xml"/><Relationship Id="rId5" Type="http://schemas.openxmlformats.org/officeDocument/2006/relationships/hyperlink" Target="http://www.apple.com/ru/" TargetMode="External"/><Relationship Id="rId4" Type="http://schemas.openxmlformats.org/officeDocument/2006/relationships/hyperlink" Target="http://steven-jobs.ru/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7"/>
          <p:cNvSpPr>
            <a:spLocks noGrp="1"/>
          </p:cNvSpPr>
          <p:nvPr>
            <p:ph type="ctrTitle"/>
          </p:nvPr>
        </p:nvSpPr>
        <p:spPr>
          <a:xfrm>
            <a:off x="0" y="-232775"/>
            <a:ext cx="9144000" cy="1368152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Bookman Old Style" pitchFamily="18" charset="0"/>
              </a:rPr>
              <a:t>Стив Джобс</a:t>
            </a:r>
            <a:endParaRPr lang="ru-RU" dirty="0" smtClean="0">
              <a:latin typeface="Bookman Old Style" pitchFamily="18" charset="0"/>
            </a:endParaRP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827088" y="5229225"/>
            <a:ext cx="2449512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dirty="0" smtClean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6095557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Автор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  <a:r>
              <a:rPr lang="ru-RU" b="1" dirty="0" smtClean="0">
                <a:solidFill>
                  <a:schemeClr val="bg1"/>
                </a:solidFill>
              </a:rPr>
              <a:t> Даньшин Артур, 8а класс, МБОУ «Лицей № 2», г. Нижневартовск </a:t>
            </a:r>
            <a:endParaRPr lang="ru-RU" b="1" dirty="0" smtClean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69679" y="6557643"/>
            <a:ext cx="99437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  <a:defRPr/>
            </a:pPr>
            <a:r>
              <a:rPr lang="ru-RU" sz="1200" b="1" dirty="0" smtClean="0"/>
              <a:t>май 2014 г.</a:t>
            </a:r>
            <a:endParaRPr lang="ru-RU" sz="1200" dirty="0"/>
          </a:p>
        </p:txBody>
      </p:sp>
      <p:pic>
        <p:nvPicPr>
          <p:cNvPr id="6" name="Picture 2" descr="steve_jobs_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47864" y="2564904"/>
            <a:ext cx="2592387" cy="26908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sz="quarter" idx="4294967295"/>
          </p:nvPr>
        </p:nvSpPr>
        <p:spPr>
          <a:xfrm>
            <a:off x="900113" y="1124744"/>
            <a:ext cx="7416303" cy="4536504"/>
          </a:xfrm>
        </p:spPr>
        <p:txBody>
          <a:bodyPr rtlCol="0">
            <a:normAutofit fontScale="85000"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kern="1200" dirty="0"/>
              <a:t>	</a:t>
            </a:r>
            <a:r>
              <a:rPr lang="ru-RU" kern="1200" dirty="0" smtClean="0"/>
              <a:t>	</a:t>
            </a:r>
            <a:r>
              <a:rPr lang="ru-RU" sz="1900" kern="1200" dirty="0" err="1" smtClean="0"/>
              <a:t>iMac</a:t>
            </a:r>
            <a:r>
              <a:rPr lang="ru-RU" sz="1900" kern="1200" dirty="0" smtClean="0"/>
              <a:t> </a:t>
            </a:r>
            <a:r>
              <a:rPr lang="ru-RU" sz="1900" kern="1200" dirty="0"/>
              <a:t>стал самым быстро продаваемым компьютером в истории Apple. Около трети продаж пришлись на тех, кто никогда раньше не покупал компьютер, — таким образом, Джобсу снова удалось создать продукт, «который не внушает людям страха». Успех </a:t>
            </a:r>
            <a:r>
              <a:rPr lang="ru-RU" sz="1900" kern="1200" dirty="0" err="1"/>
              <a:t>iMac</a:t>
            </a:r>
            <a:r>
              <a:rPr lang="ru-RU" sz="1900" kern="1200" dirty="0"/>
              <a:t> G3 способствовал популяризации интерфейса USB среди производителей периферии, о чём свидетельствует тот факт, что многие ранние USB-устройства были сделаны из полупрозрачного пластика, чтобы соответствовать дизайну нового компьютера от Apple.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900" kern="1200" dirty="0"/>
              <a:t>	</a:t>
            </a:r>
            <a:r>
              <a:rPr lang="ru-RU" sz="1900" kern="1200" dirty="0" smtClean="0"/>
              <a:t>	С </a:t>
            </a:r>
            <a:r>
              <a:rPr lang="ru-RU" sz="1900" kern="1200" dirty="0"/>
              <a:t>тех пор привлекательный дизайн и мощный </a:t>
            </a:r>
            <a:r>
              <a:rPr lang="ru-RU" sz="1900" kern="1200" dirty="0" err="1"/>
              <a:t>брендинг</a:t>
            </a:r>
            <a:r>
              <a:rPr lang="ru-RU" sz="1900" kern="1200" dirty="0"/>
              <a:t> работали на Apple. На выставке </a:t>
            </a:r>
            <a:r>
              <a:rPr lang="ru-RU" sz="1900" kern="1200" dirty="0" err="1"/>
              <a:t>Macworld</a:t>
            </a:r>
            <a:r>
              <a:rPr lang="ru-RU" sz="1900" kern="1200" dirty="0"/>
              <a:t> </a:t>
            </a:r>
            <a:r>
              <a:rPr lang="ru-RU" sz="1900" kern="1200" dirty="0" err="1"/>
              <a:t>Expo</a:t>
            </a:r>
            <a:r>
              <a:rPr lang="ru-RU" sz="1900" kern="1200" dirty="0"/>
              <a:t> в 2000 году Джобс официально убрал слово «временный» из названия своей должности в Apple и стал постоянным CEO. Джобс шутил тогда, что будет называть свою должность </a:t>
            </a:r>
            <a:r>
              <a:rPr lang="ru-RU" sz="1900" kern="1200" dirty="0" err="1"/>
              <a:t>iCEO</a:t>
            </a:r>
            <a:r>
              <a:rPr lang="ru-RU" sz="1900" kern="1200" dirty="0"/>
              <a:t>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900" kern="1200" dirty="0"/>
              <a:t>	</a:t>
            </a:r>
            <a:r>
              <a:rPr lang="ru-RU" sz="1900" kern="1200" dirty="0" smtClean="0"/>
              <a:t>	Последующие </a:t>
            </a:r>
            <a:r>
              <a:rPr lang="ru-RU" sz="1900" kern="1200" dirty="0"/>
              <a:t>модели «линейки» </a:t>
            </a:r>
            <a:r>
              <a:rPr lang="ru-RU" sz="1900" kern="1200" dirty="0" err="1"/>
              <a:t>iMac</a:t>
            </a:r>
            <a:r>
              <a:rPr lang="ru-RU" sz="1900" kern="1200" dirty="0"/>
              <a:t> включали в себя LCD-дисплеи, но концепция моноблока и традиции неожиданного, новаторского дизайна были сохранены. В частности, в основе </a:t>
            </a:r>
            <a:r>
              <a:rPr lang="ru-RU" sz="1900" kern="1200" dirty="0" err="1"/>
              <a:t>iMac</a:t>
            </a:r>
            <a:r>
              <a:rPr lang="ru-RU" sz="1900" kern="1200" dirty="0"/>
              <a:t> G4, представленного в январе 2002 года, лежала идея подсолнуха, с одной стороны, а с другой — этот компьютер с монитором на подвижном шарнире снова напоминал настольную лампу.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kern="1200" dirty="0"/>
          </a:p>
        </p:txBody>
      </p:sp>
      <p:sp>
        <p:nvSpPr>
          <p:cNvPr id="5" name="Овал 4">
            <a:hlinkClick r:id="rId2" action="ppaction://hlinksldjump"/>
          </p:cNvPr>
          <p:cNvSpPr/>
          <p:nvPr/>
        </p:nvSpPr>
        <p:spPr>
          <a:xfrm>
            <a:off x="250825" y="3213100"/>
            <a:ext cx="360363" cy="360363"/>
          </a:xfrm>
          <a:prstGeom prst="ellipse">
            <a:avLst/>
          </a:prstGeom>
          <a:solidFill>
            <a:schemeClr val="bg1">
              <a:lumMod val="8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915" name="Стрелка вправо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10800000">
            <a:off x="971600" y="5373216"/>
            <a:ext cx="719138" cy="215900"/>
          </a:xfrm>
          <a:prstGeom prst="rightArrow">
            <a:avLst>
              <a:gd name="adj1" fmla="val 50000"/>
              <a:gd name="adj2" fmla="val 49963"/>
            </a:avLst>
          </a:prstGeom>
          <a:solidFill>
            <a:schemeClr val="accent1"/>
          </a:solidFill>
          <a:ln w="25400" algn="ctr">
            <a:solidFill>
              <a:schemeClr val="tx2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0" y="0"/>
            <a:ext cx="9144000" cy="791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iMac</a:t>
            </a:r>
            <a:endParaRPr kumimoji="0" lang="ru-RU" sz="4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91617"/>
          </a:xfr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ru-RU" sz="4000" b="1" dirty="0" smtClean="0">
                <a:solidFill>
                  <a:schemeClr val="bg1"/>
                </a:solidFill>
              </a:rPr>
              <a:t>Кризис и увольнение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type="body" sz="quarter" idx="4294967295"/>
          </p:nvPr>
        </p:nvSpPr>
        <p:spPr>
          <a:xfrm>
            <a:off x="911225" y="1124745"/>
            <a:ext cx="7416800" cy="4536504"/>
          </a:xfrm>
        </p:spPr>
        <p:txBody>
          <a:bodyPr rtlCol="0">
            <a:normAutofit fontScale="25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500" kern="1200" dirty="0"/>
              <a:t>	</a:t>
            </a:r>
            <a:r>
              <a:rPr lang="ru-RU" sz="3500" kern="1200" dirty="0" smtClean="0"/>
              <a:t>	</a:t>
            </a:r>
            <a:r>
              <a:rPr lang="ru-RU" sz="5200" kern="1200" dirty="0" smtClean="0"/>
              <a:t>После </a:t>
            </a:r>
            <a:r>
              <a:rPr lang="ru-RU" sz="5200" kern="1200" dirty="0"/>
              <a:t>успешного выхода Macintosh на рынок позиции Стива Джобса в Apple временно упрочнились. Отделы </a:t>
            </a:r>
            <a:r>
              <a:rPr lang="ru-RU" sz="5200" kern="1200" dirty="0" err="1"/>
              <a:t>Lisa</a:t>
            </a:r>
            <a:r>
              <a:rPr lang="ru-RU" sz="5200" kern="1200" dirty="0"/>
              <a:t> и Macintosh были слиты в один, который возглавил Джобс. Однако уже через год продажи Macintosh стали резко падать. Пользователи успели изучить сильные и слабые стороны компьютера, и последние заставляли их делать выбор в пользу IBM. Прежде всего, Macintosh, с его 128 килобайтами оперативной памяти, был слишком медленным для выполнения возложенных на него задач, </a:t>
            </a:r>
            <a:r>
              <a:rPr lang="ru-RU" sz="5200" kern="1200" dirty="0" err="1"/>
              <a:t>апгрейд</a:t>
            </a:r>
            <a:r>
              <a:rPr lang="ru-RU" sz="5200" kern="1200" dirty="0"/>
              <a:t> же производителем не предусматривался. Новейшие компьютеры IBM к 1985 году имели уже 1МБ на борту. Во-вторых, в Macintosh не было жёсткого диска, и пользователям приходилось постоянно переставлять 3,5" дискеты. Наконец, из-за отсутствия вентиляторов Macintosh имел серьёзные проблемы с охлаждением. Что касается </a:t>
            </a:r>
            <a:r>
              <a:rPr lang="ru-RU" sz="5200" kern="1200" dirty="0" err="1"/>
              <a:t>Lisa</a:t>
            </a:r>
            <a:r>
              <a:rPr lang="ru-RU" sz="5200" kern="1200" dirty="0"/>
              <a:t>, то продажи этой модели были и вовсе на нуле. Тогда Джобс пошёл на очень сомнительный шаг, отдав распоряжение на нераспроданные компьютеры «линейки» </a:t>
            </a:r>
            <a:r>
              <a:rPr lang="ru-RU" sz="5200" kern="1200" dirty="0" err="1"/>
              <a:t>Lisa</a:t>
            </a:r>
            <a:r>
              <a:rPr lang="ru-RU" sz="5200" kern="1200" dirty="0"/>
              <a:t> установить эмуляцию Macintosh и выбросить результат на рынок под брендом Macintosh XL (англ.)русск.. Продажи утроились, но по сути это был обман, против которого взбунтовались многие ведущие специалисты Apple.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200" kern="1200" dirty="0"/>
              <a:t>	</a:t>
            </a:r>
            <a:r>
              <a:rPr lang="ru-RU" sz="5200" kern="1200" dirty="0" smtClean="0"/>
              <a:t>	Вторым </a:t>
            </a:r>
            <a:r>
              <a:rPr lang="ru-RU" sz="5200" kern="1200" dirty="0"/>
              <a:t>неудачным действием Джобса стал запуск рекламной кампании комплекта Macintosh </a:t>
            </a:r>
            <a:r>
              <a:rPr lang="ru-RU" sz="5200" kern="1200" dirty="0" err="1" smtClean="0"/>
              <a:t>Office</a:t>
            </a:r>
            <a:r>
              <a:rPr lang="ru-RU" sz="5200" kern="1200" dirty="0" smtClean="0"/>
              <a:t>. </a:t>
            </a:r>
            <a:r>
              <a:rPr lang="ru-RU" sz="5200" kern="1200" dirty="0"/>
              <a:t>Комплект должен был состоять из файлового сервера, сетевого оборудования для терминалов Macintosh на протоколах </a:t>
            </a:r>
            <a:r>
              <a:rPr lang="ru-RU" sz="5200" kern="1200" dirty="0" err="1"/>
              <a:t>AppleTalk</a:t>
            </a:r>
            <a:r>
              <a:rPr lang="ru-RU" sz="5200" kern="1200" dirty="0"/>
              <a:t> и лазерного принтера </a:t>
            </a:r>
            <a:r>
              <a:rPr lang="ru-RU" sz="5200" kern="1200" dirty="0" err="1"/>
              <a:t>LaserWriter</a:t>
            </a:r>
            <a:r>
              <a:rPr lang="ru-RU" sz="5200" kern="1200" dirty="0"/>
              <a:t>. Джобс попытался взять тот же напористый и агрессивный тон, который принёс успех год назад, но «перегнул палку». В новом ролике под названием «</a:t>
            </a:r>
            <a:r>
              <a:rPr lang="ru-RU" sz="5200" kern="1200" dirty="0" err="1"/>
              <a:t>Lemmings</a:t>
            </a:r>
            <a:r>
              <a:rPr lang="ru-RU" sz="5200" kern="1200" dirty="0"/>
              <a:t>» офисные менеджеры с чёрными повязками на глазах стройными рядами шли к обрыву и падали с него, один за другим. И только Macintosh </a:t>
            </a:r>
            <a:r>
              <a:rPr lang="ru-RU" sz="5200" kern="1200" dirty="0" err="1"/>
              <a:t>Office</a:t>
            </a:r>
            <a:r>
              <a:rPr lang="ru-RU" sz="5200" kern="1200" dirty="0"/>
              <a:t> «открывал им глаза». Реклама получилась слишком мрачной и депрессивной, в ней не было и следа прошлогоднего драйва и оптимизма. К тому же, многих потенциальных клиентов Apple она была способна попросту обидеть, и сотрудники компании, в отличие от Джобса, это понимали. Ролик был встречен холодно, и проект Macintosh </a:t>
            </a:r>
            <a:r>
              <a:rPr lang="ru-RU" sz="5200" kern="1200" dirty="0" err="1"/>
              <a:t>Office</a:t>
            </a:r>
            <a:r>
              <a:rPr lang="ru-RU" sz="5200" kern="1200" dirty="0"/>
              <a:t> не состоялся.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kern="1200" dirty="0"/>
          </a:p>
        </p:txBody>
      </p:sp>
      <p:sp>
        <p:nvSpPr>
          <p:cNvPr id="6" name="Овал 5">
            <a:hlinkClick r:id="rId2" action="ppaction://hlinksldjump"/>
          </p:cNvPr>
          <p:cNvSpPr/>
          <p:nvPr/>
        </p:nvSpPr>
        <p:spPr>
          <a:xfrm>
            <a:off x="250825" y="3213100"/>
            <a:ext cx="360363" cy="360363"/>
          </a:xfrm>
          <a:prstGeom prst="ellipse">
            <a:avLst/>
          </a:prstGeom>
          <a:solidFill>
            <a:schemeClr val="bg1">
              <a:lumMod val="8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7524328" y="5373216"/>
            <a:ext cx="719138" cy="215900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sz="quarter" idx="4294967295"/>
          </p:nvPr>
        </p:nvSpPr>
        <p:spPr>
          <a:xfrm>
            <a:off x="900113" y="1124744"/>
            <a:ext cx="7416303" cy="4536504"/>
          </a:xfrm>
        </p:spPr>
        <p:txBody>
          <a:bodyPr rtlCol="0">
            <a:normAutofit fontScale="25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kern="1200" dirty="0"/>
              <a:t>	</a:t>
            </a:r>
            <a:r>
              <a:rPr lang="ru-RU" kern="1200" dirty="0" smtClean="0"/>
              <a:t>	</a:t>
            </a:r>
            <a:r>
              <a:rPr lang="ru-RU" sz="4800" kern="1200" dirty="0" smtClean="0"/>
              <a:t>Спад </a:t>
            </a:r>
            <a:r>
              <a:rPr lang="ru-RU" sz="4800" kern="1200" dirty="0"/>
              <a:t>продаж и сомнительные действия руководства вызвали уход ряда ведущих специалистов, с которыми Джобс расставался слишком легко и самоуверенно. К началу 1985 года компанию покинули </a:t>
            </a:r>
            <a:r>
              <a:rPr lang="ru-RU" sz="4800" kern="1200" dirty="0" err="1"/>
              <a:t>Энди</a:t>
            </a:r>
            <a:r>
              <a:rPr lang="ru-RU" sz="4800" kern="1200" dirty="0"/>
              <a:t> </a:t>
            </a:r>
            <a:r>
              <a:rPr lang="ru-RU" sz="4800" kern="1200" dirty="0" err="1"/>
              <a:t>Херцфельд</a:t>
            </a:r>
            <a:r>
              <a:rPr lang="ru-RU" sz="4800" kern="1200" dirty="0"/>
              <a:t>, </a:t>
            </a:r>
            <a:r>
              <a:rPr lang="ru-RU" sz="4800" kern="1200" dirty="0" err="1"/>
              <a:t>Джоанна</a:t>
            </a:r>
            <a:r>
              <a:rPr lang="ru-RU" sz="4800" kern="1200" dirty="0"/>
              <a:t> </a:t>
            </a:r>
            <a:r>
              <a:rPr lang="ru-RU" sz="4800" kern="1200" dirty="0" err="1"/>
              <a:t>Хоффман</a:t>
            </a:r>
            <a:r>
              <a:rPr lang="ru-RU" sz="4800" kern="1200" dirty="0"/>
              <a:t>, </a:t>
            </a:r>
            <a:r>
              <a:rPr lang="ru-RU" sz="4800" kern="1200" dirty="0" err="1"/>
              <a:t>Баррелл</a:t>
            </a:r>
            <a:r>
              <a:rPr lang="ru-RU" sz="4800" kern="1200" dirty="0"/>
              <a:t> Смит — главные «рабочие лошадки» проекта Macintosh. Даже Стив Возняк собирался уйти, чтобы основать собственную компанию по производству пультов дистанционного управления, но его уговорили остаться на полставки. Джобс будто не замечал происходящего и продолжал «выжимать» и «загонять» оставшихся сотрудников. Он закрывал заседания поздно ночью, рассылал многословные факсы, затем назначал новые заседания на 7 утра. Джобс становился всё более замкнутым и раздражительным, в любой момент мог сорвать злость на первом встречном. Кризис также вызвал ухудшение рабочих отношений Джобса и </a:t>
            </a:r>
            <a:r>
              <a:rPr lang="ru-RU" sz="4800" kern="1200" dirty="0" err="1"/>
              <a:t>Скалли</a:t>
            </a:r>
            <a:r>
              <a:rPr lang="ru-RU" sz="4800" kern="1200" dirty="0"/>
              <a:t>, что привело к борьбе за власть между ними. Джобс к этому времени уже считал </a:t>
            </a:r>
            <a:r>
              <a:rPr lang="ru-RU" sz="4800" kern="1200" dirty="0" err="1"/>
              <a:t>Скалли</a:t>
            </a:r>
            <a:r>
              <a:rPr lang="ru-RU" sz="4800" kern="1200" dirty="0"/>
              <a:t> неподходящим человеком для руководства компанией и вообще «плохим для Apple». Однако руководство его не поддержало, и было принято решение постепенно отстранить Джобса от управления компанией, тем более что у него созрела идея создания исследовательского центра </a:t>
            </a:r>
            <a:r>
              <a:rPr lang="ru-RU" sz="4800" kern="1200" dirty="0" err="1"/>
              <a:t>AppleLabs</a:t>
            </a:r>
            <a:r>
              <a:rPr lang="ru-RU" sz="4800" kern="1200" dirty="0"/>
              <a:t>, где он мог бы стать эффективным руководителем. Джобс некоторое время метался между желанием сохранить власть в компании и соблазном в очередной раз оказаться «капитаном пиратского корабля». Он несколько раз просил об отсрочке, но в конце концов не удержался — задумал в отсутствие </a:t>
            </a:r>
            <a:r>
              <a:rPr lang="ru-RU" sz="4800" kern="1200" dirty="0" err="1"/>
              <a:t>Скалли</a:t>
            </a:r>
            <a:r>
              <a:rPr lang="ru-RU" sz="4800" kern="1200" dirty="0"/>
              <a:t> устроить переворот в совете директоров и захватить власть. Даже самые верные сторонники Джобса сочли этот план безумием и пытались его отговорить. </a:t>
            </a:r>
            <a:r>
              <a:rPr lang="ru-RU" sz="4800" kern="1200" dirty="0" err="1" smtClean="0"/>
              <a:t>Скалли</a:t>
            </a:r>
            <a:r>
              <a:rPr lang="ru-RU" sz="4800" kern="1200" dirty="0" smtClean="0"/>
              <a:t> </a:t>
            </a:r>
            <a:r>
              <a:rPr lang="ru-RU" sz="4800" kern="1200" dirty="0"/>
              <a:t>обо всём узнал, отменил поездку и 24 мая 1985 года на заседании совета директоров разоблачил планы Джобса. Совет встал на сторону </a:t>
            </a:r>
            <a:r>
              <a:rPr lang="ru-RU" sz="4800" kern="1200" dirty="0" err="1"/>
              <a:t>Скалли</a:t>
            </a:r>
            <a:r>
              <a:rPr lang="ru-RU" sz="4800" kern="1200" dirty="0"/>
              <a:t> и уволил Джобса с должности руководителя отдела Macintosh. Стив считал, что его все предали и бросили. Ему выделили маленький домик, в стороне от основных зданий Apple, Джобс называл его «Сибирью». Через некоторое время он просто перестал ходить на работу и убедился, что его отсутствия никто не замечает. Так Джобс продержался пять месяцев на формальной должности председателя совета директоров, без реальных полномочий, после чего ушёл из Apple и в том же году основал </a:t>
            </a:r>
            <a:r>
              <a:rPr lang="ru-RU" sz="4800" kern="1200" dirty="0" err="1"/>
              <a:t>NeXT</a:t>
            </a:r>
            <a:r>
              <a:rPr lang="ru-RU" sz="4800" kern="1200" dirty="0"/>
              <a:t> </a:t>
            </a:r>
            <a:r>
              <a:rPr lang="ru-RU" sz="4800" kern="1200" dirty="0" err="1"/>
              <a:t>Inc</a:t>
            </a:r>
            <a:r>
              <a:rPr lang="ru-RU" sz="4800" kern="1200" dirty="0"/>
              <a:t>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kern="1200" dirty="0"/>
              <a:t>	</a:t>
            </a:r>
            <a:r>
              <a:rPr lang="ru-RU" sz="4800" kern="1200" dirty="0" smtClean="0"/>
              <a:t>	В </a:t>
            </a:r>
            <a:r>
              <a:rPr lang="ru-RU" sz="4800" kern="1200" dirty="0"/>
              <a:t>своём выступлении перед выпускниками </a:t>
            </a:r>
            <a:r>
              <a:rPr lang="ru-RU" sz="4800" kern="1200" dirty="0" err="1"/>
              <a:t>Стэнфордского</a:t>
            </a:r>
            <a:r>
              <a:rPr lang="ru-RU" sz="4800" kern="1200" dirty="0"/>
              <a:t> университета в 2005 году Джобс сказал, что увольнение из Apple было лучшим, что могло с ним случиться в тот </a:t>
            </a:r>
            <a:r>
              <a:rPr lang="ru-RU" sz="4800" kern="1200" dirty="0" smtClean="0"/>
              <a:t>момент.</a:t>
            </a:r>
            <a:endParaRPr lang="ru-RU" sz="4800" kern="12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5200" kern="1200" dirty="0"/>
          </a:p>
        </p:txBody>
      </p:sp>
      <p:sp>
        <p:nvSpPr>
          <p:cNvPr id="5" name="Овал 4">
            <a:hlinkClick r:id="rId2" action="ppaction://hlinksldjump"/>
          </p:cNvPr>
          <p:cNvSpPr/>
          <p:nvPr/>
        </p:nvSpPr>
        <p:spPr>
          <a:xfrm>
            <a:off x="250825" y="3213100"/>
            <a:ext cx="360363" cy="360363"/>
          </a:xfrm>
          <a:prstGeom prst="ellipse">
            <a:avLst/>
          </a:prstGeom>
          <a:solidFill>
            <a:schemeClr val="bg1">
              <a:lumMod val="8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964" name="Стрелка вправо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10800000">
            <a:off x="971600" y="5373216"/>
            <a:ext cx="719138" cy="215900"/>
          </a:xfrm>
          <a:prstGeom prst="rightArrow">
            <a:avLst>
              <a:gd name="adj1" fmla="val 50000"/>
              <a:gd name="adj2" fmla="val 49963"/>
            </a:avLst>
          </a:prstGeom>
          <a:solidFill>
            <a:schemeClr val="accent1"/>
          </a:solidFill>
          <a:ln w="25400" algn="ctr">
            <a:solidFill>
              <a:schemeClr val="tx2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0" y="0"/>
            <a:ext cx="9144000" cy="791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Кризис и увольнение</a:t>
            </a:r>
            <a:endParaRPr kumimoji="0" lang="ru-RU" sz="4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91617"/>
          </a:xfr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sz="4000" b="1" dirty="0" smtClean="0">
                <a:solidFill>
                  <a:schemeClr val="bg1"/>
                </a:solidFill>
              </a:rPr>
              <a:t>Apple store</a:t>
            </a:r>
            <a:endParaRPr lang="ru-RU" sz="4000" b="1" dirty="0" smtClean="0">
              <a:solidFill>
                <a:schemeClr val="bg1"/>
              </a:solidFill>
            </a:endParaRPr>
          </a:p>
        </p:txBody>
      </p:sp>
      <p:sp>
        <p:nvSpPr>
          <p:cNvPr id="41986" name="Содержимое 2"/>
          <p:cNvSpPr>
            <a:spLocks noGrp="1"/>
          </p:cNvSpPr>
          <p:nvPr>
            <p:ph type="body" sz="quarter" idx="4294967295"/>
          </p:nvPr>
        </p:nvSpPr>
        <p:spPr>
          <a:xfrm>
            <a:off x="911225" y="1124745"/>
            <a:ext cx="7416800" cy="4536504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300" dirty="0" smtClean="0"/>
              <a:t>	</a:t>
            </a:r>
            <a:r>
              <a:rPr lang="ru-RU" sz="1300" dirty="0" smtClean="0"/>
              <a:t>	</a:t>
            </a:r>
            <a:r>
              <a:rPr lang="ru-RU" sz="1400" dirty="0" smtClean="0"/>
              <a:t>Стиву Джобсу очень не нравились условия, в которых продаются товары Apple. Во-первых, компьютерная техника продавалась, в основном, в крупных торговых центрах. В них часто даже не было фирменных отделов, техника Apple и конкурирующих марок могла располагаться на одной полке, консультанты были заинтересованы в продаже любого товара и слабо разбирались в его возможностях, не говоря уже о «философии» продукта, которая для Джобса всегда стояла на первом месте. Продажа через </a:t>
            </a:r>
            <a:r>
              <a:rPr lang="ru-RU" sz="1400" dirty="0" err="1" smtClean="0"/>
              <a:t>он-лайн</a:t>
            </a:r>
            <a:r>
              <a:rPr lang="ru-RU" sz="1400" dirty="0" smtClean="0"/>
              <a:t> магазин решала проблему лишь отчасти: полноценного контакта между Apple и потребителем всё равно не получалось. Во-вторых, магазины электроники располагались, как правило, на окраинах, где арендная плата ниже. По мнению </a:t>
            </a:r>
            <a:r>
              <a:rPr lang="ru-RU" sz="1400" dirty="0" err="1" smtClean="0"/>
              <a:t>маркетологов</a:t>
            </a:r>
            <a:r>
              <a:rPr lang="ru-RU" sz="1400" dirty="0" smtClean="0"/>
              <a:t>, для покупателей это имело большое значение, так как компьютеры приобретаются нечасто и стоят довольно дорого — ради покупки по более выгодной цене можно съездить и за город. Стив Джобс, напротив, был убеждён в необходимости прийти к потребителю, чтобы тот мог получить квалифицированную консультацию и приобрести товар рядом со своим домом.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400" dirty="0" smtClean="0"/>
              <a:t>	</a:t>
            </a:r>
            <a:r>
              <a:rPr lang="ru-RU" sz="1400" dirty="0" smtClean="0"/>
              <a:t>	К концу 1999 года Джобс задумался о создании специализированного магазина Apple. Перед ним были два примера: негативный опыт IT-компании </a:t>
            </a:r>
            <a:r>
              <a:rPr lang="ru-RU" sz="1400" dirty="0" err="1" smtClean="0"/>
              <a:t>Gateway</a:t>
            </a:r>
            <a:r>
              <a:rPr lang="ru-RU" sz="1400" dirty="0" smtClean="0"/>
              <a:t>, прогоревшей после открытия собственной сети пригородных магазинов, и успешный опыт компании </a:t>
            </a:r>
            <a:r>
              <a:rPr lang="ru-RU" sz="1400" dirty="0" err="1" smtClean="0"/>
              <a:t>Gap</a:t>
            </a:r>
            <a:r>
              <a:rPr lang="ru-RU" sz="1400" dirty="0" smtClean="0"/>
              <a:t>, владельца сети магазинов по продаже одежды. Джобс пришёл к выводу, что ошибка </a:t>
            </a:r>
            <a:r>
              <a:rPr lang="ru-RU" sz="1400" dirty="0" err="1" smtClean="0"/>
              <a:t>Gateway</a:t>
            </a:r>
            <a:r>
              <a:rPr lang="ru-RU" sz="1400" dirty="0" smtClean="0"/>
              <a:t> заключалась, прежде всего, в том, что они не рискнули приблизить свои магазины к покупателю, в остальном же никакой принципиальной разницы между продажей компьютеров и одежды нет. Тогда Джобс взял в совет директоров главу </a:t>
            </a:r>
            <a:r>
              <a:rPr lang="ru-RU" sz="1400" dirty="0" err="1" smtClean="0"/>
              <a:t>Gap</a:t>
            </a:r>
            <a:r>
              <a:rPr lang="ru-RU" sz="1400" dirty="0" smtClean="0"/>
              <a:t> </a:t>
            </a:r>
            <a:r>
              <a:rPr lang="ru-RU" sz="1400" dirty="0" err="1" smtClean="0"/>
              <a:t>Милларда</a:t>
            </a:r>
            <a:r>
              <a:rPr lang="ru-RU" sz="1400" dirty="0" smtClean="0"/>
              <a:t> </a:t>
            </a:r>
            <a:r>
              <a:rPr lang="ru-RU" sz="1400" dirty="0" err="1" smtClean="0"/>
              <a:t>Дрекслера</a:t>
            </a:r>
            <a:r>
              <a:rPr lang="ru-RU" sz="14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endParaRPr lang="ru-RU" sz="1300" dirty="0" smtClean="0"/>
          </a:p>
        </p:txBody>
      </p:sp>
      <p:sp>
        <p:nvSpPr>
          <p:cNvPr id="6" name="Овал 5">
            <a:hlinkClick r:id="rId2" action="ppaction://hlinksldjump"/>
          </p:cNvPr>
          <p:cNvSpPr/>
          <p:nvPr/>
        </p:nvSpPr>
        <p:spPr>
          <a:xfrm>
            <a:off x="250825" y="3213100"/>
            <a:ext cx="360363" cy="360363"/>
          </a:xfrm>
          <a:prstGeom prst="ellipse">
            <a:avLst/>
          </a:prstGeom>
          <a:solidFill>
            <a:schemeClr val="bg1">
              <a:lumMod val="8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7524328" y="5373216"/>
            <a:ext cx="719138" cy="215900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8434" name="Picture 2" descr="http://www.thinkdifferent.in.ua/images/stories/3.1.3/3/apple_app_store_mac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99992" y="5013176"/>
            <a:ext cx="617211" cy="57606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sz="quarter" idx="4294967295"/>
          </p:nvPr>
        </p:nvSpPr>
        <p:spPr>
          <a:xfrm>
            <a:off x="900113" y="1124744"/>
            <a:ext cx="7343775" cy="4536504"/>
          </a:xfrm>
        </p:spPr>
        <p:txBody>
          <a:bodyPr rtlCol="0">
            <a:normAutofit fontScale="25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600" kern="1200" dirty="0"/>
              <a:t>	</a:t>
            </a:r>
            <a:r>
              <a:rPr lang="ru-RU" sz="4800" kern="1200" dirty="0" smtClean="0"/>
              <a:t>	Джобс </a:t>
            </a:r>
            <a:r>
              <a:rPr lang="ru-RU" sz="4800" kern="1200" dirty="0"/>
              <a:t>также нанял вице-президента отдела продаж компании </a:t>
            </a:r>
            <a:r>
              <a:rPr lang="ru-RU" sz="4800" kern="1200" dirty="0" err="1"/>
              <a:t>Target</a:t>
            </a:r>
            <a:r>
              <a:rPr lang="ru-RU" sz="4800" kern="1200" dirty="0"/>
              <a:t> Рона Джонсона. </a:t>
            </a:r>
            <a:r>
              <a:rPr lang="ru-RU" sz="4800" kern="1200" dirty="0" err="1"/>
              <a:t>Миллард</a:t>
            </a:r>
            <a:r>
              <a:rPr lang="ru-RU" sz="4800" kern="1200" dirty="0"/>
              <a:t> посоветовал Джобсу не торопиться с открытием магазина, а для начала втайне полностью его смоделировать. Для этой цели был снят пустующий склад в </a:t>
            </a:r>
            <a:r>
              <a:rPr lang="ru-RU" sz="4800" kern="1200" dirty="0" err="1"/>
              <a:t>Купертино</a:t>
            </a:r>
            <a:r>
              <a:rPr lang="ru-RU" sz="4800" kern="1200" dirty="0"/>
              <a:t>. Джобс часто бывал там, с Джонсоном или в одиночестве, обдумывая все детали. Постепенно склад стал напоминать дизайнерскую студию.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kern="1200" dirty="0"/>
              <a:t>	</a:t>
            </a:r>
            <a:r>
              <a:rPr lang="ru-RU" sz="4800" kern="1200" dirty="0" smtClean="0"/>
              <a:t>	Через </a:t>
            </a:r>
            <a:r>
              <a:rPr lang="ru-RU" sz="4800" kern="1200" dirty="0"/>
              <a:t>полгода прототип магазина был готов. Это было помещение с одним входом, разделённое на четыре части — по числу основных продуктов, выпускаемых Apple на тот момент: </a:t>
            </a:r>
            <a:r>
              <a:rPr lang="ru-RU" sz="4800" kern="1200" dirty="0" err="1"/>
              <a:t>iMac</a:t>
            </a:r>
            <a:r>
              <a:rPr lang="ru-RU" sz="4800" kern="1200" dirty="0"/>
              <a:t>, </a:t>
            </a:r>
            <a:r>
              <a:rPr lang="ru-RU" sz="4800" kern="1200" dirty="0" err="1"/>
              <a:t>iBook</a:t>
            </a:r>
            <a:r>
              <a:rPr lang="ru-RU" sz="4800" kern="1200" dirty="0"/>
              <a:t>, </a:t>
            </a:r>
            <a:r>
              <a:rPr lang="ru-RU" sz="4800" kern="1200" dirty="0" err="1"/>
              <a:t>Power</a:t>
            </a:r>
            <a:r>
              <a:rPr lang="ru-RU" sz="4800" kern="1200" dirty="0"/>
              <a:t> Macintosh G3 и </a:t>
            </a:r>
            <a:r>
              <a:rPr lang="ru-RU" sz="4800" kern="1200" dirty="0" err="1"/>
              <a:t>PowerBook</a:t>
            </a:r>
            <a:r>
              <a:rPr lang="ru-RU" sz="4800" kern="1200" dirty="0"/>
              <a:t> G3. И тут Джонсон понял, что эта концепция никуда не годится — секции должны разделяться не по «линейкам» продуктов, а по их предназначению: работа с музыкой, с видео и так далее. Джобс пришёл в ярость, но вынужден был признать правоту Джонсона. Пришлось отложить открытие магазина на несколько месяцев и всё переделывать с самого начала.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kern="1200" dirty="0"/>
              <a:t>	</a:t>
            </a:r>
            <a:r>
              <a:rPr lang="ru-RU" sz="4800" kern="1200" dirty="0" smtClean="0"/>
              <a:t>	Первые </a:t>
            </a:r>
            <a:r>
              <a:rPr lang="ru-RU" sz="4800" kern="1200" dirty="0"/>
              <a:t>два магазина Apple </a:t>
            </a:r>
            <a:r>
              <a:rPr lang="ru-RU" sz="4800" kern="1200" dirty="0" err="1"/>
              <a:t>Store</a:t>
            </a:r>
            <a:r>
              <a:rPr lang="ru-RU" sz="4800" kern="1200" dirty="0"/>
              <a:t> открылись 19 мая 2001 года: «</a:t>
            </a:r>
            <a:r>
              <a:rPr lang="ru-RU" sz="4800" kern="1200" dirty="0" err="1"/>
              <a:t>Tyson’s</a:t>
            </a:r>
            <a:r>
              <a:rPr lang="ru-RU" sz="4800" kern="1200" dirty="0"/>
              <a:t> </a:t>
            </a:r>
            <a:r>
              <a:rPr lang="ru-RU" sz="4800" kern="1200" dirty="0" err="1"/>
              <a:t>Corner</a:t>
            </a:r>
            <a:r>
              <a:rPr lang="ru-RU" sz="4800" kern="1200" dirty="0"/>
              <a:t>» в городе </a:t>
            </a:r>
            <a:r>
              <a:rPr lang="ru-RU" sz="4800" kern="1200" dirty="0" err="1"/>
              <a:t>Маклин</a:t>
            </a:r>
            <a:r>
              <a:rPr lang="ru-RU" sz="4800" kern="1200" dirty="0"/>
              <a:t>  (</a:t>
            </a:r>
            <a:r>
              <a:rPr lang="ru-RU" sz="4800" kern="1200" dirty="0" err="1"/>
              <a:t>Вирджиния</a:t>
            </a:r>
            <a:r>
              <a:rPr lang="ru-RU" sz="4800" kern="1200" dirty="0"/>
              <a:t>) и «</a:t>
            </a:r>
            <a:r>
              <a:rPr lang="ru-RU" sz="4800" kern="1200" dirty="0" err="1"/>
              <a:t>Glendale</a:t>
            </a:r>
            <a:r>
              <a:rPr lang="ru-RU" sz="4800" kern="1200" dirty="0"/>
              <a:t> </a:t>
            </a:r>
            <a:r>
              <a:rPr lang="ru-RU" sz="4800" kern="1200" dirty="0" err="1"/>
              <a:t>Galleria</a:t>
            </a:r>
            <a:r>
              <a:rPr lang="ru-RU" sz="4800" kern="1200" dirty="0"/>
              <a:t>» в городе </a:t>
            </a:r>
            <a:r>
              <a:rPr lang="ru-RU" sz="4800" kern="1200" dirty="0" err="1"/>
              <a:t>Глендейл</a:t>
            </a:r>
            <a:r>
              <a:rPr lang="ru-RU" sz="4800" kern="1200" dirty="0"/>
              <a:t> (Калифорния). Магазины оформлены в традициях </a:t>
            </a:r>
            <a:r>
              <a:rPr lang="ru-RU" sz="4800" kern="1200" dirty="0" err="1"/>
              <a:t>баухауса</a:t>
            </a:r>
            <a:r>
              <a:rPr lang="ru-RU" sz="4800" kern="1200" dirty="0"/>
              <a:t> и архитектурного минимализма. В сдержанных и лаконичных интерьерах соединены дерево, камень, сталь, стекло. Джобс сам продумывал и утверждал каждую деталь, от полов из тосканского песчаника и уникальных стеклянных лестниц до </a:t>
            </a:r>
            <a:r>
              <a:rPr lang="ru-RU" sz="4800" kern="1200" dirty="0" err="1"/>
              <a:t>постеров</a:t>
            </a:r>
            <a:r>
              <a:rPr lang="ru-RU" sz="4800" kern="1200" dirty="0"/>
              <a:t> и выключателей на стенах. Идея «Бара гениев», представляющего собой нечто среднее между баром и стойкой </a:t>
            </a:r>
            <a:r>
              <a:rPr lang="ru-RU" sz="4800" kern="1200" dirty="0" err="1"/>
              <a:t>ресепшн</a:t>
            </a:r>
            <a:r>
              <a:rPr lang="ru-RU" sz="4800" kern="1200" dirty="0"/>
              <a:t>, принадлежала Джонсону. Он предложил разместить в этой секции лучших специалистов Apple в качестве консультантов, и назвать их «гениями». Джобс сначала раскритиковал идею за претенциозность, заявив, что они не «гении», а косноязычные гики, однако в дальнейшем утвердил предложение Джонсона.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kern="1200" dirty="0"/>
              <a:t>	</a:t>
            </a:r>
            <a:r>
              <a:rPr lang="ru-RU" sz="4800" kern="1200" dirty="0" smtClean="0"/>
              <a:t>	Аналитики </a:t>
            </a:r>
            <a:r>
              <a:rPr lang="ru-RU" sz="4800" kern="1200" dirty="0"/>
              <a:t>дружно предрекали Apple </a:t>
            </a:r>
            <a:r>
              <a:rPr lang="ru-RU" sz="4800" kern="1200" dirty="0" err="1"/>
              <a:t>Store</a:t>
            </a:r>
            <a:r>
              <a:rPr lang="ru-RU" sz="4800" kern="1200" dirty="0"/>
              <a:t> провал, но через 3 года магазины Apple посещало в среднем 5400 человек в неделю. На 2012 год в мире действуют более 370 магазинов Apple </a:t>
            </a:r>
            <a:r>
              <a:rPr lang="ru-RU" sz="4800" kern="1200" dirty="0" err="1"/>
              <a:t>Store</a:t>
            </a:r>
            <a:r>
              <a:rPr lang="ru-RU" sz="4800" kern="1200" dirty="0"/>
              <a:t>, ещё более 50 готовятся к открытию. Магазины Apple </a:t>
            </a:r>
            <a:r>
              <a:rPr lang="ru-RU" sz="4800" kern="1200" dirty="0" err="1"/>
              <a:t>Store</a:t>
            </a:r>
            <a:r>
              <a:rPr lang="ru-RU" sz="4800" kern="1200" dirty="0"/>
              <a:t> приносят наибольший доход с квадратного метра — не только в США, но и в Европе. Открытие каждого нового магазина ожидается фанатами с не меньшим нетерпением, чем выпуск нового устройства Apple, и проходит в не менее торжественной обстановке. Коммерческий и маркетинговый успех Apple </a:t>
            </a:r>
            <a:r>
              <a:rPr lang="ru-RU" sz="4800" kern="1200" dirty="0" err="1"/>
              <a:t>Store</a:t>
            </a:r>
            <a:r>
              <a:rPr lang="ru-RU" sz="4800" kern="1200" dirty="0"/>
              <a:t> побудил и другие компании открывать собственные фирменные магазины.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5200" kern="1200" dirty="0"/>
          </a:p>
        </p:txBody>
      </p:sp>
      <p:sp>
        <p:nvSpPr>
          <p:cNvPr id="5" name="Овал 4">
            <a:hlinkClick r:id="rId2" action="ppaction://hlinksldjump"/>
          </p:cNvPr>
          <p:cNvSpPr/>
          <p:nvPr/>
        </p:nvSpPr>
        <p:spPr>
          <a:xfrm>
            <a:off x="250825" y="3213100"/>
            <a:ext cx="360363" cy="360363"/>
          </a:xfrm>
          <a:prstGeom prst="ellipse">
            <a:avLst/>
          </a:prstGeom>
          <a:solidFill>
            <a:schemeClr val="bg1">
              <a:lumMod val="8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3011" name="Стрелка вправо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10800000">
            <a:off x="971600" y="5373216"/>
            <a:ext cx="719138" cy="215900"/>
          </a:xfrm>
          <a:prstGeom prst="rightArrow">
            <a:avLst>
              <a:gd name="adj1" fmla="val 50000"/>
              <a:gd name="adj2" fmla="val 49963"/>
            </a:avLst>
          </a:prstGeom>
          <a:solidFill>
            <a:schemeClr val="accent1"/>
          </a:solidFill>
          <a:ln w="25400" algn="ctr">
            <a:solidFill>
              <a:schemeClr val="tx2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0" y="0"/>
            <a:ext cx="9144000" cy="791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Apple store</a:t>
            </a:r>
            <a:endParaRPr kumimoji="0" lang="ru-RU" sz="4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91617"/>
          </a:xfr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ru-RU" sz="4000" b="1" dirty="0" err="1" smtClean="0">
                <a:solidFill>
                  <a:schemeClr val="bg1"/>
                </a:solidFill>
              </a:rPr>
              <a:t>iPod</a:t>
            </a:r>
            <a:endParaRPr lang="ru-RU" sz="4000" b="1" dirty="0" smtClean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body" sz="quarter" idx="4294967295"/>
          </p:nvPr>
        </p:nvSpPr>
        <p:spPr>
          <a:xfrm>
            <a:off x="911225" y="1124745"/>
            <a:ext cx="7416800" cy="4536504"/>
          </a:xfrm>
        </p:spPr>
        <p:txBody>
          <a:bodyPr rtlCol="0">
            <a:normAutofit fontScale="40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500" kern="1200" dirty="0"/>
              <a:t>	</a:t>
            </a:r>
            <a:r>
              <a:rPr lang="ru-RU" sz="3500" kern="1200" dirty="0" smtClean="0"/>
              <a:t>	</a:t>
            </a:r>
            <a:r>
              <a:rPr lang="ru-RU" sz="4000" kern="1200" dirty="0" smtClean="0"/>
              <a:t>Важной </a:t>
            </a:r>
            <a:r>
              <a:rPr lang="ru-RU" sz="4000" kern="1200" dirty="0"/>
              <a:t>частью цифрового узла должен был стать </a:t>
            </a:r>
            <a:r>
              <a:rPr lang="ru-RU" sz="4000" kern="1200" dirty="0" err="1"/>
              <a:t>миниплеер</a:t>
            </a:r>
            <a:r>
              <a:rPr lang="ru-RU" sz="4000" kern="1200" dirty="0"/>
              <a:t>. MP3-плееры с </a:t>
            </a:r>
            <a:r>
              <a:rPr lang="ru-RU" sz="4000" kern="1200" dirty="0" err="1"/>
              <a:t>флеш-памятью</a:t>
            </a:r>
            <a:r>
              <a:rPr lang="ru-RU" sz="4000" kern="1200" dirty="0"/>
              <a:t> появились на рынке в конце 1990-х, но ни один из них Джобса не устроил: это были сложные и дорогие устройства с ограниченными возможностями — они вмещали лишь полтора-два десятка песен в хорошем качестве. CD-плееры, поддерживающие MP3-формат, тоже не годились: большие габариты, трудоёмкая запись дисков, недостаточная надёжность. Было принято решение создать собственное устройство, специально для работы с </a:t>
            </a:r>
            <a:r>
              <a:rPr lang="ru-RU" sz="4000" kern="1200" dirty="0" err="1"/>
              <a:t>iTunes</a:t>
            </a:r>
            <a:r>
              <a:rPr lang="ru-RU" sz="4000" kern="1200" dirty="0"/>
              <a:t> на </a:t>
            </a:r>
            <a:r>
              <a:rPr lang="ru-RU" sz="4000" kern="1200" dirty="0" err="1"/>
              <a:t>iMac</a:t>
            </a:r>
            <a:r>
              <a:rPr lang="ru-RU" sz="4000" kern="1200" dirty="0"/>
              <a:t>. Вице-президенту по инженерным разработкам Джону Рубинштейну удалось заполучить экспериментальные 1,8-дюймовые жёсткие диски </a:t>
            </a:r>
            <a:r>
              <a:rPr lang="ru-RU" sz="4000" kern="1200" dirty="0" err="1"/>
              <a:t>Toshiba</a:t>
            </a:r>
            <a:r>
              <a:rPr lang="ru-RU" sz="4000" kern="1200" dirty="0"/>
              <a:t> объёмом 5ГБ. </a:t>
            </a:r>
            <a:endParaRPr lang="ru-RU" sz="4000" kern="12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kern="1200" dirty="0" smtClean="0"/>
              <a:t>		Рубинштейн </a:t>
            </a:r>
            <a:r>
              <a:rPr lang="ru-RU" sz="4000" kern="1200" dirty="0"/>
              <a:t>продумал также остальные компоненты плеера и поручил собрать всё воедино инженеру Тони </a:t>
            </a:r>
            <a:r>
              <a:rPr lang="ru-RU" sz="4000" kern="1200" dirty="0" err="1"/>
              <a:t>Фаделлу</a:t>
            </a:r>
            <a:r>
              <a:rPr lang="ru-RU" sz="4000" kern="1200" dirty="0"/>
              <a:t>. Джонатан </a:t>
            </a:r>
            <a:r>
              <a:rPr lang="ru-RU" sz="4000" kern="1200" dirty="0" err="1"/>
              <a:t>Айв</a:t>
            </a:r>
            <a:r>
              <a:rPr lang="ru-RU" sz="4000" kern="1200" dirty="0"/>
              <a:t> предложил белый цвет для всего устройства. Белые наушники-капли смотрелись особенно странно, но Джобс поддержал Айва, и пользователи </a:t>
            </a:r>
            <a:r>
              <a:rPr lang="ru-RU" sz="4000" kern="1200" dirty="0" err="1"/>
              <a:t>iPod</a:t>
            </a:r>
            <a:r>
              <a:rPr lang="ru-RU" sz="4000" kern="1200" dirty="0"/>
              <a:t> получили возможность выделиться в толпе. В целях ограничения нелегального распространения </a:t>
            </a:r>
            <a:r>
              <a:rPr lang="ru-RU" sz="4000" kern="1200" dirty="0" err="1"/>
              <a:t>контента</a:t>
            </a:r>
            <a:r>
              <a:rPr lang="ru-RU" sz="4000" kern="1200" dirty="0"/>
              <a:t> Джобс принял решение технически запретить скачивание музыки с </a:t>
            </a:r>
            <a:r>
              <a:rPr lang="ru-RU" sz="4000" kern="1200" dirty="0" err="1"/>
              <a:t>iPod</a:t>
            </a:r>
            <a:r>
              <a:rPr lang="ru-RU" sz="4000" kern="1200" dirty="0"/>
              <a:t> на другие устройства, а на упаковке плеера поместить надпись «Не укради музыку». Джобс также упразднил выключатель, и это стало отличительной особенностью многих устройств Apple — они просто «засыпают» во время бездействия и «просыпаются» после нажатия любой кнопки.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kern="1200" dirty="0"/>
          </a:p>
        </p:txBody>
      </p:sp>
      <p:sp>
        <p:nvSpPr>
          <p:cNvPr id="6" name="Овал 5">
            <a:hlinkClick r:id="rId2" action="ppaction://hlinksldjump"/>
          </p:cNvPr>
          <p:cNvSpPr/>
          <p:nvPr/>
        </p:nvSpPr>
        <p:spPr>
          <a:xfrm>
            <a:off x="250825" y="3213100"/>
            <a:ext cx="360363" cy="360363"/>
          </a:xfrm>
          <a:prstGeom prst="ellipse">
            <a:avLst/>
          </a:prstGeom>
          <a:solidFill>
            <a:schemeClr val="bg1">
              <a:lumMod val="8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7524328" y="5373216"/>
            <a:ext cx="719138" cy="215900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708400" y="1124745"/>
            <a:ext cx="4608513" cy="4536504"/>
          </a:xfrm>
        </p:spPr>
        <p:txBody>
          <a:bodyPr rtlCol="0">
            <a:normAutofit fontScale="40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kern="1200" dirty="0"/>
              <a:t>	</a:t>
            </a:r>
            <a:r>
              <a:rPr lang="ru-RU" sz="3500" kern="1200" dirty="0" smtClean="0"/>
              <a:t>	Первое </a:t>
            </a:r>
            <a:r>
              <a:rPr lang="ru-RU" sz="3500" kern="1200" dirty="0"/>
              <a:t>поколение </a:t>
            </a:r>
            <a:r>
              <a:rPr lang="ru-RU" sz="3500" kern="1200" dirty="0" err="1"/>
              <a:t>iPod</a:t>
            </a:r>
            <a:r>
              <a:rPr lang="ru-RU" sz="3500" kern="1200" dirty="0"/>
              <a:t> было выпущено 23 октября 2001 года. Джобс свернул рекламную компанию </a:t>
            </a:r>
            <a:r>
              <a:rPr lang="ru-RU" sz="3500" kern="1200" dirty="0" err="1"/>
              <a:t>iMac</a:t>
            </a:r>
            <a:r>
              <a:rPr lang="ru-RU" sz="3500" kern="1200" dirty="0"/>
              <a:t>, верно рассчитав, что продажи </a:t>
            </a:r>
            <a:r>
              <a:rPr lang="ru-RU" sz="3500" kern="1200" dirty="0" err="1"/>
              <a:t>iPod</a:t>
            </a:r>
            <a:r>
              <a:rPr lang="ru-RU" sz="3500" kern="1200" dirty="0"/>
              <a:t> подстегнут спрос и на компьютеры. Рекламная кампания была построена не на функциональных преимуществах плеера, они для этого были слишком очевидны. </a:t>
            </a:r>
            <a:r>
              <a:rPr lang="ru-RU" sz="3500" kern="1200" dirty="0" err="1"/>
              <a:t>iPod</a:t>
            </a:r>
            <a:r>
              <a:rPr lang="ru-RU" sz="3500" kern="1200" dirty="0"/>
              <a:t> позиционировался как культовый аксессуар и действительно обрёл этот статус: более ста тысяч плееров были проданы до конца 2001 года, а за 10 лет было реализовано более 300 миллионов устройств. В 2005 году заметным трендом в общественной жизни Америки стало обсуждение содержимого </a:t>
            </a:r>
            <a:r>
              <a:rPr lang="ru-RU" sz="3500" kern="1200" dirty="0" err="1"/>
              <a:t>iPod</a:t>
            </a:r>
            <a:r>
              <a:rPr lang="ru-RU" sz="3500" kern="1200" dirty="0"/>
              <a:t> публичных персон, вплоть до президента США.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500" kern="1200" dirty="0"/>
              <a:t>	</a:t>
            </a:r>
            <a:r>
              <a:rPr lang="ru-RU" sz="3500" kern="1200" dirty="0" smtClean="0"/>
              <a:t>	С </a:t>
            </a:r>
            <a:r>
              <a:rPr lang="ru-RU" sz="3500" kern="1200" dirty="0"/>
              <a:t>выпуском </a:t>
            </a:r>
            <a:r>
              <a:rPr lang="ru-RU" sz="3500" kern="1200" dirty="0" err="1"/>
              <a:t>iPod</a:t>
            </a:r>
            <a:r>
              <a:rPr lang="ru-RU" sz="3500" kern="1200" dirty="0"/>
              <a:t> компания Apple стала крупным игроком музыкальной индустрии. Компания выпускала различные вариации плеера: с жёстким диском и </a:t>
            </a:r>
            <a:r>
              <a:rPr lang="ru-RU" sz="3500" kern="1200" dirty="0" err="1"/>
              <a:t>флеш-памятью</a:t>
            </a:r>
            <a:r>
              <a:rPr lang="ru-RU" sz="3500" kern="1200" dirty="0"/>
              <a:t>, с возможностью воспроизведения видео, с сенсорным экраном и вообще без него. Последний вариант был предложен Джобсом в ходе последовательной миниатюризации устройства и, к удивлению многих, пользовался колоссальным спросом</a:t>
            </a:r>
            <a:r>
              <a:rPr lang="ru-RU" sz="3700" kern="1200" dirty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kern="1200" dirty="0"/>
          </a:p>
        </p:txBody>
      </p:sp>
      <p:pic>
        <p:nvPicPr>
          <p:cNvPr id="45059" name="Picture 2" descr="File:IPod family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5616" y="1196752"/>
            <a:ext cx="2805112" cy="16557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Овал 6">
            <a:hlinkClick r:id="rId3" action="ppaction://hlinksldjump"/>
          </p:cNvPr>
          <p:cNvSpPr/>
          <p:nvPr/>
        </p:nvSpPr>
        <p:spPr>
          <a:xfrm>
            <a:off x="250825" y="3213100"/>
            <a:ext cx="360363" cy="360363"/>
          </a:xfrm>
          <a:prstGeom prst="ellipse">
            <a:avLst/>
          </a:prstGeom>
          <a:solidFill>
            <a:schemeClr val="bg1">
              <a:lumMod val="8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5061" name="Стрелка вправо 10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10800000">
            <a:off x="971600" y="5373216"/>
            <a:ext cx="719138" cy="215900"/>
          </a:xfrm>
          <a:prstGeom prst="rightArrow">
            <a:avLst>
              <a:gd name="adj1" fmla="val 50000"/>
              <a:gd name="adj2" fmla="val 49963"/>
            </a:avLst>
          </a:prstGeom>
          <a:solidFill>
            <a:schemeClr val="accent1"/>
          </a:solidFill>
          <a:ln w="25400" algn="ctr">
            <a:solidFill>
              <a:schemeClr val="tx2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0" y="0"/>
            <a:ext cx="9144000" cy="791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iPod</a:t>
            </a:r>
            <a:endParaRPr kumimoji="0" lang="ru-RU" sz="4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99592" y="0"/>
            <a:ext cx="7416800" cy="791617"/>
          </a:xfr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ru-RU" sz="4000" b="1" dirty="0" err="1" smtClean="0">
                <a:solidFill>
                  <a:schemeClr val="bg1"/>
                </a:solidFill>
              </a:rPr>
              <a:t>iTunes</a:t>
            </a:r>
            <a:r>
              <a:rPr lang="ru-RU" sz="4000" b="1" dirty="0" smtClean="0">
                <a:solidFill>
                  <a:schemeClr val="bg1"/>
                </a:solidFill>
              </a:rPr>
              <a:t> </a:t>
            </a:r>
            <a:r>
              <a:rPr lang="ru-RU" sz="4000" b="1" dirty="0" err="1" smtClean="0">
                <a:solidFill>
                  <a:schemeClr val="bg1"/>
                </a:solidFill>
              </a:rPr>
              <a:t>Store</a:t>
            </a:r>
            <a:endParaRPr lang="ru-RU" sz="4000" b="1" dirty="0" smtClean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body" sz="quarter" idx="4294967295"/>
          </p:nvPr>
        </p:nvSpPr>
        <p:spPr>
          <a:xfrm>
            <a:off x="911225" y="1124745"/>
            <a:ext cx="7416800" cy="4536504"/>
          </a:xfrm>
        </p:spPr>
        <p:txBody>
          <a:bodyPr rtlCol="0">
            <a:normAutofit fontScale="40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kern="1200" dirty="0"/>
              <a:t>	</a:t>
            </a:r>
            <a:r>
              <a:rPr lang="ru-RU" kern="1200" dirty="0" smtClean="0"/>
              <a:t>	</a:t>
            </a:r>
            <a:r>
              <a:rPr lang="ru-RU" sz="3400" kern="1200" dirty="0" smtClean="0"/>
              <a:t>У</a:t>
            </a:r>
            <a:r>
              <a:rPr lang="ru-RU" sz="3600" kern="1200" dirty="0" smtClean="0"/>
              <a:t>спех </a:t>
            </a:r>
            <a:r>
              <a:rPr lang="ru-RU" sz="3600" kern="1200" dirty="0" err="1"/>
              <a:t>iPod</a:t>
            </a:r>
            <a:r>
              <a:rPr lang="ru-RU" sz="3600" kern="1200" dirty="0"/>
              <a:t> подготовил почву для открытия собственного магазина музыки Apple. 28 апреля 2003 года Стив Джобс в </a:t>
            </a:r>
            <a:r>
              <a:rPr lang="ru-RU" sz="3600" kern="1200" dirty="0" err="1"/>
              <a:t>Москони-центре</a:t>
            </a:r>
            <a:r>
              <a:rPr lang="ru-RU" sz="3600" kern="1200" dirty="0"/>
              <a:t> </a:t>
            </a:r>
            <a:r>
              <a:rPr lang="ru-RU" sz="3600" kern="1200" dirty="0" err="1"/>
              <a:t>в</a:t>
            </a:r>
            <a:r>
              <a:rPr lang="ru-RU" sz="3600" kern="1200" dirty="0"/>
              <a:t> Сан-Франциско представил музыкальный </a:t>
            </a:r>
            <a:r>
              <a:rPr lang="ru-RU" sz="3600" kern="1200" dirty="0" err="1"/>
              <a:t>онлайн</a:t>
            </a:r>
            <a:r>
              <a:rPr lang="ru-RU" sz="3600" kern="1200" dirty="0"/>
              <a:t> магазин </a:t>
            </a:r>
            <a:r>
              <a:rPr lang="ru-RU" sz="3600" kern="1200" dirty="0" err="1"/>
              <a:t>iTunes</a:t>
            </a:r>
            <a:r>
              <a:rPr lang="ru-RU" sz="3600" kern="1200" dirty="0"/>
              <a:t> </a:t>
            </a:r>
            <a:r>
              <a:rPr lang="ru-RU" sz="3600" kern="1200" dirty="0" err="1"/>
              <a:t>Store</a:t>
            </a:r>
            <a:r>
              <a:rPr lang="ru-RU" sz="3600" kern="1200" dirty="0"/>
              <a:t>. Этому событию предшествовала продолжительная работа с гигантами индустрии, и Джобсу удалось склонить их к сотрудничеству. Он настоял, чтобы песни в магазине продавались не альбомами, а поштучно, по 99 центов за композицию. Такой подход поначалу вызвал опасения со стороны звукозаписывающих компаний и исполнителей: ведь большинство покупателей приобретают альбомы ради двух-трёх хитов. Однако Джобсу было чем возразить: «Пиратство и интернет уже уничтожили саму идею альбомов. Невозможно тягаться с пиратством, если не продавать песни по одной». Джобс пообещал, что покупателями магазина </a:t>
            </a:r>
            <a:r>
              <a:rPr lang="ru-RU" sz="3600" kern="1200" dirty="0" err="1"/>
              <a:t>iTunes</a:t>
            </a:r>
            <a:r>
              <a:rPr lang="ru-RU" sz="3600" kern="1200" dirty="0"/>
              <a:t> станут только пользователи </a:t>
            </a:r>
            <a:r>
              <a:rPr lang="ru-RU" sz="3600" kern="1200" dirty="0" err="1"/>
              <a:t>Mac</a:t>
            </a:r>
            <a:r>
              <a:rPr lang="ru-RU" sz="3600" kern="1200" dirty="0"/>
              <a:t>, а это всего 5% рынка персональных компьютеров. Музыкальные магнаты решили рискнуть, поскольку потери от пиратства действительно становились угрожающими: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kern="1200" dirty="0"/>
              <a:t>	</a:t>
            </a:r>
            <a:r>
              <a:rPr lang="ru-RU" sz="3600" kern="1200" dirty="0" smtClean="0"/>
              <a:t>	Руководитель </a:t>
            </a:r>
            <a:r>
              <a:rPr lang="ru-RU" sz="3600" kern="1200" dirty="0" err="1"/>
              <a:t>iTunes</a:t>
            </a:r>
            <a:r>
              <a:rPr lang="ru-RU" sz="3600" kern="1200" dirty="0"/>
              <a:t> </a:t>
            </a:r>
            <a:r>
              <a:rPr lang="ru-RU" sz="3600" kern="1200" dirty="0" err="1"/>
              <a:t>Store</a:t>
            </a:r>
            <a:r>
              <a:rPr lang="ru-RU" sz="3600" kern="1200" dirty="0"/>
              <a:t> Эдди Кью предсказывал миллион продаж за первые 6 месяцев, вместо этого миллион песен был распродан за 6 дней. Корпорация Apple уверенно вошла на новый рынок, открытие магазина </a:t>
            </a:r>
            <a:r>
              <a:rPr lang="ru-RU" sz="3600" kern="1200" dirty="0" err="1"/>
              <a:t>iTunes</a:t>
            </a:r>
            <a:r>
              <a:rPr lang="ru-RU" sz="3600" kern="1200" dirty="0"/>
              <a:t> Джобс называл поворотным событием в истории музыкальной индустрии. В июне 2011 года была продана 15-миллиардная композиция. Через магазин также реализуются фильмы, телепередачи, аудиокниги и другой </a:t>
            </a:r>
            <a:r>
              <a:rPr lang="ru-RU" sz="3600" kern="1200" dirty="0" err="1"/>
              <a:t>медиаконтент</a:t>
            </a:r>
            <a:r>
              <a:rPr lang="ru-RU" sz="3600" kern="1200" dirty="0"/>
              <a:t>. Попытки конкурентов создать сервис аналогичный </a:t>
            </a:r>
            <a:r>
              <a:rPr lang="ru-RU" sz="3600" kern="1200" dirty="0" err="1"/>
              <a:t>iTunes</a:t>
            </a:r>
            <a:r>
              <a:rPr lang="ru-RU" sz="3600" kern="1200" dirty="0"/>
              <a:t> </a:t>
            </a:r>
            <a:r>
              <a:rPr lang="ru-RU" sz="3600" kern="1200" dirty="0" err="1"/>
              <a:t>Store</a:t>
            </a:r>
            <a:r>
              <a:rPr lang="ru-RU" sz="3600" kern="1200" dirty="0"/>
              <a:t> серьёзного успеха не имели.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kern="1200" dirty="0"/>
          </a:p>
        </p:txBody>
      </p:sp>
      <p:sp>
        <p:nvSpPr>
          <p:cNvPr id="6" name="Овал 5">
            <a:hlinkClick r:id="rId2" action="ppaction://hlinksldjump"/>
          </p:cNvPr>
          <p:cNvSpPr/>
          <p:nvPr/>
        </p:nvSpPr>
        <p:spPr>
          <a:xfrm>
            <a:off x="250825" y="3213100"/>
            <a:ext cx="360363" cy="360363"/>
          </a:xfrm>
          <a:prstGeom prst="ellipse">
            <a:avLst/>
          </a:prstGeom>
          <a:solidFill>
            <a:schemeClr val="bg1">
              <a:lumMod val="8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4338" name="Picture 2" descr="http://img15.nnm.ru/8/5/d/d/d/6c8c33c8756035c067bd0205ccd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11960" y="4797152"/>
            <a:ext cx="864096" cy="81326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91617"/>
          </a:xfr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ru-RU" sz="4000" b="1" dirty="0" err="1" smtClean="0">
                <a:solidFill>
                  <a:schemeClr val="bg1"/>
                </a:solidFill>
              </a:rPr>
              <a:t>iPhone</a:t>
            </a:r>
            <a:endParaRPr lang="ru-RU" sz="4000" b="1" dirty="0" smtClean="0">
              <a:solidFill>
                <a:schemeClr val="bg1"/>
              </a:solidFill>
            </a:endParaRPr>
          </a:p>
        </p:txBody>
      </p:sp>
      <p:sp>
        <p:nvSpPr>
          <p:cNvPr id="47106" name="Содержимое 2"/>
          <p:cNvSpPr>
            <a:spLocks noGrp="1"/>
          </p:cNvSpPr>
          <p:nvPr>
            <p:ph type="body" sz="quarter" idx="4294967295"/>
          </p:nvPr>
        </p:nvSpPr>
        <p:spPr>
          <a:xfrm>
            <a:off x="911225" y="1124745"/>
            <a:ext cx="7416800" cy="4536504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300" dirty="0" smtClean="0"/>
              <a:t>		Феноменальный успех </a:t>
            </a:r>
            <a:r>
              <a:rPr lang="ru-RU" sz="1300" dirty="0" err="1" smtClean="0"/>
              <a:t>iPod</a:t>
            </a:r>
            <a:r>
              <a:rPr lang="ru-RU" sz="1300" dirty="0" smtClean="0"/>
              <a:t> не принёс Джобсу спокойствия. Развитие мобильных телефонов уже привело к падению спроса на фотоаппараты и цифровые камеры, и Джобс понимал, что скоро телефон вберёт в себя все возможные функции, а значит, каким бы удобным ни был музыкальный плеер, он окажется невостребованным. Apple обязательно нужно было занять свою нишу на рынке мобильных телефонов. Попытка пойти простым путём, объединив усилия и технологии с опытным производителем, оказалась неудачной: гибрид </a:t>
            </a:r>
            <a:r>
              <a:rPr lang="ru-RU" sz="1300" dirty="0" err="1" smtClean="0"/>
              <a:t>iPod</a:t>
            </a:r>
            <a:r>
              <a:rPr lang="ru-RU" sz="1300" dirty="0" smtClean="0"/>
              <a:t> и RAZR от </a:t>
            </a:r>
            <a:r>
              <a:rPr lang="ru-RU" sz="1300" dirty="0" err="1" smtClean="0"/>
              <a:t>Motorola</a:t>
            </a:r>
            <a:r>
              <a:rPr lang="ru-RU" sz="1300" dirty="0" smtClean="0"/>
              <a:t> под названием ROKR получил плохие отзывы. Тогда было решено модифицировать </a:t>
            </a:r>
            <a:r>
              <a:rPr lang="ru-RU" sz="1300" dirty="0" err="1" smtClean="0"/>
              <a:t>iPod</a:t>
            </a:r>
            <a:r>
              <a:rPr lang="ru-RU" sz="1300" dirty="0" smtClean="0"/>
              <a:t> своими силами, добавив в плеер функции телефона.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300" dirty="0" smtClean="0"/>
              <a:t>		Одновременно в Apple полным ходом шла разработка собственного </a:t>
            </a:r>
            <a:r>
              <a:rPr lang="ru-RU" sz="1300" dirty="0" err="1" smtClean="0"/>
              <a:t>интернет-планшета</a:t>
            </a:r>
            <a:r>
              <a:rPr lang="ru-RU" sz="1300" dirty="0" smtClean="0"/>
              <a:t>, для которого был придуман </a:t>
            </a:r>
            <a:r>
              <a:rPr lang="ru-RU" sz="1300" dirty="0" err="1" smtClean="0"/>
              <a:t>мультисенсорный</a:t>
            </a:r>
            <a:r>
              <a:rPr lang="ru-RU" sz="1300" dirty="0" smtClean="0"/>
              <a:t> интерфейс. Но этот проект заморозили, так как телефон был более приоритетной задачей. Интерфейс планшета адаптировали к размеру телефонного экрана, и дальнейшая работа шла по двум направлениям: одна группа пыталась переделать </a:t>
            </a:r>
            <a:r>
              <a:rPr lang="ru-RU" sz="1300" dirty="0" err="1" smtClean="0"/>
              <a:t>iPod</a:t>
            </a:r>
            <a:r>
              <a:rPr lang="ru-RU" sz="1300" dirty="0" smtClean="0"/>
              <a:t>, сохранив диск, другая трудилась над </a:t>
            </a:r>
            <a:r>
              <a:rPr lang="ru-RU" sz="1300" dirty="0" err="1" smtClean="0"/>
              <a:t>мультитач-дисплеем</a:t>
            </a:r>
            <a:r>
              <a:rPr lang="ru-RU" sz="1300" dirty="0" smtClean="0"/>
              <a:t>. Удобное для прокрутки списков колесо оказалось совершенно непригодным для набора номера, и в производство был запущен второй вариант. В начале 2005 года Apple купила фирму </a:t>
            </a:r>
            <a:r>
              <a:rPr lang="ru-RU" sz="1300" dirty="0" err="1" smtClean="0"/>
              <a:t>FingerWorks</a:t>
            </a:r>
            <a:r>
              <a:rPr lang="ru-RU" sz="1300" dirty="0" smtClean="0"/>
              <a:t>, которая разрабатывала и производила </a:t>
            </a:r>
            <a:r>
              <a:rPr lang="ru-RU" sz="1300" dirty="0" err="1" smtClean="0"/>
              <a:t>мультисенсорные</a:t>
            </a:r>
            <a:r>
              <a:rPr lang="ru-RU" sz="1300" dirty="0" smtClean="0"/>
              <a:t> панели управления.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300" dirty="0" smtClean="0"/>
              <a:t>		По настоянию Джобса механическая клавиатура была убрана, её функции на себя полностью взяла программная часть. От пластикового экрана Джобс отказался, приняв решение опробовать новый вид материала — стекло. Оно должно было быть очень прочным и устойчивым к царапинам. Такой материал, разработанный ещё 1960-е годы и не нашедший тогда применения, оказался в каталоге компании </a:t>
            </a:r>
            <a:r>
              <a:rPr lang="ru-RU" sz="1300" dirty="0" err="1" smtClean="0"/>
              <a:t>Corning</a:t>
            </a:r>
            <a:r>
              <a:rPr lang="ru-RU" sz="1300" dirty="0" smtClean="0"/>
              <a:t> </a:t>
            </a:r>
            <a:r>
              <a:rPr lang="ru-RU" sz="1300" dirty="0" err="1" smtClean="0"/>
              <a:t>Glass</a:t>
            </a:r>
            <a:r>
              <a:rPr lang="ru-RU" sz="1300" dirty="0" smtClean="0"/>
              <a:t>. Джобс убедил руководство этой компании в необходимости и возможности наладить массовый выпуск этого стекла в </a:t>
            </a:r>
            <a:r>
              <a:rPr lang="ru-RU" sz="1300" dirty="0" err="1" smtClean="0"/>
              <a:t>сверхсжатые</a:t>
            </a:r>
            <a:r>
              <a:rPr lang="ru-RU" sz="1300" dirty="0" smtClean="0"/>
              <a:t> сроки. Для этого один из заводов </a:t>
            </a:r>
            <a:r>
              <a:rPr lang="ru-RU" sz="1300" dirty="0" err="1" smtClean="0"/>
              <a:t>Corning</a:t>
            </a:r>
            <a:r>
              <a:rPr lang="ru-RU" sz="1300" dirty="0" smtClean="0"/>
              <a:t> </a:t>
            </a:r>
            <a:r>
              <a:rPr lang="ru-RU" sz="1300" dirty="0" err="1" smtClean="0"/>
              <a:t>Glass</a:t>
            </a:r>
            <a:r>
              <a:rPr lang="ru-RU" sz="1300" dirty="0" smtClean="0"/>
              <a:t> был перепрофилирован буквально за сутки.</a:t>
            </a:r>
          </a:p>
        </p:txBody>
      </p:sp>
      <p:sp>
        <p:nvSpPr>
          <p:cNvPr id="6" name="Овал 5">
            <a:hlinkClick r:id="rId2" action="ppaction://hlinksldjump"/>
          </p:cNvPr>
          <p:cNvSpPr/>
          <p:nvPr/>
        </p:nvSpPr>
        <p:spPr>
          <a:xfrm>
            <a:off x="250825" y="3213100"/>
            <a:ext cx="360363" cy="360363"/>
          </a:xfrm>
          <a:prstGeom prst="ellipse">
            <a:avLst/>
          </a:prstGeom>
          <a:solidFill>
            <a:schemeClr val="bg1">
              <a:lumMod val="8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7524328" y="5373216"/>
            <a:ext cx="719138" cy="215900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Текст 2"/>
          <p:cNvSpPr>
            <a:spLocks noGrp="1"/>
          </p:cNvSpPr>
          <p:nvPr>
            <p:ph type="body" sz="quarter" idx="4294967295"/>
          </p:nvPr>
        </p:nvSpPr>
        <p:spPr>
          <a:xfrm>
            <a:off x="900113" y="1124744"/>
            <a:ext cx="7343775" cy="4536504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dirty="0" smtClean="0"/>
              <a:t>		</a:t>
            </a:r>
            <a:r>
              <a:rPr lang="ru-RU" sz="1400" dirty="0" smtClean="0"/>
              <a:t>После девяти месяцев напряжённой работы Джобс понял, что дизайн телефона его не устраивает. Главным козырем модели был большой стеклянный экран, но его визуально подавлял металлический корпус. Джобс посоветовался с </a:t>
            </a:r>
            <a:r>
              <a:rPr lang="ru-RU" sz="1400" dirty="0" err="1" smtClean="0"/>
              <a:t>Айвом</a:t>
            </a:r>
            <a:r>
              <a:rPr lang="ru-RU" sz="1400" dirty="0" smtClean="0"/>
              <a:t> и объявил его команде.</a:t>
            </a: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524328" y="5373216"/>
            <a:ext cx="719138" cy="215900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48131" name="Picture 2" descr="C:\Users\Admin\Desktop\iphone-all-models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47664" y="2276872"/>
            <a:ext cx="6502333" cy="3176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8132" name="Стрелка вправо 10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10800000">
            <a:off x="971600" y="5373216"/>
            <a:ext cx="719138" cy="215900"/>
          </a:xfrm>
          <a:prstGeom prst="rightArrow">
            <a:avLst>
              <a:gd name="adj1" fmla="val 50000"/>
              <a:gd name="adj2" fmla="val 49963"/>
            </a:avLst>
          </a:prstGeom>
          <a:solidFill>
            <a:schemeClr val="accent1"/>
          </a:solidFill>
          <a:ln w="25400" algn="ctr">
            <a:solidFill>
              <a:schemeClr val="tx2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0" y="0"/>
            <a:ext cx="9144000" cy="791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iPhone</a:t>
            </a:r>
            <a:endParaRPr kumimoji="0" lang="ru-RU" sz="4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7" name="Picture 2" descr="steve_jobs_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3608" y="1124744"/>
            <a:ext cx="2592387" cy="26908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07483"/>
            <a:ext cx="9144000" cy="432048"/>
          </a:xfr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ru-RU" b="1" dirty="0" smtClean="0">
                <a:solidFill>
                  <a:schemeClr val="bg1"/>
                </a:solidFill>
              </a:rPr>
              <a:t>Биография Стива Джобса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708400" y="1124744"/>
            <a:ext cx="4608513" cy="4536504"/>
          </a:xfrm>
        </p:spPr>
        <p:txBody>
          <a:bodyPr rtlCol="0">
            <a:normAutofit fontScale="32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4300" kern="1200" dirty="0"/>
              <a:t>	</a:t>
            </a:r>
            <a:r>
              <a:rPr lang="ru-RU" sz="4300" kern="1200" dirty="0" smtClean="0"/>
              <a:t>	Стив </a:t>
            </a:r>
            <a:r>
              <a:rPr lang="ru-RU" sz="4300" kern="1200" dirty="0"/>
              <a:t>Джобс был рожден в теплом Калифорнийском </a:t>
            </a:r>
            <a:r>
              <a:rPr lang="ru-RU" sz="4300" kern="1200" dirty="0" smtClean="0"/>
              <a:t>городе </a:t>
            </a:r>
            <a:r>
              <a:rPr lang="ru-RU" sz="4300" kern="1200" dirty="0"/>
              <a:t>Сан-Франциско в 1955 году. Когда 24 февраля его биологическая мать Гомер Симпсон родила сына от своего сокурсника </a:t>
            </a:r>
            <a:r>
              <a:rPr lang="ru-RU" sz="4300" kern="1200" dirty="0" err="1"/>
              <a:t>Абдулфата</a:t>
            </a:r>
            <a:r>
              <a:rPr lang="ru-RU" sz="4300" kern="1200" dirty="0"/>
              <a:t> </a:t>
            </a:r>
            <a:r>
              <a:rPr lang="ru-RU" sz="4300" kern="1200" dirty="0" err="1"/>
              <a:t>Джандали</a:t>
            </a:r>
            <a:r>
              <a:rPr lang="ru-RU" sz="4300" kern="1200" dirty="0"/>
              <a:t>, семья и брак показался ей слишком серьезным шагом в столь юном возрасте. Ведь ребята только что окончили колледж. Было принято решение отдать ребенка на усыновление. Так родителями мальчика стала пара офисных служащих, Клара и Пол Джобсы.</a:t>
            </a: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4300" kern="1200" dirty="0"/>
              <a:t>	</a:t>
            </a:r>
            <a:r>
              <a:rPr lang="ru-RU" sz="4300" kern="1200" dirty="0" smtClean="0"/>
              <a:t>	Сфера </a:t>
            </a:r>
            <a:r>
              <a:rPr lang="ru-RU" sz="4300" kern="1200" dirty="0"/>
              <a:t>высоких технологий стала для Стивена домом в буквальном смысле: ребенок рос в центре компьютерных инноваций, Силиконовой Долине. Забитые разномастной электроникой гаражи и кладовки стали привычным делом в этом молодом районе. Такое окружение вселило в Джобса благоговейное отношение к технологиям и прогрессу. Возможно, именно этот восторг от соединения IT с повседневностью породило увлеченную дружбу Джобса и Возняка в бунтарском </a:t>
            </a:r>
            <a:r>
              <a:rPr lang="ru-RU" sz="4300" kern="1200" dirty="0" smtClean="0"/>
              <a:t>1969-м</a:t>
            </a:r>
            <a:r>
              <a:rPr lang="ru-RU" sz="4300" kern="1200" dirty="0"/>
              <a:t>. Второй Стивен по прозвищу Воз также горячо интересовался компьютерной техникой. Даже пятилетняя разница в возрасте не стала помехой дружбе, подкрепленной общими интересами.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kern="1200" dirty="0"/>
          </a:p>
        </p:txBody>
      </p:sp>
      <p:sp>
        <p:nvSpPr>
          <p:cNvPr id="28675" name="TextBox 6"/>
          <p:cNvSpPr txBox="1">
            <a:spLocks noChangeArrowheads="1"/>
          </p:cNvSpPr>
          <p:nvPr/>
        </p:nvSpPr>
        <p:spPr bwMode="auto">
          <a:xfrm>
            <a:off x="1619250" y="4292600"/>
            <a:ext cx="1928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Стив Джобс</a:t>
            </a:r>
          </a:p>
        </p:txBody>
      </p:sp>
      <p:sp>
        <p:nvSpPr>
          <p:cNvPr id="7" name="Овал 6">
            <a:hlinkClick r:id="rId3" action="ppaction://hlinksldjump"/>
          </p:cNvPr>
          <p:cNvSpPr/>
          <p:nvPr/>
        </p:nvSpPr>
        <p:spPr>
          <a:xfrm>
            <a:off x="250825" y="3213100"/>
            <a:ext cx="360363" cy="360363"/>
          </a:xfrm>
          <a:prstGeom prst="ellipse">
            <a:avLst/>
          </a:prstGeom>
          <a:solidFill>
            <a:schemeClr val="bg1">
              <a:lumMod val="8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708400" y="1124745"/>
            <a:ext cx="4608513" cy="4536504"/>
          </a:xfrm>
        </p:spPr>
        <p:txBody>
          <a:bodyPr rtlCol="0">
            <a:normAutofit fontScale="32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300" kern="1200" dirty="0"/>
              <a:t>	</a:t>
            </a:r>
            <a:r>
              <a:rPr lang="ru-RU" sz="4300" kern="1200" dirty="0" smtClean="0"/>
              <a:t>	Стеклянный </a:t>
            </a:r>
            <a:r>
              <a:rPr lang="ru-RU" sz="4300" kern="1200" dirty="0"/>
              <a:t>экран был доведён до самого края, металлической осталась лишь узкая полоска на торце. Это зрительно подчинило все части экрану, телефон стал приятнее на ощупь, но пришлось изменить расположение внутренних компонентов.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300" kern="1200" dirty="0"/>
              <a:t>	</a:t>
            </a:r>
            <a:r>
              <a:rPr lang="ru-RU" sz="4300" kern="1200" dirty="0" smtClean="0"/>
              <a:t>	Телефон </a:t>
            </a:r>
            <a:r>
              <a:rPr lang="ru-RU" sz="4300" kern="1200" dirty="0"/>
              <a:t>был представлен в январе 2007 года на традиционной выставке </a:t>
            </a:r>
            <a:r>
              <a:rPr lang="ru-RU" sz="4300" kern="1200" dirty="0" err="1"/>
              <a:t>Macworld</a:t>
            </a:r>
            <a:r>
              <a:rPr lang="ru-RU" sz="4300" kern="1200" dirty="0"/>
              <a:t> </a:t>
            </a:r>
            <a:r>
              <a:rPr lang="ru-RU" sz="4300" kern="1200" dirty="0" err="1"/>
              <a:t>Expo</a:t>
            </a:r>
            <a:r>
              <a:rPr lang="ru-RU" sz="4300" kern="1200" dirty="0"/>
              <a:t>. </a:t>
            </a:r>
            <a:r>
              <a:rPr lang="ru-RU" sz="4300" kern="1200" dirty="0" err="1"/>
              <a:t>Айзексон</a:t>
            </a:r>
            <a:r>
              <a:rPr lang="ru-RU" sz="4300" kern="1200" dirty="0"/>
              <a:t> склонен считать эту презентацию лучшей в карьере Стива Джобса. Согласно опросам, 6 из 10 американцев знали о его выпуске 29 июня 2007 года. Журнал </a:t>
            </a:r>
            <a:r>
              <a:rPr lang="ru-RU" sz="4300" i="1" kern="1200" dirty="0" err="1"/>
              <a:t>Time</a:t>
            </a:r>
            <a:r>
              <a:rPr lang="ru-RU" sz="4300" kern="1200" dirty="0"/>
              <a:t> объявил его изобретением года В последующих модификациях были добавлены новые возможности, включая голосовое управление и виртуальный помощник </a:t>
            </a:r>
            <a:r>
              <a:rPr lang="ru-RU" sz="4300" kern="1200" dirty="0" err="1"/>
              <a:t>Siri</a:t>
            </a:r>
            <a:r>
              <a:rPr lang="ru-RU" sz="4300" kern="1200" dirty="0"/>
              <a:t>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300" kern="1200" dirty="0"/>
              <a:t>	</a:t>
            </a:r>
            <a:r>
              <a:rPr lang="ru-RU" sz="4300" kern="1200" dirty="0" smtClean="0"/>
              <a:t>	В </a:t>
            </a:r>
            <a:r>
              <a:rPr lang="ru-RU" sz="4300" kern="1200" dirty="0"/>
              <a:t>июле 2008 года на </a:t>
            </a:r>
            <a:r>
              <a:rPr lang="ru-RU" sz="4300" kern="1200" dirty="0" err="1"/>
              <a:t>iTunes</a:t>
            </a:r>
            <a:r>
              <a:rPr lang="ru-RU" sz="4300" kern="1200" dirty="0"/>
              <a:t> был открыт </a:t>
            </a:r>
            <a:r>
              <a:rPr lang="ru-RU" sz="4300" kern="1200" dirty="0" err="1"/>
              <a:t>онлайн-магазин</a:t>
            </a:r>
            <a:r>
              <a:rPr lang="ru-RU" sz="4300" kern="1200" dirty="0"/>
              <a:t> приложений </a:t>
            </a:r>
            <a:r>
              <a:rPr lang="ru-RU" sz="4300" kern="1200" dirty="0" err="1"/>
              <a:t>App</a:t>
            </a:r>
            <a:r>
              <a:rPr lang="ru-RU" sz="4300" kern="1200" dirty="0"/>
              <a:t> </a:t>
            </a:r>
            <a:r>
              <a:rPr lang="ru-RU" sz="4300" kern="1200" dirty="0" err="1"/>
              <a:t>Store</a:t>
            </a:r>
            <a:r>
              <a:rPr lang="ru-RU" sz="4300" kern="1200" dirty="0"/>
              <a:t>. Сторонние разработчики получили возможность создавать приложения, но они должны были проходить обязательное утверждение в Apple: Джобс сумел предоставить пользователям некоторую свободу, не отказавшись от полного контроля.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kern="1200" dirty="0"/>
          </a:p>
        </p:txBody>
      </p:sp>
      <p:sp>
        <p:nvSpPr>
          <p:cNvPr id="7" name="Овал 6">
            <a:hlinkClick r:id="rId2" action="ppaction://hlinksldjump"/>
          </p:cNvPr>
          <p:cNvSpPr/>
          <p:nvPr/>
        </p:nvSpPr>
        <p:spPr>
          <a:xfrm>
            <a:off x="250825" y="3213100"/>
            <a:ext cx="360363" cy="360363"/>
          </a:xfrm>
          <a:prstGeom prst="ellipse">
            <a:avLst/>
          </a:prstGeom>
          <a:solidFill>
            <a:schemeClr val="bg1">
              <a:lumMod val="8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9157" name="Стрелка вправо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10800000">
            <a:off x="971600" y="5373216"/>
            <a:ext cx="719138" cy="215900"/>
          </a:xfrm>
          <a:prstGeom prst="rightArrow">
            <a:avLst>
              <a:gd name="adj1" fmla="val 50000"/>
              <a:gd name="adj2" fmla="val 49963"/>
            </a:avLst>
          </a:prstGeom>
          <a:solidFill>
            <a:schemeClr val="accent1"/>
          </a:solidFill>
          <a:ln w="25400" algn="ctr">
            <a:solidFill>
              <a:schemeClr val="tx2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pic>
        <p:nvPicPr>
          <p:cNvPr id="11266" name="Picture 2" descr="http://www07.cp-static.com/objects/multimedia/8/8d1/1348593432_1791352166_smartphones-apple-iphone-5-32gb-zwart-md299dn-a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59632" y="908720"/>
            <a:ext cx="2592288" cy="3909730"/>
          </a:xfrm>
          <a:prstGeom prst="rect">
            <a:avLst/>
          </a:prstGeom>
          <a:noFill/>
        </p:spPr>
      </p:pic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0" y="0"/>
            <a:ext cx="9144000" cy="791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iPhone</a:t>
            </a:r>
            <a:endParaRPr kumimoji="0" lang="ru-RU" sz="4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91617"/>
          </a:xfr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sz="4000" b="1" dirty="0" err="1" smtClean="0">
                <a:solidFill>
                  <a:schemeClr val="bg1"/>
                </a:solidFill>
              </a:rPr>
              <a:t>iPad</a:t>
            </a:r>
            <a:endParaRPr lang="ru-RU" sz="4000" b="1" dirty="0" smtClean="0">
              <a:solidFill>
                <a:schemeClr val="bg1"/>
              </a:solidFill>
            </a:endParaRPr>
          </a:p>
        </p:txBody>
      </p:sp>
      <p:sp>
        <p:nvSpPr>
          <p:cNvPr id="50178" name="Rectangle 3"/>
          <p:cNvSpPr>
            <a:spLocks noGrp="1"/>
          </p:cNvSpPr>
          <p:nvPr>
            <p:ph idx="4294967295"/>
          </p:nvPr>
        </p:nvSpPr>
        <p:spPr>
          <a:xfrm>
            <a:off x="3708400" y="1124745"/>
            <a:ext cx="4608513" cy="4536504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200" dirty="0" smtClean="0">
                <a:latin typeface="Arial" charset="0"/>
              </a:rPr>
              <a:t>	</a:t>
            </a:r>
            <a:r>
              <a:rPr lang="ru-RU" sz="1200" dirty="0" smtClean="0">
                <a:latin typeface="Arial" charset="0"/>
              </a:rPr>
              <a:t>	</a:t>
            </a:r>
            <a:r>
              <a:rPr lang="ru-RU" sz="1400" dirty="0" smtClean="0">
                <a:latin typeface="Arial" charset="0"/>
              </a:rPr>
              <a:t>Следующие годы Стив Джобс много болел, но всё же принял участие в разработке </a:t>
            </a:r>
            <a:r>
              <a:rPr lang="ru-RU" sz="1400" dirty="0" err="1" smtClean="0">
                <a:latin typeface="Arial" charset="0"/>
              </a:rPr>
              <a:t>интернет-планшета</a:t>
            </a:r>
            <a:r>
              <a:rPr lang="ru-RU" sz="1400" dirty="0" smtClean="0">
                <a:latin typeface="Arial" charset="0"/>
              </a:rPr>
              <a:t> </a:t>
            </a:r>
            <a:r>
              <a:rPr lang="ru-RU" sz="1400" dirty="0" err="1" smtClean="0">
                <a:latin typeface="Arial" charset="0"/>
              </a:rPr>
              <a:t>iPad</a:t>
            </a:r>
            <a:r>
              <a:rPr lang="ru-RU" sz="1400" dirty="0" smtClean="0">
                <a:latin typeface="Arial" charset="0"/>
              </a:rPr>
              <a:t>. Джобс с </a:t>
            </a:r>
            <a:r>
              <a:rPr lang="ru-RU" sz="1400" dirty="0" err="1" smtClean="0">
                <a:latin typeface="Arial" charset="0"/>
              </a:rPr>
              <a:t>Айвом</a:t>
            </a:r>
            <a:r>
              <a:rPr lang="ru-RU" sz="1400" dirty="0" smtClean="0">
                <a:latin typeface="Arial" charset="0"/>
              </a:rPr>
              <a:t> заказали два десятка подобных устройств разных производителей, чтобы определиться с оптимальным форм-фактором. 27 января 2010 года Джобс провёл презентацию </a:t>
            </a:r>
            <a:r>
              <a:rPr lang="ru-RU" sz="1400" dirty="0" err="1" smtClean="0">
                <a:latin typeface="Arial" charset="0"/>
              </a:rPr>
              <a:t>iPad</a:t>
            </a:r>
            <a:r>
              <a:rPr lang="ru-RU" sz="1400" dirty="0" smtClean="0">
                <a:latin typeface="Arial" charset="0"/>
              </a:rPr>
              <a:t>. Ни одно из предыдущих его выступлений не было столь ожидаемым, пресса сравнивала Джобса с Христом и Моисеем, принёсшим людям Скрижали Завета. Однако сама презентация многих разочаровала. Джобс подавал </a:t>
            </a:r>
            <a:r>
              <a:rPr lang="ru-RU" sz="1400" dirty="0" err="1" smtClean="0">
                <a:latin typeface="Arial" charset="0"/>
              </a:rPr>
              <a:t>iPad</a:t>
            </a:r>
            <a:r>
              <a:rPr lang="ru-RU" sz="1400" dirty="0" smtClean="0">
                <a:latin typeface="Arial" charset="0"/>
              </a:rPr>
              <a:t> как недостающее звено между смартфоном и ноутбуком, как «правильную» </a:t>
            </a:r>
            <a:r>
              <a:rPr lang="ru-RU" sz="1400" dirty="0" err="1" smtClean="0">
                <a:latin typeface="Arial" charset="0"/>
              </a:rPr>
              <a:t>альтернативунетбуку</a:t>
            </a:r>
            <a:r>
              <a:rPr lang="ru-RU" sz="1400" dirty="0" smtClean="0">
                <a:latin typeface="Arial" charset="0"/>
              </a:rPr>
              <a:t>. Слушатели мало что поняли и не прочувствовали преимуществ подобных планшетов. Билл Гейтс, в частности, получил возможность в очередной раз заявить, что будущее за </a:t>
            </a:r>
            <a:r>
              <a:rPr lang="ru-RU" sz="1400" dirty="0" err="1" smtClean="0">
                <a:latin typeface="Arial" charset="0"/>
              </a:rPr>
              <a:t>нетбуками</a:t>
            </a:r>
            <a:r>
              <a:rPr lang="ru-RU" sz="1400" dirty="0" smtClean="0">
                <a:latin typeface="Arial" charset="0"/>
              </a:rPr>
              <a:t> с механической клавиатурой и </a:t>
            </a:r>
            <a:r>
              <a:rPr lang="ru-RU" sz="1400" dirty="0" err="1" smtClean="0">
                <a:latin typeface="Arial" charset="0"/>
              </a:rPr>
              <a:t>стилусом</a:t>
            </a:r>
            <a:r>
              <a:rPr lang="ru-RU" sz="1400" dirty="0" smtClean="0">
                <a:latin typeface="Arial" charset="0"/>
              </a:rPr>
              <a:t>, а </a:t>
            </a:r>
            <a:r>
              <a:rPr lang="ru-RU" sz="1400" dirty="0" err="1" smtClean="0">
                <a:latin typeface="Arial" charset="0"/>
              </a:rPr>
              <a:t>iPad</a:t>
            </a:r>
            <a:r>
              <a:rPr lang="ru-RU" sz="1400" dirty="0" smtClean="0">
                <a:latin typeface="Arial" charset="0"/>
              </a:rPr>
              <a:t> «хорошая читалка и не более». Рекламная кампания также получилась довольно невнятной и слишком обычной для Apple.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100" dirty="0" smtClean="0">
                <a:latin typeface="Arial" charset="0"/>
              </a:rPr>
              <a:t>	</a:t>
            </a:r>
            <a:endParaRPr lang="ru-RU" sz="1100" dirty="0" smtClean="0">
              <a:latin typeface="Arial" charset="0"/>
            </a:endParaRPr>
          </a:p>
        </p:txBody>
      </p:sp>
      <p:pic>
        <p:nvPicPr>
          <p:cNvPr id="50179" name="Picture 5" descr="File:Steve Jobs with the Apple iPad no logo (cropped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31640" y="1124744"/>
            <a:ext cx="2592387" cy="323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 6">
            <a:hlinkClick r:id="rId3" action="ppaction://hlinksldjump"/>
          </p:cNvPr>
          <p:cNvSpPr/>
          <p:nvPr/>
        </p:nvSpPr>
        <p:spPr>
          <a:xfrm>
            <a:off x="250825" y="3213100"/>
            <a:ext cx="360363" cy="360363"/>
          </a:xfrm>
          <a:prstGeom prst="ellipse">
            <a:avLst/>
          </a:prstGeom>
          <a:solidFill>
            <a:schemeClr val="bg1">
              <a:lumMod val="8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Стрелка вправо 5">
            <a:hlinkClick r:id="rId4" action="ppaction://hlinksldjump"/>
          </p:cNvPr>
          <p:cNvSpPr/>
          <p:nvPr/>
        </p:nvSpPr>
        <p:spPr>
          <a:xfrm>
            <a:off x="7524328" y="5373216"/>
            <a:ext cx="719138" cy="215900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Содержимое 2"/>
          <p:cNvSpPr>
            <a:spLocks noGrp="1"/>
          </p:cNvSpPr>
          <p:nvPr>
            <p:ph type="body" sz="quarter" idx="4294967295"/>
          </p:nvPr>
        </p:nvSpPr>
        <p:spPr>
          <a:xfrm>
            <a:off x="900113" y="1124744"/>
            <a:ext cx="7416303" cy="4536504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400" dirty="0" smtClean="0">
                <a:latin typeface="Arial" charset="0"/>
              </a:rPr>
              <a:t>		</a:t>
            </a:r>
            <a:r>
              <a:rPr lang="ru-RU" sz="1300" dirty="0" smtClean="0">
                <a:latin typeface="Arial" charset="0"/>
              </a:rPr>
              <a:t>Ответы на накопившиеся вопросы дал сам </a:t>
            </a:r>
            <a:r>
              <a:rPr lang="ru-RU" sz="1300" dirty="0" err="1" smtClean="0">
                <a:latin typeface="Arial" charset="0"/>
              </a:rPr>
              <a:t>iPad</a:t>
            </a:r>
            <a:r>
              <a:rPr lang="ru-RU" sz="1300" dirty="0" smtClean="0">
                <a:latin typeface="Arial" charset="0"/>
              </a:rPr>
              <a:t>, продажи которого начались 3 апреля 2010 года. Менее чем за год, к марту 2011, было продано 15 миллионов устройств. По некоторым данным, это был самый успешный запуск потребительского продукта в истории. На </a:t>
            </a:r>
            <a:r>
              <a:rPr lang="ru-RU" sz="1300" dirty="0" err="1" smtClean="0">
                <a:latin typeface="Arial" charset="0"/>
              </a:rPr>
              <a:t>iPad</a:t>
            </a:r>
            <a:r>
              <a:rPr lang="ru-RU" sz="1300" dirty="0" smtClean="0">
                <a:latin typeface="Arial" charset="0"/>
              </a:rPr>
              <a:t> работали большинство приложений для </a:t>
            </a:r>
            <a:r>
              <a:rPr lang="ru-RU" sz="1300" dirty="0" err="1" smtClean="0">
                <a:latin typeface="Arial" charset="0"/>
              </a:rPr>
              <a:t>iPhone</a:t>
            </a:r>
            <a:r>
              <a:rPr lang="ru-RU" sz="1300" dirty="0" smtClean="0">
                <a:latin typeface="Arial" charset="0"/>
              </a:rPr>
              <a:t>, последовал бум создания множества приложений для </a:t>
            </a:r>
            <a:r>
              <a:rPr lang="ru-RU" sz="1300" dirty="0" err="1" smtClean="0">
                <a:latin typeface="Arial" charset="0"/>
              </a:rPr>
              <a:t>iPad</a:t>
            </a:r>
            <a:r>
              <a:rPr lang="ru-RU" sz="1300" dirty="0" smtClean="0">
                <a:latin typeface="Arial" charset="0"/>
              </a:rPr>
              <a:t> сторонними и частными разработчиками. К </a:t>
            </a:r>
            <a:r>
              <a:rPr lang="ru-RU" sz="1300" dirty="0" err="1" smtClean="0">
                <a:latin typeface="Arial" charset="0"/>
              </a:rPr>
              <a:t>iPad</a:t>
            </a:r>
            <a:r>
              <a:rPr lang="ru-RU" sz="1300" dirty="0" smtClean="0">
                <a:latin typeface="Arial" charset="0"/>
              </a:rPr>
              <a:t> прикладывалась бесплатная программа для чтения электронных книг </a:t>
            </a:r>
            <a:r>
              <a:rPr lang="ru-RU" sz="1300" dirty="0" err="1" smtClean="0">
                <a:latin typeface="Arial" charset="0"/>
              </a:rPr>
              <a:t>iBooks</a:t>
            </a:r>
            <a:r>
              <a:rPr lang="ru-RU" sz="1300" dirty="0" smtClean="0">
                <a:latin typeface="Arial" charset="0"/>
              </a:rPr>
              <a:t>, был открыт магазин </a:t>
            </a:r>
            <a:r>
              <a:rPr lang="ru-RU" sz="1300" dirty="0" err="1" smtClean="0">
                <a:latin typeface="Arial" charset="0"/>
              </a:rPr>
              <a:t>iBookstore</a:t>
            </a:r>
            <a:r>
              <a:rPr lang="ru-RU" sz="1300" dirty="0" smtClean="0">
                <a:latin typeface="Arial" charset="0"/>
              </a:rPr>
              <a:t>, конкурирующий с </a:t>
            </a:r>
            <a:r>
              <a:rPr lang="ru-RU" sz="1300" dirty="0" err="1" smtClean="0">
                <a:latin typeface="Arial" charset="0"/>
              </a:rPr>
              <a:t>Amazon</a:t>
            </a:r>
            <a:r>
              <a:rPr lang="ru-RU" sz="1300" dirty="0" smtClean="0">
                <a:latin typeface="Arial" charset="0"/>
              </a:rPr>
              <a:t>.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300" dirty="0" smtClean="0">
                <a:latin typeface="Arial" charset="0"/>
              </a:rPr>
              <a:t>	</a:t>
            </a:r>
            <a:r>
              <a:rPr lang="ru-RU" sz="1300" dirty="0" smtClean="0">
                <a:latin typeface="Arial" charset="0"/>
              </a:rPr>
              <a:t>	Презентация </a:t>
            </a:r>
            <a:r>
              <a:rPr lang="ru-RU" sz="1300" dirty="0" err="1" smtClean="0">
                <a:latin typeface="Arial" charset="0"/>
              </a:rPr>
              <a:t>iPad</a:t>
            </a:r>
            <a:r>
              <a:rPr lang="ru-RU" sz="1300" dirty="0" smtClean="0">
                <a:latin typeface="Arial" charset="0"/>
              </a:rPr>
              <a:t> 2 прошла 2 марта 2011 года. На ней Стив Джобс назвал конкурентов, успевших выпустить аналоги </a:t>
            </a:r>
            <a:r>
              <a:rPr lang="ru-RU" sz="1300" dirty="0" err="1" smtClean="0">
                <a:latin typeface="Arial" charset="0"/>
              </a:rPr>
              <a:t>iPad</a:t>
            </a:r>
            <a:r>
              <a:rPr lang="ru-RU" sz="1300" dirty="0" smtClean="0">
                <a:latin typeface="Arial" charset="0"/>
              </a:rPr>
              <a:t>, «подражателями» и объявил 2011 год «годом </a:t>
            </a:r>
            <a:r>
              <a:rPr lang="ru-RU" sz="1300" dirty="0" err="1" smtClean="0">
                <a:latin typeface="Arial" charset="0"/>
              </a:rPr>
              <a:t>iPad</a:t>
            </a:r>
            <a:r>
              <a:rPr lang="ru-RU" sz="1300" dirty="0" smtClean="0">
                <a:latin typeface="Arial" charset="0"/>
              </a:rPr>
              <a:t> 2». Особой гордостью Джобса на этой презентации стал разработанный при его участии съёмный чехол на магнитах, спроектированный вместе с планшетом. Ещё одним важным мотивом его выступления стало опровержение сложившегося мнения, будто </a:t>
            </a:r>
            <a:r>
              <a:rPr lang="ru-RU" sz="1300" dirty="0" err="1" smtClean="0">
                <a:latin typeface="Arial" charset="0"/>
              </a:rPr>
              <a:t>iPad</a:t>
            </a:r>
            <a:r>
              <a:rPr lang="ru-RU" sz="1300" dirty="0" smtClean="0">
                <a:latin typeface="Arial" charset="0"/>
              </a:rPr>
              <a:t> — устройство не столько для созидания, сколько для потребления. Чтобы скорректировать имидж продукта, Джобс отвёл значительную часть презентации для демонстрации одних из наиболее </a:t>
            </a:r>
            <a:r>
              <a:rPr lang="ru-RU" sz="1300" dirty="0" err="1" smtClean="0">
                <a:latin typeface="Arial" charset="0"/>
              </a:rPr>
              <a:t>креативных</a:t>
            </a:r>
            <a:r>
              <a:rPr lang="ru-RU" sz="1300" dirty="0" smtClean="0">
                <a:latin typeface="Arial" charset="0"/>
              </a:rPr>
              <a:t> приложений — </a:t>
            </a:r>
            <a:r>
              <a:rPr lang="ru-RU" sz="1300" dirty="0" err="1" smtClean="0">
                <a:latin typeface="Arial" charset="0"/>
              </a:rPr>
              <a:t>iMovie</a:t>
            </a:r>
            <a:r>
              <a:rPr lang="ru-RU" sz="1300" dirty="0" smtClean="0">
                <a:latin typeface="Arial" charset="0"/>
              </a:rPr>
              <a:t> и </a:t>
            </a:r>
            <a:r>
              <a:rPr lang="ru-RU" sz="1300" dirty="0" err="1" smtClean="0">
                <a:latin typeface="Arial" charset="0"/>
              </a:rPr>
              <a:t>GarageBand</a:t>
            </a:r>
            <a:r>
              <a:rPr lang="ru-RU" sz="1300" dirty="0" smtClean="0">
                <a:latin typeface="Arial" charset="0"/>
              </a:rPr>
              <a:t>.</a:t>
            </a:r>
          </a:p>
          <a:p>
            <a:endParaRPr lang="ru-RU" dirty="0" smtClean="0"/>
          </a:p>
        </p:txBody>
      </p:sp>
      <p:pic>
        <p:nvPicPr>
          <p:cNvPr id="51202" name="Picture 2" descr="C:\Users\Admin\Desktop\hardware-01-2010012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03848" y="3717032"/>
            <a:ext cx="3299485" cy="1920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 4">
            <a:hlinkClick r:id="rId3" action="ppaction://hlinksldjump"/>
          </p:cNvPr>
          <p:cNvSpPr/>
          <p:nvPr/>
        </p:nvSpPr>
        <p:spPr>
          <a:xfrm>
            <a:off x="250825" y="3213100"/>
            <a:ext cx="360363" cy="360363"/>
          </a:xfrm>
          <a:prstGeom prst="ellipse">
            <a:avLst/>
          </a:prstGeom>
          <a:solidFill>
            <a:schemeClr val="bg1">
              <a:lumMod val="8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204" name="Стрелка вправо 10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10800000">
            <a:off x="971600" y="5373216"/>
            <a:ext cx="719138" cy="215900"/>
          </a:xfrm>
          <a:prstGeom prst="rightArrow">
            <a:avLst>
              <a:gd name="adj1" fmla="val 50000"/>
              <a:gd name="adj2" fmla="val 49963"/>
            </a:avLst>
          </a:prstGeom>
          <a:solidFill>
            <a:schemeClr val="accent1"/>
          </a:solidFill>
          <a:ln w="25400" algn="ctr">
            <a:solidFill>
              <a:schemeClr val="tx2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2"/>
          <p:cNvSpPr txBox="1">
            <a:spLocks/>
          </p:cNvSpPr>
          <p:nvPr/>
        </p:nvSpPr>
        <p:spPr bwMode="auto">
          <a:xfrm>
            <a:off x="0" y="0"/>
            <a:ext cx="9144000" cy="791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iPad</a:t>
            </a:r>
            <a:endParaRPr kumimoji="0" lang="ru-RU" sz="4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91617"/>
          </a:xfr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ru-RU" sz="4000" b="1" dirty="0" smtClean="0">
                <a:solidFill>
                  <a:schemeClr val="bg1"/>
                </a:solidFill>
              </a:rPr>
              <a:t>Смерть</a:t>
            </a:r>
          </a:p>
        </p:txBody>
      </p:sp>
      <p:sp>
        <p:nvSpPr>
          <p:cNvPr id="52226" name="Rectangle 3"/>
          <p:cNvSpPr>
            <a:spLocks noGrp="1"/>
          </p:cNvSpPr>
          <p:nvPr>
            <p:ph type="body" sz="quarter" idx="4294967295"/>
          </p:nvPr>
        </p:nvSpPr>
        <p:spPr>
          <a:xfrm>
            <a:off x="911225" y="1124745"/>
            <a:ext cx="7416800" cy="4536504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/>
              <a:t>	</a:t>
            </a:r>
            <a:r>
              <a:rPr lang="ru-RU" sz="1400" dirty="0" smtClean="0"/>
              <a:t>	Стив Джобс умер примерно в 3 часа дня 5 октября 2011 года в своём доме в Калифорнии из-за осложнений, приведших к остановке дыхания. Он умер в окружении близких: жены, детей и сестры. По словам доктора </a:t>
            </a:r>
            <a:r>
              <a:rPr lang="ru-RU" sz="1400" dirty="0" err="1" smtClean="0"/>
              <a:t>Рамзи</a:t>
            </a:r>
            <a:r>
              <a:rPr lang="ru-RU" sz="1400" dirty="0" smtClean="0"/>
              <a:t> </a:t>
            </a:r>
            <a:r>
              <a:rPr lang="ru-RU" sz="1400" dirty="0" err="1" smtClean="0"/>
              <a:t>Амира</a:t>
            </a:r>
            <a:r>
              <a:rPr lang="ru-RU" sz="1400" dirty="0" smtClean="0"/>
              <a:t>, его первоначальный выбор альтернативного лечения «привёл к неоправданно ранней смерти».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400" dirty="0" smtClean="0"/>
              <a:t>		Компании Apple и </a:t>
            </a:r>
            <a:r>
              <a:rPr lang="ru-RU" sz="1400" dirty="0" err="1" smtClean="0"/>
              <a:t>Microsoft</a:t>
            </a:r>
            <a:r>
              <a:rPr lang="ru-RU" sz="1400" dirty="0" smtClean="0"/>
              <a:t> приспустили флаги в своих штаб-квартирах и кампусах. Боб </a:t>
            </a:r>
            <a:r>
              <a:rPr lang="ru-RU" sz="1400" dirty="0" err="1" smtClean="0"/>
              <a:t>Айгер</a:t>
            </a:r>
            <a:r>
              <a:rPr lang="ru-RU" sz="1400" dirty="0" smtClean="0"/>
              <a:t> дал указание с 6 по 12 октября приспустить флаги во всех объектах </a:t>
            </a:r>
            <a:r>
              <a:rPr lang="ru-RU" sz="1400" dirty="0" err="1" smtClean="0"/>
              <a:t>Disney</a:t>
            </a:r>
            <a:r>
              <a:rPr lang="ru-RU" sz="1400" dirty="0" smtClean="0"/>
              <a:t>, в том числе в </a:t>
            </a:r>
            <a:r>
              <a:rPr lang="ru-RU" sz="1400" dirty="0" err="1" smtClean="0"/>
              <a:t>Диснейуорлде</a:t>
            </a:r>
            <a:r>
              <a:rPr lang="ru-RU" sz="1400" dirty="0" smtClean="0"/>
              <a:t> и Диснейленде.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400" dirty="0" smtClean="0"/>
              <a:t>	В заявлении Apple было сказано</a:t>
            </a:r>
            <a:r>
              <a:rPr lang="en-US" sz="1400" dirty="0" smtClean="0"/>
              <a:t>:</a:t>
            </a:r>
            <a:r>
              <a:rPr lang="ru-RU" sz="1400" dirty="0" smtClean="0"/>
              <a:t> «С глубокой скорбью сообщаем, что сегодня умер Стив Джобс. Блеск Стива, его страсть и энергия были источником бесчисленных инноваций, которые обогатили и улучшили нашу жизнь. Мир стал неизмеримо лучше благодаря Стиву».</a:t>
            </a:r>
          </a:p>
        </p:txBody>
      </p:sp>
      <p:sp>
        <p:nvSpPr>
          <p:cNvPr id="6" name="Овал 5">
            <a:hlinkClick r:id="rId2" action="ppaction://hlinksldjump"/>
          </p:cNvPr>
          <p:cNvSpPr/>
          <p:nvPr/>
        </p:nvSpPr>
        <p:spPr>
          <a:xfrm>
            <a:off x="250825" y="3213100"/>
            <a:ext cx="360363" cy="360363"/>
          </a:xfrm>
          <a:prstGeom prst="ellipse">
            <a:avLst/>
          </a:prstGeom>
          <a:solidFill>
            <a:schemeClr val="bg1">
              <a:lumMod val="8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7524328" y="5373216"/>
            <a:ext cx="719138" cy="215900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026" name="Picture 2" descr="C:\Users\Admin\Desktop\56 gadu vecumā miris kompānij---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419872" y="3284984"/>
            <a:ext cx="2520280" cy="226310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/>
          </p:cNvSpPr>
          <p:nvPr>
            <p:ph idx="4294967295"/>
          </p:nvPr>
        </p:nvSpPr>
        <p:spPr>
          <a:xfrm>
            <a:off x="3708400" y="1124745"/>
            <a:ext cx="4608513" cy="4536504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800" dirty="0" smtClean="0"/>
              <a:t>		</a:t>
            </a:r>
            <a:r>
              <a:rPr lang="ru-RU" sz="1600" dirty="0" smtClean="0"/>
              <a:t>В течение двух недель после его смерти корпоративный сайт Apple показывал простую страницу с именем и годами жизни Джобса рядом с его чёрно-белым портретом. При нажатии на изображение показывался некролог: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600" dirty="0" smtClean="0"/>
              <a:t>		 «Apple потерял провидца и творческого гения, а мир потерял величайшего человека. Те из нас, кому посчастливилось знать Стива лично и работать рядом с ним, утратили близкого друга и наставника. Стив оставил после себя компанию, которую мог создать только он, и его дух всегда будет главной основой Apple.» </a:t>
            </a:r>
          </a:p>
        </p:txBody>
      </p:sp>
      <p:pic>
        <p:nvPicPr>
          <p:cNvPr id="53251" name="Picture 5" descr="File:Outside Palo Alto apple store following Steve Job's death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59632" y="3140968"/>
            <a:ext cx="2471737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2" name="Picture 7" descr="38349581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59632" y="1196752"/>
            <a:ext cx="246697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 6">
            <a:hlinkClick r:id="rId4" action="ppaction://hlinksldjump"/>
          </p:cNvPr>
          <p:cNvSpPr/>
          <p:nvPr/>
        </p:nvSpPr>
        <p:spPr>
          <a:xfrm>
            <a:off x="250825" y="3213100"/>
            <a:ext cx="360363" cy="360363"/>
          </a:xfrm>
          <a:prstGeom prst="ellipse">
            <a:avLst/>
          </a:prstGeom>
          <a:solidFill>
            <a:schemeClr val="bg1">
              <a:lumMod val="8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3254" name="Стрелка вправо 10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10800000">
            <a:off x="971600" y="5373216"/>
            <a:ext cx="719138" cy="215900"/>
          </a:xfrm>
          <a:prstGeom prst="rightArrow">
            <a:avLst>
              <a:gd name="adj1" fmla="val 50000"/>
              <a:gd name="adj2" fmla="val 49963"/>
            </a:avLst>
          </a:prstGeom>
          <a:solidFill>
            <a:schemeClr val="accent1"/>
          </a:solidFill>
          <a:ln w="25400" algn="ctr">
            <a:solidFill>
              <a:schemeClr val="tx2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2"/>
          <p:cNvSpPr txBox="1">
            <a:spLocks/>
          </p:cNvSpPr>
          <p:nvPr/>
        </p:nvSpPr>
        <p:spPr bwMode="auto">
          <a:xfrm>
            <a:off x="0" y="0"/>
            <a:ext cx="9144000" cy="791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Смерть</a:t>
            </a:r>
            <a:endParaRPr kumimoji="0" lang="ru-RU" sz="4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dmin\Desktop\загруженное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59832" y="2276872"/>
            <a:ext cx="4764372" cy="3312368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899592" y="0"/>
            <a:ext cx="7416800" cy="791617"/>
          </a:xfr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ru-RU" sz="4000" b="1" dirty="0">
                <a:solidFill>
                  <a:schemeClr val="bg1"/>
                </a:solidFill>
              </a:rPr>
              <a:t>Источники</a:t>
            </a:r>
          </a:p>
        </p:txBody>
      </p:sp>
      <p:sp>
        <p:nvSpPr>
          <p:cNvPr id="54274" name="Rectangle 3"/>
          <p:cNvSpPr>
            <a:spLocks noGrp="1"/>
          </p:cNvSpPr>
          <p:nvPr>
            <p:ph type="body" sz="quarter" idx="4294967295"/>
          </p:nvPr>
        </p:nvSpPr>
        <p:spPr>
          <a:xfrm>
            <a:off x="971600" y="1844824"/>
            <a:ext cx="7416800" cy="4224337"/>
          </a:xfrm>
        </p:spPr>
        <p:txBody>
          <a:bodyPr/>
          <a:lstStyle/>
          <a:p>
            <a:endParaRPr lang="ru-RU" sz="1400" dirty="0" smtClean="0">
              <a:latin typeface="Arial" charset="0"/>
              <a:hlinkClick r:id="rId3"/>
            </a:endParaRPr>
          </a:p>
          <a:p>
            <a:endParaRPr lang="ru-RU" sz="1400" dirty="0" smtClean="0">
              <a:latin typeface="Arial" charset="0"/>
              <a:hlinkClick r:id="rId3"/>
            </a:endParaRPr>
          </a:p>
          <a:p>
            <a:endParaRPr lang="ru-RU" sz="1400" dirty="0" smtClean="0">
              <a:latin typeface="Arial" charset="0"/>
              <a:hlinkClick r:id="rId3"/>
            </a:endParaRPr>
          </a:p>
          <a:p>
            <a:endParaRPr lang="ru-RU" sz="1400" dirty="0" smtClean="0">
              <a:latin typeface="Arial" charset="0"/>
              <a:hlinkClick r:id="rId3"/>
            </a:endParaRPr>
          </a:p>
          <a:p>
            <a:endParaRPr lang="ru-RU" sz="1400" dirty="0" smtClean="0">
              <a:latin typeface="Arial" charset="0"/>
              <a:hlinkClick r:id="rId3"/>
            </a:endParaRPr>
          </a:p>
          <a:p>
            <a:r>
              <a:rPr lang="en-US" sz="1400" dirty="0" smtClean="0">
                <a:latin typeface="Arial" charset="0"/>
                <a:hlinkClick r:id="rId3"/>
              </a:rPr>
              <a:t>Wikipedia</a:t>
            </a:r>
            <a:r>
              <a:rPr lang="ru-RU" sz="1400" dirty="0" smtClean="0">
                <a:latin typeface="Arial" charset="0"/>
              </a:rPr>
              <a:t>  </a:t>
            </a:r>
            <a:endParaRPr lang="en-US" sz="1400" dirty="0" smtClean="0">
              <a:latin typeface="Arial" charset="0"/>
            </a:endParaRPr>
          </a:p>
          <a:p>
            <a:r>
              <a:rPr lang="ru-RU" sz="1400" dirty="0" smtClean="0">
                <a:latin typeface="Arial" charset="0"/>
                <a:hlinkClick r:id="rId4"/>
              </a:rPr>
              <a:t>Стив-Джобс.</a:t>
            </a:r>
            <a:r>
              <a:rPr lang="en-US" sz="1400" dirty="0" err="1" smtClean="0">
                <a:latin typeface="Arial" charset="0"/>
                <a:hlinkClick r:id="rId4"/>
              </a:rPr>
              <a:t>ru</a:t>
            </a:r>
            <a:endParaRPr lang="en-US" sz="1400" dirty="0" smtClean="0">
              <a:latin typeface="Arial" charset="0"/>
            </a:endParaRPr>
          </a:p>
          <a:p>
            <a:r>
              <a:rPr lang="en-US" sz="1400" dirty="0" smtClean="0">
                <a:latin typeface="Arial" charset="0"/>
                <a:hlinkClick r:id="rId5"/>
              </a:rPr>
              <a:t>Apple</a:t>
            </a:r>
            <a:endParaRPr lang="ru-RU" sz="1400" dirty="0" smtClean="0">
              <a:latin typeface="Arial" charset="0"/>
            </a:endParaRPr>
          </a:p>
        </p:txBody>
      </p:sp>
      <p:sp>
        <p:nvSpPr>
          <p:cNvPr id="5" name="Овал 4">
            <a:hlinkClick r:id="rId6" action="ppaction://hlinksldjump"/>
          </p:cNvPr>
          <p:cNvSpPr/>
          <p:nvPr/>
        </p:nvSpPr>
        <p:spPr>
          <a:xfrm>
            <a:off x="250825" y="3213100"/>
            <a:ext cx="360363" cy="360363"/>
          </a:xfrm>
          <a:prstGeom prst="ellipse">
            <a:avLst/>
          </a:prstGeom>
          <a:solidFill>
            <a:schemeClr val="bg1">
              <a:lumMod val="8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Users\User\Desktop\Графика\steve-job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67744" y="908719"/>
            <a:ext cx="4608512" cy="4608513"/>
          </a:xfrm>
          <a:prstGeom prst="rect">
            <a:avLst/>
          </a:prstGeom>
          <a:noFill/>
        </p:spPr>
      </p:pic>
      <p:sp>
        <p:nvSpPr>
          <p:cNvPr id="6" name="Rectangle 2"/>
          <p:cNvSpPr txBox="1">
            <a:spLocks/>
          </p:cNvSpPr>
          <p:nvPr/>
        </p:nvSpPr>
        <p:spPr bwMode="auto">
          <a:xfrm>
            <a:off x="899592" y="0"/>
            <a:ext cx="7416824" cy="791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/>
          <a:p>
            <a:pPr marL="0" marR="0" lvl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solidFill>
                  <a:schemeClr val="bg1"/>
                </a:solidFill>
              </a:rPr>
              <a:t>Спасибо за просмотр!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99592" y="0"/>
            <a:ext cx="7416800" cy="791617"/>
          </a:xfr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ru-RU" sz="4000" b="1" dirty="0" smtClean="0">
                <a:solidFill>
                  <a:schemeClr val="bg1"/>
                </a:solidFill>
              </a:rPr>
              <a:t>С чего все начиналась</a:t>
            </a:r>
          </a:p>
        </p:txBody>
      </p:sp>
      <p:sp>
        <p:nvSpPr>
          <p:cNvPr id="29698" name="Содержимое 2"/>
          <p:cNvSpPr>
            <a:spLocks noGrp="1"/>
          </p:cNvSpPr>
          <p:nvPr>
            <p:ph idx="4294967295"/>
          </p:nvPr>
        </p:nvSpPr>
        <p:spPr>
          <a:xfrm>
            <a:off x="3708400" y="1124745"/>
            <a:ext cx="4608513" cy="4536504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sz="1500" dirty="0" smtClean="0"/>
              <a:t>		Вернувшись в родные пенаты, Стив вместе с Возом начал работу над платами для компьютеров. Возник в то время был членом кружка компьютерщиков-любителей. Именно там его посетила мысль о создании собственного компьютера. Для осуществления идеи ему понадобилась лишь одна плата. Джобс быстро понял, что разработка товарища является лакомым кусочком для покупателей. На свет появилась компания Apple </a:t>
            </a:r>
            <a:r>
              <a:rPr lang="ru-RU" sz="1500" dirty="0" err="1" smtClean="0"/>
              <a:t>Computer</a:t>
            </a:r>
            <a:r>
              <a:rPr lang="ru-RU" sz="1500" dirty="0" smtClean="0"/>
              <a:t>.</a:t>
            </a:r>
          </a:p>
        </p:txBody>
      </p:sp>
      <p:pic>
        <p:nvPicPr>
          <p:cNvPr id="29699" name="Picture 1" descr="E:\1.-1976-Apple-I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5616" y="1196752"/>
            <a:ext cx="2692400" cy="16414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9700" name="Прямоугольник 5"/>
          <p:cNvSpPr>
            <a:spLocks noChangeArrowheads="1"/>
          </p:cNvSpPr>
          <p:nvPr/>
        </p:nvSpPr>
        <p:spPr bwMode="auto">
          <a:xfrm>
            <a:off x="2051720" y="2996952"/>
            <a:ext cx="857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dirty="0">
                <a:latin typeface="Calibri" pitchFamily="34" charset="0"/>
              </a:rPr>
              <a:t>Apple I</a:t>
            </a:r>
          </a:p>
        </p:txBody>
      </p:sp>
      <p:sp>
        <p:nvSpPr>
          <p:cNvPr id="7" name="Овал 6">
            <a:hlinkClick r:id="rId3" action="ppaction://hlinksldjump"/>
          </p:cNvPr>
          <p:cNvSpPr/>
          <p:nvPr/>
        </p:nvSpPr>
        <p:spPr>
          <a:xfrm>
            <a:off x="250825" y="3213100"/>
            <a:ext cx="360363" cy="360363"/>
          </a:xfrm>
          <a:prstGeom prst="ellipse">
            <a:avLst/>
          </a:prstGeom>
          <a:solidFill>
            <a:schemeClr val="bg1">
              <a:lumMod val="8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050" name="Picture 2" descr="C:\Users\Admin\Desktop\292552-apple-1-motherboard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139952" y="3573016"/>
            <a:ext cx="2994160" cy="178214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139952" y="530120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Материнская плата </a:t>
            </a:r>
            <a:r>
              <a:rPr lang="ru-RU" dirty="0" smtClean="0">
                <a:latin typeface="Calibri" pitchFamily="34" charset="0"/>
              </a:rPr>
              <a:t>Apple </a:t>
            </a:r>
            <a:r>
              <a:rPr lang="ru-RU" b="1" dirty="0" smtClean="0">
                <a:latin typeface="Calibri" pitchFamily="34" charset="0"/>
              </a:rPr>
              <a:t>I</a:t>
            </a:r>
            <a:endParaRPr lang="ru-RU" dirty="0" smtClean="0">
              <a:latin typeface="Calibri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99592" y="0"/>
            <a:ext cx="7416800" cy="791617"/>
          </a:xfr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ru-RU" sz="4000" b="1" dirty="0" smtClean="0">
                <a:solidFill>
                  <a:schemeClr val="bg1"/>
                </a:solidFill>
              </a:rPr>
              <a:t>Apple II</a:t>
            </a:r>
          </a:p>
        </p:txBody>
      </p:sp>
      <p:sp>
        <p:nvSpPr>
          <p:cNvPr id="30722" name="Содержимое 2"/>
          <p:cNvSpPr>
            <a:spLocks noGrp="1"/>
          </p:cNvSpPr>
          <p:nvPr>
            <p:ph idx="4294967295"/>
          </p:nvPr>
        </p:nvSpPr>
        <p:spPr>
          <a:xfrm>
            <a:off x="3708400" y="1052737"/>
            <a:ext cx="4608513" cy="4608512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sz="1600" dirty="0" smtClean="0"/>
              <a:t>	</a:t>
            </a:r>
            <a:r>
              <a:rPr lang="ru-RU" sz="1050" dirty="0" smtClean="0"/>
              <a:t>	</a:t>
            </a:r>
            <a:r>
              <a:rPr lang="ru-RU" sz="1100" dirty="0" smtClean="0"/>
              <a:t>Apple начинала свое восхождение в гараже у Джобса. Там молодые программисты собирали новые платы, проводили испытания и строили планы продаж в близлежащие магазины техники. В этот период Возняк уже занимается проектом нового компьютера, устройство которого превосходит первый вариант. Apple II увидел свет в 1977 г. и стал революцией в мире компьютеров. Ни один из продаваемых в этот момент компьютеров не мог бы превзойти его показателей. Это было ясно как Стиву, так и Возу. Это побудило Джобса активно привлекать инвестиции, чтобы проект можно было расширить. Очень скоро Стив заключил договор с Майком </a:t>
            </a:r>
            <a:r>
              <a:rPr lang="ru-RU" sz="1100" dirty="0" err="1" smtClean="0"/>
              <a:t>Марккулой</a:t>
            </a:r>
            <a:r>
              <a:rPr lang="ru-RU" sz="1100" dirty="0" smtClean="0"/>
              <a:t>. Последний ранее работал в компании </a:t>
            </a:r>
            <a:r>
              <a:rPr lang="ru-RU" sz="1100" dirty="0" err="1" smtClean="0"/>
              <a:t>Intel</a:t>
            </a:r>
            <a:r>
              <a:rPr lang="ru-RU" sz="1100" dirty="0" smtClean="0"/>
              <a:t>, а в период встречи с Джобсом с энтузиазмом бросился на покорение нового горизонта. </a:t>
            </a:r>
            <a:r>
              <a:rPr lang="ru-RU" sz="1100" dirty="0" err="1" smtClean="0"/>
              <a:t>Марккула</a:t>
            </a:r>
            <a:r>
              <a:rPr lang="ru-RU" sz="1100" dirty="0" smtClean="0"/>
              <a:t> смело вложил в дело Джобса и Воза 250 тысяч долларов, дав партнерам гарантию, что через пару лет новая компания станет членом списка </a:t>
            </a:r>
            <a:r>
              <a:rPr lang="ru-RU" sz="1100" dirty="0" err="1" smtClean="0"/>
              <a:t>Fortune</a:t>
            </a:r>
            <a:r>
              <a:rPr lang="ru-RU" sz="1100" dirty="0" smtClean="0"/>
              <a:t> 500.Рисковый инвестор не ошибался. Apple II взорвал компьютерную индустрию. Будучи вне конкуренции среди известных ПК из-за инноваций в комплектации и ПО, новый компьютер включал в себя даже недоступную пользователям ранее графику в цвете. Но настоящим золотом компьютера стала программа для работы с табличными расчетами, </a:t>
            </a:r>
            <a:r>
              <a:rPr lang="ru-RU" sz="1100" dirty="0" err="1" smtClean="0"/>
              <a:t>VisiCalc</a:t>
            </a:r>
            <a:r>
              <a:rPr lang="ru-RU" sz="1100" dirty="0" smtClean="0"/>
              <a:t>. Сейчас сложно поверить, но в конце семидесятых это было действительно уникальным торговым предложением. Компания получила быстрый старт и интенсивно росла. Зимой 1980 она достигла уровня национальной, а финансовое состояние двадцатипятилетнего Джобса составило 200 миллионов </a:t>
            </a:r>
            <a:r>
              <a:rPr lang="ru-RU" sz="1100" dirty="0" err="1" smtClean="0"/>
              <a:t>у.е</a:t>
            </a:r>
            <a:r>
              <a:rPr lang="ru-RU" sz="1100" dirty="0" smtClean="0"/>
              <a:t>.</a:t>
            </a:r>
          </a:p>
          <a:p>
            <a:pPr eaLnBrk="1" hangingPunct="1"/>
            <a:endParaRPr lang="ru-RU" sz="1600" dirty="0" smtClean="0"/>
          </a:p>
        </p:txBody>
      </p:sp>
      <p:pic>
        <p:nvPicPr>
          <p:cNvPr id="30723" name="Picture 2" descr="E:\apple 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5616" y="1196752"/>
            <a:ext cx="2671762" cy="21605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0724" name="TextBox 5"/>
          <p:cNvSpPr txBox="1">
            <a:spLocks noChangeArrowheads="1"/>
          </p:cNvSpPr>
          <p:nvPr/>
        </p:nvSpPr>
        <p:spPr bwMode="auto">
          <a:xfrm>
            <a:off x="1259632" y="3429000"/>
            <a:ext cx="23574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Calibri" pitchFamily="34" charset="0"/>
              </a:rPr>
              <a:t>Apple II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8" name="Овал 7">
            <a:hlinkClick r:id="rId3" action="ppaction://hlinksldjump"/>
          </p:cNvPr>
          <p:cNvSpPr/>
          <p:nvPr/>
        </p:nvSpPr>
        <p:spPr>
          <a:xfrm>
            <a:off x="250825" y="3213100"/>
            <a:ext cx="360363" cy="360363"/>
          </a:xfrm>
          <a:prstGeom prst="ellipse">
            <a:avLst/>
          </a:prstGeom>
          <a:solidFill>
            <a:schemeClr val="bg1">
              <a:lumMod val="8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91617"/>
          </a:xfr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ru-RU" sz="4000" b="1" dirty="0" smtClean="0">
                <a:solidFill>
                  <a:schemeClr val="bg1"/>
                </a:solidFill>
              </a:rPr>
              <a:t>Apple III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type="body" sz="quarter" idx="4294967295"/>
          </p:nvPr>
        </p:nvSpPr>
        <p:spPr>
          <a:xfrm>
            <a:off x="911225" y="1124745"/>
            <a:ext cx="7416800" cy="4536504"/>
          </a:xfrm>
        </p:spPr>
        <p:txBody>
          <a:bodyPr rtlCol="0">
            <a:normAutofit fontScale="47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kern="1200" dirty="0"/>
              <a:t>	</a:t>
            </a:r>
            <a:r>
              <a:rPr lang="ru-RU" kern="1200" dirty="0" smtClean="0"/>
              <a:t>	Первой </a:t>
            </a:r>
            <a:r>
              <a:rPr lang="ru-RU" kern="1200" dirty="0"/>
              <a:t>попыткой спроектировать и выпустить компьютер, при разработке которого во главу угла с самого начала ставились маркетинговые задачи, был Apple III. Работа над этой моделью началась в конце 1978 года под непосредственным руководством доктора </a:t>
            </a:r>
            <a:r>
              <a:rPr lang="ru-RU" kern="1200" dirty="0" err="1"/>
              <a:t>Уэнделла</a:t>
            </a:r>
            <a:r>
              <a:rPr lang="ru-RU" kern="1200" dirty="0"/>
              <a:t> </a:t>
            </a:r>
            <a:r>
              <a:rPr lang="ru-RU" kern="1200" dirty="0" err="1"/>
              <a:t>Сандера</a:t>
            </a:r>
            <a:r>
              <a:rPr lang="ru-RU" kern="1200" dirty="0"/>
              <a:t>, так как Возняк курировал направление Apple II, разрабатывая различные его модификации, и не считал нужным проектировать что-то иное, поскольку идеальный компьютер, по его мнению, уже был создан. Проект Apple III фактически был отдан на откуп маркетинговому отделу и лично Стиву Джобсу. Apple III являлся кардинальной переработкой компьютера Возняка, ориентированной на бизнес, а Apple II предполагалось </a:t>
            </a:r>
            <a:r>
              <a:rPr lang="ru-RU" kern="1200" dirty="0" err="1"/>
              <a:t>перепозиционировать</a:t>
            </a:r>
            <a:r>
              <a:rPr lang="ru-RU" kern="1200" dirty="0"/>
              <a:t> как младшую модель, любительский компьютер для дома. </a:t>
            </a:r>
            <a:r>
              <a:rPr lang="ru-RU" kern="1200" dirty="0" smtClean="0"/>
              <a:t>	</a:t>
            </a:r>
            <a:r>
              <a:rPr lang="ru-RU" kern="1200" dirty="0" err="1" smtClean="0"/>
              <a:t>Маркетологи</a:t>
            </a:r>
            <a:r>
              <a:rPr lang="ru-RU" kern="1200" dirty="0" smtClean="0"/>
              <a:t> </a:t>
            </a:r>
            <a:r>
              <a:rPr lang="ru-RU" kern="1200" dirty="0"/>
              <a:t>выяснили, что бизнесмены, приобретая Apple II для работы, как правило, докупали к компьютеру две дополнительные платы расширений, позволяющие работать с масштабными таблицами. Было решено поставлять всё вместе, в одном корпусе. При этом габариты и форма корпуса были жёстко заданы Джобсом, и он не позволил их изменять, так же как и устанавливать вентиляторы— проблема </a:t>
            </a:r>
            <a:r>
              <a:rPr lang="ru-RU" kern="1200" dirty="0" err="1"/>
              <a:t>теплоотвода</a:t>
            </a:r>
            <a:r>
              <a:rPr lang="ru-RU" kern="1200" dirty="0"/>
              <a:t> решалась за счёт тяжёлого алюминиевого корпуса. Джобс в это время занимал должность вице-президента компании по научным исследованиям и разработкам, и его требования выполнялись, независимо от их обоснованности. Чтобы не потерять поклонников Apple II, было решено оставить возможность загрузки и в старом режиме. По сути, это были два разных компьютера в одном корпусе: ОС для Apple III была разработана заново, и программы для Apple II для неё не подходили.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kern="1200" dirty="0"/>
          </a:p>
        </p:txBody>
      </p:sp>
      <p:sp>
        <p:nvSpPr>
          <p:cNvPr id="6" name="Овал 5">
            <a:hlinkClick r:id="rId2" action="ppaction://hlinksldjump"/>
          </p:cNvPr>
          <p:cNvSpPr/>
          <p:nvPr/>
        </p:nvSpPr>
        <p:spPr>
          <a:xfrm>
            <a:off x="250825" y="3213100"/>
            <a:ext cx="360363" cy="360363"/>
          </a:xfrm>
          <a:prstGeom prst="ellipse">
            <a:avLst/>
          </a:prstGeom>
          <a:solidFill>
            <a:schemeClr val="bg1">
              <a:lumMod val="8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7452320" y="5373216"/>
            <a:ext cx="719138" cy="215900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3" descr="C:\Documents and Settings\Ученик\Рабочий стол\600px-Apple_III+[1]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764704"/>
            <a:ext cx="2865437" cy="28654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708400" y="1124745"/>
            <a:ext cx="4608513" cy="4536504"/>
          </a:xfrm>
        </p:spPr>
        <p:txBody>
          <a:bodyPr rtlCol="0">
            <a:normAutofit fontScale="47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kern="1200" dirty="0"/>
              <a:t>	</a:t>
            </a:r>
            <a:r>
              <a:rPr lang="ru-RU" kern="1200" dirty="0" smtClean="0"/>
              <a:t>	Машина </a:t>
            </a:r>
            <a:r>
              <a:rPr lang="ru-RU" kern="1200" dirty="0"/>
              <a:t>была анонсирована и выпущена 19 мая 1980 года, выпуск сопровождался грандиозной рекламной кампанией. С выходом на рынок Apple III все работы по Apple II были свёрнуты, ресурсы компании переброшены на новый проект. Однако быстро выяснилось, что в режиме Apple III компьютеры работают нестабильно: постоянно выходят из строя из-за перегрева, чрезмерной плотности компонентов на монтажной плате и плохих </a:t>
            </a:r>
            <a:r>
              <a:rPr lang="ru-RU" kern="1200" dirty="0" err="1"/>
              <a:t>коннекторов</a:t>
            </a:r>
            <a:r>
              <a:rPr lang="ru-RU" kern="1200" dirty="0"/>
              <a:t>. Кроме того, на рынке практически не было качественных программ для Apple III. В режиме Apple II полноценно использовать компьютер также было нельзя, поскольку разработчики заблокировали подключение дополнительных внешних плат. Машину удалось доработать, повысив стабильность работы, но репутация Apple III уже была безнадёжно испорчена. В 1983 году компьютеры IBM PC вышли на первое место по объёмам продаж, оставив позади продукцию Apple, а ещё через два года Apple III была полностью снята с производства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kern="1200" dirty="0"/>
          </a:p>
        </p:txBody>
      </p:sp>
      <p:sp>
        <p:nvSpPr>
          <p:cNvPr id="33796" name="TextBox 5"/>
          <p:cNvSpPr txBox="1">
            <a:spLocks noChangeArrowheads="1"/>
          </p:cNvSpPr>
          <p:nvPr/>
        </p:nvSpPr>
        <p:spPr bwMode="auto">
          <a:xfrm>
            <a:off x="1259632" y="3429000"/>
            <a:ext cx="23574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Calibri" pitchFamily="34" charset="0"/>
              </a:rPr>
              <a:t>Apple III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7" name="Овал 6">
            <a:hlinkClick r:id="rId3" action="ppaction://hlinksldjump"/>
          </p:cNvPr>
          <p:cNvSpPr/>
          <p:nvPr/>
        </p:nvSpPr>
        <p:spPr>
          <a:xfrm>
            <a:off x="250825" y="3213100"/>
            <a:ext cx="360363" cy="360363"/>
          </a:xfrm>
          <a:prstGeom prst="ellipse">
            <a:avLst/>
          </a:prstGeom>
          <a:solidFill>
            <a:schemeClr val="bg1">
              <a:lumMod val="8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798" name="Стрелка вправо 10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10800000">
            <a:off x="971600" y="5373216"/>
            <a:ext cx="719138" cy="215900"/>
          </a:xfrm>
          <a:prstGeom prst="rightArrow">
            <a:avLst>
              <a:gd name="adj1" fmla="val 50000"/>
              <a:gd name="adj2" fmla="val 49963"/>
            </a:avLst>
          </a:prstGeom>
          <a:solidFill>
            <a:schemeClr val="accent1"/>
          </a:solidFill>
          <a:ln w="25400" algn="ctr">
            <a:solidFill>
              <a:schemeClr val="tx2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0" y="0"/>
            <a:ext cx="9144000" cy="791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Apple III</a:t>
            </a:r>
            <a:endParaRPr kumimoji="0" lang="ru-RU" sz="4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91617"/>
          </a:xfr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ru-RU" sz="4000" b="1" dirty="0" smtClean="0">
                <a:solidFill>
                  <a:schemeClr val="bg1"/>
                </a:solidFill>
              </a:rPr>
              <a:t>Macintosh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708400" y="1124745"/>
            <a:ext cx="4608513" cy="4536504"/>
          </a:xfrm>
        </p:spPr>
        <p:txBody>
          <a:bodyPr rtlCol="0">
            <a:normAutofit fontScale="40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kern="1200" dirty="0"/>
              <a:t>	</a:t>
            </a:r>
            <a:r>
              <a:rPr lang="ru-RU" kern="1200" dirty="0" smtClean="0"/>
              <a:t>	</a:t>
            </a:r>
            <a:r>
              <a:rPr lang="ru-RU" kern="1200" dirty="0" err="1" smtClean="0"/>
              <a:t>Джеф</a:t>
            </a:r>
            <a:r>
              <a:rPr lang="ru-RU" kern="1200" dirty="0" smtClean="0"/>
              <a:t> </a:t>
            </a:r>
            <a:r>
              <a:rPr lang="ru-RU" kern="1200" dirty="0"/>
              <a:t>Раскин, так своевременно обративший внимание Джобса на разработки </a:t>
            </a:r>
            <a:r>
              <a:rPr lang="ru-RU" kern="1200" dirty="0" err="1"/>
              <a:t>Xerox</a:t>
            </a:r>
            <a:r>
              <a:rPr lang="ru-RU" kern="1200" dirty="0"/>
              <a:t>, с 1979 года вёл в Apple ещё один проект с «женским» именем — </a:t>
            </a:r>
            <a:r>
              <a:rPr lang="ru-RU" kern="1200" dirty="0" err="1"/>
              <a:t>Annie</a:t>
            </a:r>
            <a:r>
              <a:rPr lang="ru-RU" kern="1200" dirty="0"/>
              <a:t>. Раскин хотел создать недорогую, всего за тысячу долларов, портативную машину. Она должна была складываться как чемоданчик и больше напоминать бытовой прибор, чем компьютер. Вскоре после начала работы над проектом Раскин изменил его название на Macintosh, в честь своего любимого сорта яблок. </a:t>
            </a:r>
            <a:r>
              <a:rPr lang="ru-RU" kern="1200" dirty="0" smtClean="0"/>
              <a:t>	Корпорация </a:t>
            </a:r>
            <a:r>
              <a:rPr lang="ru-RU" kern="1200" dirty="0"/>
              <a:t>к этому времени уже занимала отдельное здание на </a:t>
            </a:r>
            <a:r>
              <a:rPr lang="ru-RU" kern="1200" dirty="0" err="1"/>
              <a:t>Бэндли-драйв</a:t>
            </a:r>
            <a:r>
              <a:rPr lang="ru-RU" kern="1200" dirty="0"/>
              <a:t> 3, а в нескольких кварталах от него, в старом офисе Apple на </a:t>
            </a:r>
            <a:r>
              <a:rPr lang="ru-RU" kern="1200" dirty="0" err="1"/>
              <a:t>Стивенс</a:t>
            </a:r>
            <a:r>
              <a:rPr lang="ru-RU" kern="1200" dirty="0"/>
              <a:t> Крик, в отдалении от начальства трудилась небольшая группа проекта Macintosh. Работа продвигалась медленно, но в группе, помимо Раскина, был и второй «мотор» — </a:t>
            </a:r>
            <a:r>
              <a:rPr lang="ru-RU" kern="1200" dirty="0" err="1"/>
              <a:t>Баррелл</a:t>
            </a:r>
            <a:r>
              <a:rPr lang="ru-RU" kern="1200" dirty="0"/>
              <a:t> Смит, молодой инженер-самоучка, поклонник Стива Возняка. Смиту удалось почти невозможное: сделать графический интерфейс на одной плате с использованием только стандартных компонентов. Засекреченный прототип </a:t>
            </a:r>
            <a:r>
              <a:rPr lang="ru-RU" kern="1200" dirty="0" err="1"/>
              <a:t>Lisa</a:t>
            </a:r>
            <a:r>
              <a:rPr lang="ru-RU" kern="1200" dirty="0"/>
              <a:t> к этому моменту был построен на базе пяти печатных плат и огромного количества комплектующих, изготовленных на заказ. Прототип Macintosh был втрое дешевле и при этом работал вдвое быстрее. Неудивительно, что Раскину несколько раз удавалось спасти проект от закрытия. Джобс немедленно переключился с проекта </a:t>
            </a:r>
            <a:r>
              <a:rPr lang="ru-RU" kern="1200" dirty="0" err="1"/>
              <a:t>Lisa</a:t>
            </a:r>
            <a:r>
              <a:rPr lang="ru-RU" kern="1200" dirty="0"/>
              <a:t> на Macintosh.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kern="12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kern="1200" dirty="0"/>
          </a:p>
        </p:txBody>
      </p:sp>
      <p:pic>
        <p:nvPicPr>
          <p:cNvPr id="34819" name="Picture 2" descr="File:Macintosh 128k transparency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59632" y="1052736"/>
            <a:ext cx="2663825" cy="312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TextBox 5"/>
          <p:cNvSpPr txBox="1">
            <a:spLocks noChangeArrowheads="1"/>
          </p:cNvSpPr>
          <p:nvPr/>
        </p:nvSpPr>
        <p:spPr bwMode="auto">
          <a:xfrm>
            <a:off x="1475656" y="4149080"/>
            <a:ext cx="2071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Calibri" pitchFamily="34" charset="0"/>
              </a:rPr>
              <a:t>Macintosh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8" name="Овал 7">
            <a:hlinkClick r:id="rId3" action="ppaction://hlinksldjump"/>
          </p:cNvPr>
          <p:cNvSpPr/>
          <p:nvPr/>
        </p:nvSpPr>
        <p:spPr>
          <a:xfrm>
            <a:off x="250825" y="3213100"/>
            <a:ext cx="360363" cy="360363"/>
          </a:xfrm>
          <a:prstGeom prst="ellipse">
            <a:avLst/>
          </a:prstGeom>
          <a:solidFill>
            <a:schemeClr val="bg1">
              <a:lumMod val="8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трелка вправо 6">
            <a:hlinkClick r:id="rId4" action="ppaction://hlinksldjump"/>
          </p:cNvPr>
          <p:cNvSpPr/>
          <p:nvPr/>
        </p:nvSpPr>
        <p:spPr>
          <a:xfrm>
            <a:off x="7452320" y="5373216"/>
            <a:ext cx="719138" cy="215900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Содержимое 2"/>
          <p:cNvSpPr>
            <a:spLocks noGrp="1"/>
          </p:cNvSpPr>
          <p:nvPr>
            <p:ph idx="4294967295"/>
          </p:nvPr>
        </p:nvSpPr>
        <p:spPr>
          <a:xfrm>
            <a:off x="3708400" y="1124745"/>
            <a:ext cx="4608513" cy="4536504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sz="1300" dirty="0" smtClean="0"/>
              <a:t>	</a:t>
            </a:r>
            <a:r>
              <a:rPr lang="ru-RU" sz="1200" dirty="0" smtClean="0"/>
              <a:t>	Разногласия между Джобсом и Раскиным были принципиальными, а потому непреодолимыми. Раскин проектировал компьютер, отталкиваясь от его конечной цены. Он установил планку в 1000 долларов и стал смотреть, что за эти деньги можно сделать. Результат не впечатлял, Раскин пытался выжать из ограниченного бюджета всё возможное, но прогресса по качеству и привлекательности практически не было. Джобс исповедовал другой подход: сначала постановка задачи, затем решение и, наконец, поиск оптимизации и удешевления этого решения, но ни в коем случае не за счёт потери в качестве или отказа от намеченных целей. </a:t>
            </a:r>
          </a:p>
          <a:p>
            <a:pPr algn="just" eaLnBrk="1" hangingPunct="1">
              <a:buNone/>
            </a:pPr>
            <a:r>
              <a:rPr lang="ru-RU" sz="1200" dirty="0" smtClean="0"/>
              <a:t>		Кроме того, Джобс мечтал взять реванш за неудачу с </a:t>
            </a:r>
            <a:r>
              <a:rPr lang="ru-RU" sz="1200" dirty="0" err="1" smtClean="0"/>
              <a:t>Lisa</a:t>
            </a:r>
            <a:r>
              <a:rPr lang="ru-RU" sz="1200" dirty="0" smtClean="0"/>
              <a:t> и воплотить, теперь уже в Macintosh, все технологии, виденные им в научном центре </a:t>
            </a:r>
            <a:r>
              <a:rPr lang="ru-RU" sz="1200" dirty="0" err="1" smtClean="0"/>
              <a:t>Xerox</a:t>
            </a:r>
            <a:r>
              <a:rPr lang="ru-RU" sz="1200" dirty="0" smtClean="0"/>
              <a:t>. Раскин, хоть и лично привёл Джобса к этим технологиям, одобрял лишь некоторые из них: а именно, оконный интерфейс и растровую графику, но ему совершенно не понравились пиктограммы и манипуляторы типа «мышь». Бывший ученик Раскина, Билл </a:t>
            </a:r>
            <a:r>
              <a:rPr lang="ru-RU" sz="1200" dirty="0" err="1" smtClean="0"/>
              <a:t>Аткинсон</a:t>
            </a:r>
            <a:r>
              <a:rPr lang="ru-RU" sz="1200" dirty="0" smtClean="0"/>
              <a:t>, поддержал Джобса, и Стив решил полностью </a:t>
            </a:r>
            <a:r>
              <a:rPr lang="ru-RU" sz="1200" dirty="0" err="1" smtClean="0"/>
              <a:t>переукомплектовать</a:t>
            </a:r>
            <a:r>
              <a:rPr lang="ru-RU" sz="1200" dirty="0" smtClean="0"/>
              <a:t> команду Macintosh, оставив лояльных ему людей и пригласив ещё нескольких специалистов.</a:t>
            </a:r>
          </a:p>
        </p:txBody>
      </p:sp>
      <p:pic>
        <p:nvPicPr>
          <p:cNvPr id="35843" name="Picture 2" descr="File:Jef Raskin holding Canon Cat model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31640" y="1196752"/>
            <a:ext cx="2465387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4" name="TextBox 5"/>
          <p:cNvSpPr txBox="1">
            <a:spLocks noChangeArrowheads="1"/>
          </p:cNvSpPr>
          <p:nvPr/>
        </p:nvSpPr>
        <p:spPr bwMode="auto">
          <a:xfrm>
            <a:off x="1475656" y="4509120"/>
            <a:ext cx="2286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 err="1">
                <a:latin typeface="Calibri" pitchFamily="34" charset="0"/>
              </a:rPr>
              <a:t>Джеф</a:t>
            </a:r>
            <a:r>
              <a:rPr lang="ru-RU" dirty="0">
                <a:latin typeface="Calibri" pitchFamily="34" charset="0"/>
              </a:rPr>
              <a:t> Раскин</a:t>
            </a:r>
          </a:p>
        </p:txBody>
      </p:sp>
      <p:sp>
        <p:nvSpPr>
          <p:cNvPr id="7" name="Овал 6">
            <a:hlinkClick r:id="rId3" action="ppaction://hlinksldjump"/>
          </p:cNvPr>
          <p:cNvSpPr/>
          <p:nvPr/>
        </p:nvSpPr>
        <p:spPr>
          <a:xfrm>
            <a:off x="250825" y="3213100"/>
            <a:ext cx="360363" cy="360363"/>
          </a:xfrm>
          <a:prstGeom prst="ellipse">
            <a:avLst/>
          </a:prstGeom>
          <a:solidFill>
            <a:schemeClr val="bg1">
              <a:lumMod val="8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847" name="Стрелка вправо 10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10800000">
            <a:off x="971600" y="5373216"/>
            <a:ext cx="719138" cy="215900"/>
          </a:xfrm>
          <a:prstGeom prst="rightArrow">
            <a:avLst>
              <a:gd name="adj1" fmla="val 50000"/>
              <a:gd name="adj2" fmla="val 49963"/>
            </a:avLst>
          </a:prstGeom>
          <a:solidFill>
            <a:schemeClr val="accent1"/>
          </a:solidFill>
          <a:ln w="25400" algn="ctr">
            <a:solidFill>
              <a:schemeClr val="tx2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0" y="0"/>
            <a:ext cx="9144000" cy="791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Macintosh</a:t>
            </a:r>
            <a:endParaRPr kumimoji="0" lang="ru-RU" sz="4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91617"/>
          </a:xfr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sz="4000" b="1" dirty="0" smtClean="0">
                <a:solidFill>
                  <a:schemeClr val="bg1"/>
                </a:solidFill>
              </a:rPr>
              <a:t>iMac</a:t>
            </a:r>
            <a:endParaRPr lang="ru-RU" sz="4000" b="1" dirty="0" smtClean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708400" y="1124745"/>
            <a:ext cx="4608513" cy="4536504"/>
          </a:xfrm>
        </p:spPr>
        <p:txBody>
          <a:bodyPr rtlCol="0">
            <a:normAutofit fontScale="40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kern="1200" dirty="0"/>
              <a:t>	</a:t>
            </a:r>
            <a:r>
              <a:rPr lang="ru-RU" kern="1200" dirty="0" smtClean="0"/>
              <a:t>	</a:t>
            </a:r>
            <a:r>
              <a:rPr lang="ru-RU" sz="3500" kern="1200" dirty="0" smtClean="0"/>
              <a:t>Первым </a:t>
            </a:r>
            <a:r>
              <a:rPr lang="ru-RU" sz="3500" kern="1200" dirty="0"/>
              <a:t>достижением альянса Джобса и Айва стал </a:t>
            </a:r>
            <a:r>
              <a:rPr lang="ru-RU" sz="3500" kern="1200" dirty="0" err="1"/>
              <a:t>iMac</a:t>
            </a:r>
            <a:r>
              <a:rPr lang="ru-RU" sz="3500" kern="1200" dirty="0"/>
              <a:t> </a:t>
            </a:r>
            <a:r>
              <a:rPr lang="ru-RU" sz="3500" kern="1200" dirty="0" smtClean="0"/>
              <a:t>G3. </a:t>
            </a:r>
            <a:r>
              <a:rPr lang="ru-RU" sz="3500" kern="1200" dirty="0"/>
              <a:t>Как и Macintosh четырнадцатью годами ранее, он был представлен в аудитории Флинта колледжа Де </a:t>
            </a:r>
            <a:r>
              <a:rPr lang="ru-RU" sz="3500" kern="1200" dirty="0" err="1"/>
              <a:t>Анца</a:t>
            </a:r>
            <a:r>
              <a:rPr lang="ru-RU" sz="3500" kern="1200" dirty="0"/>
              <a:t>, 6 мая 1998 года. Моноблочный компьютер с CRT-дисплеем имел совершенно «безумный» футуристический дизайн. По словам Джобса, «он словно прибыл с прекрасной планеты, населённой выдающимися художниками».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500" kern="1200" dirty="0"/>
              <a:t>	</a:t>
            </a:r>
            <a:r>
              <a:rPr lang="ru-RU" sz="3500" kern="1200" dirty="0" smtClean="0"/>
              <a:t>	</a:t>
            </a:r>
            <a:r>
              <a:rPr lang="ru-RU" sz="3500" kern="1200" dirty="0" err="1" smtClean="0"/>
              <a:t>iMac</a:t>
            </a:r>
            <a:r>
              <a:rPr lang="ru-RU" sz="3500" kern="1200" dirty="0" smtClean="0"/>
              <a:t> </a:t>
            </a:r>
            <a:r>
              <a:rPr lang="ru-RU" sz="3500" kern="1200" dirty="0"/>
              <a:t>первого поколения был похож одновременно и на космический аппарат, и на каплю воды, и даже на лампу из «</a:t>
            </a:r>
            <a:r>
              <a:rPr lang="ru-RU" sz="3500" kern="1200" dirty="0" err="1"/>
              <a:t>Luxo</a:t>
            </a:r>
            <a:r>
              <a:rPr lang="ru-RU" sz="3500" kern="1200" dirty="0"/>
              <a:t> </a:t>
            </a:r>
            <a:r>
              <a:rPr lang="ru-RU" sz="3500" kern="1200" dirty="0" err="1"/>
              <a:t>Jr</a:t>
            </a:r>
            <a:r>
              <a:rPr lang="ru-RU" sz="3500" kern="1200" dirty="0"/>
              <a:t>.», знаковой дебютной короткометражки студии </a:t>
            </a:r>
            <a:r>
              <a:rPr lang="ru-RU" sz="3500" kern="1200" dirty="0" err="1"/>
              <a:t>Pixar</a:t>
            </a:r>
            <a:r>
              <a:rPr lang="ru-RU" sz="3500" kern="1200" dirty="0"/>
              <a:t>. Корпус был выполнен из прозрачного пластика цвета «</a:t>
            </a:r>
            <a:r>
              <a:rPr lang="ru-RU" sz="3500" kern="1200" dirty="0" err="1"/>
              <a:t>бондийский</a:t>
            </a:r>
            <a:r>
              <a:rPr lang="ru-RU" sz="3500" kern="1200" dirty="0"/>
              <a:t> синий» — по цвету воды у побережья </a:t>
            </a:r>
            <a:r>
              <a:rPr lang="ru-RU" sz="3500" kern="1200" dirty="0" smtClean="0"/>
              <a:t>Австралии </a:t>
            </a:r>
            <a:r>
              <a:rPr lang="ru-RU" sz="3500" kern="1200" dirty="0"/>
              <a:t>— и позволил, наконец, показать сквозное гармоничное единство внешнего и внутреннего, столь важное для Джобса. </a:t>
            </a:r>
            <a:r>
              <a:rPr lang="ru-RU" sz="3500" kern="1200" dirty="0" smtClean="0"/>
              <a:t>	Позже </a:t>
            </a:r>
            <a:r>
              <a:rPr lang="ru-RU" sz="3500" kern="1200" dirty="0" err="1"/>
              <a:t>Айв</a:t>
            </a:r>
            <a:r>
              <a:rPr lang="ru-RU" sz="3500" kern="1200" dirty="0"/>
              <a:t> подобрал ещё несколько цветов пластика для </a:t>
            </a:r>
            <a:r>
              <a:rPr lang="ru-RU" sz="3500" kern="1200" dirty="0" err="1"/>
              <a:t>iMac</a:t>
            </a:r>
            <a:r>
              <a:rPr lang="ru-RU" sz="3500" kern="1200" dirty="0"/>
              <a:t> G3. «Задняя часть нашего компьютера лучше, чем передняя любого другого» — гордо заявляли в Apple. Венцом разработки стала удобная ручка, утопленная в корпус компьютера и как бы приглашавшая прикоснуться к </a:t>
            </a:r>
            <a:r>
              <a:rPr lang="ru-RU" sz="3500" kern="1200" dirty="0" smtClean="0"/>
              <a:t>нему.</a:t>
            </a:r>
            <a:endParaRPr lang="ru-RU" sz="3500" kern="12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kern="1200" dirty="0"/>
          </a:p>
        </p:txBody>
      </p:sp>
      <p:sp>
        <p:nvSpPr>
          <p:cNvPr id="7" name="Овал 6">
            <a:hlinkClick r:id="rId2" action="ppaction://hlinksldjump"/>
          </p:cNvPr>
          <p:cNvSpPr/>
          <p:nvPr/>
        </p:nvSpPr>
        <p:spPr>
          <a:xfrm>
            <a:off x="250825" y="3213100"/>
            <a:ext cx="360363" cy="360363"/>
          </a:xfrm>
          <a:prstGeom prst="ellipse">
            <a:avLst/>
          </a:prstGeom>
          <a:solidFill>
            <a:schemeClr val="bg1">
              <a:lumMod val="85000"/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Стрелка вправо 5">
            <a:hlinkClick r:id="rId3" action="ppaction://hlinksldjump"/>
          </p:cNvPr>
          <p:cNvSpPr/>
          <p:nvPr/>
        </p:nvSpPr>
        <p:spPr>
          <a:xfrm>
            <a:off x="7452320" y="5373216"/>
            <a:ext cx="719138" cy="215900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4098" name="Picture 2" descr="C:\Users\Admin\Desktop\Evolution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43608" y="908720"/>
            <a:ext cx="2736304" cy="1447800"/>
          </a:xfrm>
          <a:prstGeom prst="rect">
            <a:avLst/>
          </a:prstGeom>
          <a:noFill/>
        </p:spPr>
      </p:pic>
      <p:pic>
        <p:nvPicPr>
          <p:cNvPr id="4099" name="Picture 3" descr="C:\Users\Admin\Desktop\Evolution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331640" y="2348880"/>
            <a:ext cx="2304256" cy="1447800"/>
          </a:xfrm>
          <a:prstGeom prst="rect">
            <a:avLst/>
          </a:prstGeom>
          <a:noFill/>
        </p:spPr>
      </p:pic>
      <p:pic>
        <p:nvPicPr>
          <p:cNvPr id="4100" name="Picture 4" descr="C:\Users\Admin\Desktop\Evolution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043608" y="4077072"/>
            <a:ext cx="3024336" cy="14478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1_Тема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Тема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Тема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</TotalTime>
  <Words>87</Words>
  <Application>Microsoft Office PowerPoint</Application>
  <PresentationFormat>Экран (4:3)</PresentationFormat>
  <Paragraphs>90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Тема Office</vt:lpstr>
      <vt:lpstr>1_Тема Office</vt:lpstr>
      <vt:lpstr>Стив Джобс</vt:lpstr>
      <vt:lpstr>Биография Стива Джобса</vt:lpstr>
      <vt:lpstr>С чего все начиналась</vt:lpstr>
      <vt:lpstr>Apple II</vt:lpstr>
      <vt:lpstr>Apple III</vt:lpstr>
      <vt:lpstr>Слайд 6</vt:lpstr>
      <vt:lpstr>Macintosh</vt:lpstr>
      <vt:lpstr>Слайд 8</vt:lpstr>
      <vt:lpstr>iMac</vt:lpstr>
      <vt:lpstr>Слайд 10</vt:lpstr>
      <vt:lpstr>Кризис и увольнение</vt:lpstr>
      <vt:lpstr>Слайд 12</vt:lpstr>
      <vt:lpstr>Apple store</vt:lpstr>
      <vt:lpstr>Слайд 14</vt:lpstr>
      <vt:lpstr>iPod</vt:lpstr>
      <vt:lpstr>Слайд 16</vt:lpstr>
      <vt:lpstr>iTunes Store</vt:lpstr>
      <vt:lpstr>iPhone</vt:lpstr>
      <vt:lpstr>Слайд 19</vt:lpstr>
      <vt:lpstr>Слайд 20</vt:lpstr>
      <vt:lpstr>iPad</vt:lpstr>
      <vt:lpstr>Слайд 22</vt:lpstr>
      <vt:lpstr>Смерть</vt:lpstr>
      <vt:lpstr>Слайд 24</vt:lpstr>
      <vt:lpstr>Источники</vt:lpstr>
      <vt:lpstr>Слайд 26</vt:lpstr>
    </vt:vector>
  </TitlesOfParts>
  <Company>МБУО"Лицей"№2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Ученик</dc:creator>
  <cp:lastModifiedBy>User</cp:lastModifiedBy>
  <cp:revision>127</cp:revision>
  <dcterms:created xsi:type="dcterms:W3CDTF">2014-04-21T07:34:59Z</dcterms:created>
  <dcterms:modified xsi:type="dcterms:W3CDTF">2014-06-23T05:34:16Z</dcterms:modified>
</cp:coreProperties>
</file>