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5" r:id="rId20"/>
    <p:sldId id="276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4660" autoAdjust="0"/>
  </p:normalViewPr>
  <p:slideViewPr>
    <p:cSldViewPr>
      <p:cViewPr>
        <p:scale>
          <a:sx n="60" d="100"/>
          <a:sy n="60" d="100"/>
        </p:scale>
        <p:origin x="-224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F8C1F3-E69D-4445-9FB1-67EE8EBE2B9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/>
          <a:p>
            <a:fld id="{8EE993C3-1F3C-4A88-84F5-414C73CD0D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583668" y="2679204"/>
            <a:ext cx="5976664" cy="164751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5501" y="6379213"/>
            <a:ext cx="9149501" cy="478787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9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F8C1F3-E69D-4445-9FB1-67EE8EBE2B9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/>
          <a:p>
            <a:fld id="{8EE993C3-1F3C-4A88-84F5-414C73CD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0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F8C1F3-E69D-4445-9FB1-67EE8EBE2B9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/>
          <a:p>
            <a:fld id="{8EE993C3-1F3C-4A88-84F5-414C73CD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9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F8C1F3-E69D-4445-9FB1-67EE8EBE2B9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/>
          <a:p>
            <a:fld id="{8EE993C3-1F3C-4A88-84F5-414C73CD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3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F8C1F3-E69D-4445-9FB1-67EE8EBE2B9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/>
          <a:p>
            <a:fld id="{8EE993C3-1F3C-4A88-84F5-414C73CD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1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F8C1F3-E69D-4445-9FB1-67EE8EBE2B9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/>
          <a:p>
            <a:fld id="{8EE993C3-1F3C-4A88-84F5-414C73CD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3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F8C1F3-E69D-4445-9FB1-67EE8EBE2B9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/>
          <a:p>
            <a:fld id="{8EE993C3-1F3C-4A88-84F5-414C73CD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8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F8C1F3-E69D-4445-9FB1-67EE8EBE2B9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/>
          <a:p>
            <a:fld id="{8EE993C3-1F3C-4A88-84F5-414C73CD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3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F8C1F3-E69D-4445-9FB1-67EE8EBE2B9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/>
          <a:p>
            <a:fld id="{8EE993C3-1F3C-4A88-84F5-414C73CD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5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F8C1F3-E69D-4445-9FB1-67EE8EBE2B9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/>
          <a:p>
            <a:fld id="{8EE993C3-1F3C-4A88-84F5-414C73CD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6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F8C1F3-E69D-4445-9FB1-67EE8EBE2B9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40147"/>
          </a:xfrm>
          <a:prstGeom prst="rect">
            <a:avLst/>
          </a:prstGeom>
        </p:spPr>
        <p:txBody>
          <a:bodyPr/>
          <a:lstStyle/>
          <a:p>
            <a:fld id="{8EE993C3-1F3C-4A88-84F5-414C73CD0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4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yona\Desktop\мини.jp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834" y="0"/>
            <a:ext cx="9149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7833" y="6379213"/>
            <a:ext cx="9149501" cy="478787"/>
          </a:xfrm>
          <a:prstGeom prst="rect">
            <a:avLst/>
          </a:prstGeom>
          <a:solidFill>
            <a:srgbClr val="FFFF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 userDrawn="1"/>
        </p:nvSpPr>
        <p:spPr>
          <a:xfrm rot="18382434">
            <a:off x="467544" y="344325"/>
            <a:ext cx="432048" cy="432048"/>
          </a:xfrm>
          <a:prstGeom prst="star5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 userDrawn="1"/>
        </p:nvSpPr>
        <p:spPr>
          <a:xfrm rot="16200000">
            <a:off x="467544" y="332656"/>
            <a:ext cx="432048" cy="432048"/>
          </a:xfrm>
          <a:prstGeom prst="star5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5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.xml"/><Relationship Id="rId3" Type="http://schemas.openxmlformats.org/officeDocument/2006/relationships/slide" Target="slide9.xml"/><Relationship Id="rId7" Type="http://schemas.openxmlformats.org/officeDocument/2006/relationships/slide" Target="slide23.xml"/><Relationship Id="rId12" Type="http://schemas.openxmlformats.org/officeDocument/2006/relationships/slide" Target="slide3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9.xml"/><Relationship Id="rId5" Type="http://schemas.openxmlformats.org/officeDocument/2006/relationships/slide" Target="slide16.xml"/><Relationship Id="rId10" Type="http://schemas.openxmlformats.org/officeDocument/2006/relationships/slide" Target="slide27.xml"/><Relationship Id="rId4" Type="http://schemas.openxmlformats.org/officeDocument/2006/relationships/slide" Target="slide12.xml"/><Relationship Id="rId9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usingplanet.com/2012/09/astronaut-sandra-magnus-cooks-in-zero.html" TargetMode="External"/><Relationship Id="rId2" Type="http://schemas.openxmlformats.org/officeDocument/2006/relationships/hyperlink" Target="http://www.nasa.gov/centers/johnson/slsd/about/divisions/hefd/project/advanced-food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http://www.obeday.com/interestingly/cosmoeda" TargetMode="External"/><Relationship Id="rId4" Type="http://schemas.openxmlformats.org/officeDocument/2006/relationships/hyperlink" Target="http://www.makuha.ru/design/95-kosmos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habrastorage.org/getpro/habr/post_images/625/a2e/239/625a2e2399240a3d6c13e6cdfc6f9e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1618"/>
            <a:ext cx="9144000" cy="636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8773" y="188640"/>
            <a:ext cx="6048672" cy="158417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Чем питаться по дороге к Марсу?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5108991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Автор: Белоусова Алёна,</a:t>
            </a:r>
            <a:endParaRPr lang="ru-RU" sz="2400" baseline="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ru-RU" sz="2400" baseline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10б класс, МБОУ «Лицей № 2»,</a:t>
            </a:r>
          </a:p>
          <a:p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г. Нижневартовск, 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май 2014 г.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lyona\Desktop\б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4326"/>
            <a:ext cx="9144000" cy="634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5" y="4908301"/>
            <a:ext cx="9129671" cy="12570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СССР к сублимированным продуктам добавили обычные консервы в </a:t>
            </a:r>
            <a:r>
              <a:rPr lang="ru-RU" sz="2400" dirty="0" smtClean="0"/>
              <a:t>банках. Рационы </a:t>
            </a:r>
            <a:r>
              <a:rPr lang="ru-RU" sz="2400" dirty="0"/>
              <a:t>этого типа летали на американских «Аполлонах» и советских «Союзах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7171" name="Picture 3" descr="C:\Users\Alyona\Desktop\ы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785"/>
          <a:stretch/>
        </p:blipFill>
        <p:spPr bwMode="auto">
          <a:xfrm>
            <a:off x="7165" y="-1251520"/>
            <a:ext cx="9129671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Богатство орбитальных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станций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 орбитальных станциях было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больше </a:t>
            </a:r>
            <a:r>
              <a:rPr lang="ru-RU" dirty="0"/>
              <a:t>места, можно было повисеть у стола с собственным подносом еды. Рацион же практически остался неизменным. Разве что на станции «</a:t>
            </a:r>
            <a:r>
              <a:rPr lang="ru-RU" dirty="0" err="1"/>
              <a:t>Скайлэб</a:t>
            </a:r>
            <a:r>
              <a:rPr lang="ru-RU" dirty="0"/>
              <a:t>» хотели добавить в меню столовое вино, но из-за возмущения общественности, эти планы были отменены: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1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lyona\Desktop\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61" r="4156" b="6903"/>
          <a:stretch/>
        </p:blipFill>
        <p:spPr bwMode="auto">
          <a:xfrm>
            <a:off x="0" y="0"/>
            <a:ext cx="9144000" cy="6277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lyona\Desktop\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381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lyona\Desktop\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360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Шаттлы и </a:t>
            </a:r>
            <a:r>
              <a:rPr lang="ru-RU" b="1" dirty="0" smtClean="0"/>
              <a:t>МКС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Современная еда построена на тех же принципах. Рацион собран из сублимированных продуктов, обычных консервов (у американцев в пакетах, у нас в банках), хлеба (в США используются </a:t>
            </a:r>
            <a:r>
              <a:rPr lang="ru-RU" dirty="0" err="1"/>
              <a:t>некрошащиеся</a:t>
            </a:r>
            <a:r>
              <a:rPr lang="ru-RU" dirty="0"/>
              <a:t> лепёшки, у нас — порционный хлеб), печенья и конфет, а также сухих напитков или пакетиков чая в пластике.</a:t>
            </a:r>
            <a:br>
              <a:rPr lang="ru-RU" dirty="0"/>
            </a:b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52120"/>
            <a:ext cx="9144000" cy="42550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Консервы с термической обработкой в пакетах</a:t>
            </a:r>
          </a:p>
        </p:txBody>
      </p:sp>
      <p:pic>
        <p:nvPicPr>
          <p:cNvPr id="11266" name="Picture 2" descr="C:\Users\Alyona\Desktop\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5952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23128"/>
            <a:ext cx="9144000" cy="4581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Сублимированные продукты</a:t>
            </a:r>
          </a:p>
        </p:txBody>
      </p:sp>
      <p:pic>
        <p:nvPicPr>
          <p:cNvPr id="12290" name="Picture 2" descr="C:\Users\Alyona\Desktop\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919"/>
            <a:ext cx="9144000" cy="5903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49280"/>
            <a:ext cx="9144000" cy="42834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Соусы, печенье, шоколад</a:t>
            </a:r>
          </a:p>
        </p:txBody>
      </p:sp>
      <p:pic>
        <p:nvPicPr>
          <p:cNvPr id="13314" name="Picture 2" descr="C:\Users\Alyona\Desktop\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841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Вступление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Современное состояние ракетных двигателей говорит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нам</a:t>
            </a:r>
            <a:r>
              <a:rPr lang="ru-RU" sz="2200" dirty="0"/>
              <a:t>, </a:t>
            </a:r>
            <a:r>
              <a:rPr lang="ru-RU" sz="2200" dirty="0" smtClean="0"/>
              <a:t>что </a:t>
            </a:r>
            <a:r>
              <a:rPr lang="ru-RU" sz="2200" dirty="0"/>
              <a:t>дорога к Марсу будет долгой. Перелёт по баллистической траектории без включения двигателей займет примерно два года, а имеющие небольшую тягу электрореактивные двигатели не смогут сильно сократить срок полёта. В таких условиях в списке важных вопросов оказывается организация питания. Еда, к сожалению, имеет вес, который надо разгонять к Марсу, экипаж производит отходы, которые надо выбрасывать или </a:t>
            </a:r>
            <a:r>
              <a:rPr lang="ru-RU" sz="2200" dirty="0" err="1"/>
              <a:t>рециркулировать</a:t>
            </a:r>
            <a:r>
              <a:rPr lang="ru-RU" sz="2200" dirty="0"/>
              <a:t>, в целом, различных инженерных вызовов эта проблема создает немало. О них мы и поговорим.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09480"/>
            <a:ext cx="9144000" cy="3998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Упакованные напитки</a:t>
            </a:r>
          </a:p>
        </p:txBody>
      </p:sp>
      <p:pic>
        <p:nvPicPr>
          <p:cNvPr id="14338" name="Picture 2" descr="C:\Users\Alyona\Desktop\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94" y="0"/>
            <a:ext cx="9145588" cy="5909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5745292"/>
            <a:ext cx="9130601" cy="63603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Коробка </a:t>
            </a:r>
            <a:r>
              <a:rPr lang="ru-RU" dirty="0"/>
              <a:t>с российским рационом. Отличается консервами в банках вместо пакетов и национальной </a:t>
            </a:r>
            <a:r>
              <a:rPr lang="ru-RU" dirty="0" smtClean="0"/>
              <a:t>кухней.</a:t>
            </a:r>
            <a:endParaRPr lang="ru-RU" dirty="0"/>
          </a:p>
        </p:txBody>
      </p:sp>
      <p:pic>
        <p:nvPicPr>
          <p:cNvPr id="15362" name="Picture 2" descr="C:\Users\Alyona\Desktop\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7171" y="6145"/>
            <a:ext cx="9157772" cy="5739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Конечно, не все типы продуктов есть на МКС, и космонавты иногда скучают по пельменям или жареной картошке, но в целом еда не сильно отличается от земной. Но это имеет свою цену — еда много весит, ещё часть веса добавляет упаковка. За 2013 год на МКС отправились 4 «Прогресса», по одному HTV, ATV, </a:t>
            </a:r>
            <a:r>
              <a:rPr lang="ru-RU" sz="2200" dirty="0" err="1"/>
              <a:t>Dragon</a:t>
            </a:r>
            <a:r>
              <a:rPr lang="ru-RU" sz="2200" dirty="0"/>
              <a:t> и </a:t>
            </a:r>
            <a:r>
              <a:rPr lang="ru-RU" sz="2200" dirty="0" err="1"/>
              <a:t>Cygnus</a:t>
            </a:r>
            <a:r>
              <a:rPr lang="ru-RU" sz="2200" dirty="0"/>
              <a:t>. Т.е. на орбиту было доставлено примерно 4*2500+6000+5500+3300+2000=26800 кг груза. Конечно, не всё это еда, но около 15 тонн еды и воды на МКС привезли. Если же мы летим на Марс на два года, то масса составит порядка 30 тонн. Прямо скажем, цифры неприятные. А есть ли какие-то способы уменьшить этот груз? Ученые со всего света много об этом думали.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Альтернативные </a:t>
            </a:r>
            <a:r>
              <a:rPr lang="ru-RU" sz="4000" b="1" dirty="0" smtClean="0"/>
              <a:t>диеты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Ещё до первого полёта в космос человека, различные люди и организации разрабатывали программы питания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космических полётах. Таких программ было создано очень много: жидкие диеты (молочные коктейли, </a:t>
            </a:r>
            <a:r>
              <a:rPr lang="ru-RU" dirty="0" err="1"/>
              <a:t>эгног</a:t>
            </a:r>
            <a:r>
              <a:rPr lang="ru-RU" dirty="0"/>
              <a:t>-диета), питательные палочки, кубики и шарики, но все их отличало то, что они плохо показывали себя на тестах. Нельзя не сказать о том, что люди, в этих тестах участвующие, проявляли героизм едва ли не больший, чем астронавты, потому что им приходилось питаться этими экспериментальными диетами дольше, чем длились тогдашние космические полёты.</a:t>
            </a:r>
            <a:br>
              <a:rPr lang="ru-RU" dirty="0"/>
            </a:br>
            <a:r>
              <a:rPr lang="ru-RU" dirty="0"/>
              <a:t>Ничем не сдерживаемая фантазия рисовала всё более экзотические идеи — мышиные фермы как источник мяса, съедобные бумага, одежда и детали космического корабля, но это не дошло даже до стадии эксперимента.</a:t>
            </a:r>
            <a:br>
              <a:rPr lang="ru-RU" dirty="0"/>
            </a:b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Замкнутый </a:t>
            </a:r>
            <a:r>
              <a:rPr lang="ru-RU" b="1" dirty="0" smtClean="0"/>
              <a:t>цикл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Особняком стоит идея использования на корабле замкнутого цикла жизнеобеспечения. Растения/водоросли потребляют углекислый газ и отходы жизнедеятельности экипажа, а выделяют кислород и производят еду. В теории это самый выгодный вариант. Но, конечно же, попытки реального воплощения столкнулись с различными проблемами.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Хлорелла </a:t>
            </a:r>
            <a:r>
              <a:rPr lang="ru-RU" b="1" dirty="0" smtClean="0"/>
              <a:t>подвела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Ученые </a:t>
            </a:r>
            <a:r>
              <a:rPr lang="ru-RU" sz="2000" dirty="0"/>
              <a:t>и фантасты ставили на трон системы жизнеобеспечения замкнутого цикла одноклеточную водоросль хлореллу. Действительно, неприхотливая, живущая в лужах и канавах водоросль производит кислород и размножается, требуя только воду, свет, углекислоту и немного минералов. Хлорелла теоретически питательней пшеницы, так как содержит 45% белка, 20% жиров и 20% углеводов. Но все эти мечты оказались разбиты тем фактом, что хлорелла человеком не усваивается — слишком плотная клеточная стенка недоступна для расщепления человеческими ферментами. </a:t>
            </a:r>
          </a:p>
        </p:txBody>
      </p:sp>
      <p:pic>
        <p:nvPicPr>
          <p:cNvPr id="16386" name="Picture 2" descr="C:\Users\Alyona\Desktop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3080377" cy="218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Хлорелла </a:t>
            </a:r>
            <a:r>
              <a:rPr lang="ru-RU" b="1" dirty="0" smtClean="0"/>
              <a:t>подвела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принципе, современная технология может предложить как минимум три пути решения этой проблемы: расщепление клеточной стенки технологическими методами (термообработка, мелкий помол или что-то ещё), биологическими методами (взять с собой ферменты, расщепляющие стенку и добавлять их в еду) или же вывести ГМО-хлореллу с доступной для расщепления стенкой. К сожалению, в настоящее время какие-то заметные работы с хлореллой ведут только коммерческие фирмы, которые продают её как БАД или как добавку для животноводства, что достаточно печально с точки зрения обеспечения космических полётов.</a:t>
            </a:r>
          </a:p>
          <a:p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2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Успешные </a:t>
            </a:r>
            <a:r>
              <a:rPr lang="ru-RU" sz="3600" b="1" dirty="0" smtClean="0"/>
              <a:t>эксперименты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СССР были достаточно успешные эксперименты по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замкнутым </a:t>
            </a:r>
            <a:r>
              <a:rPr lang="ru-RU" dirty="0"/>
              <a:t>системам: БИОС-2 и БИОС-3. БИОС-3 начал работу в 1972 году и функционирует </a:t>
            </a:r>
            <a:r>
              <a:rPr lang="ru-RU" dirty="0" smtClean="0"/>
              <a:t>сегодня. Изначально </a:t>
            </a:r>
            <a:r>
              <a:rPr lang="ru-RU" dirty="0"/>
              <a:t>проект имел четыре герметизируемых отсека (два фитотрона для выращивания растений, один культиватор для водорослей — регенерация атмосферы и жилой отсек) общим объемом 315 м^3. В фитотронах выращивался обширный набор специально подобранных растений (пшеница, соя, салат, </a:t>
            </a:r>
            <a:r>
              <a:rPr lang="ru-RU" dirty="0" err="1"/>
              <a:t>чуфа</a:t>
            </a:r>
            <a:r>
              <a:rPr lang="ru-RU" dirty="0"/>
              <a:t>, морковь, редис, свёкла, картофель, огурцы, щавель, капуста, укроп, лук) и проводились эксперименты по «автономному полёту» длительностью до полугода. Результаты впечатляют — по воздуху и воде достигнут практически 100% замкнутый цикл, по пище — 50-80%. Комплекс пережил перестройку и кошмар 90-х, и, согласно информации на официальном сайте, модернизируется и принимает участие в международных программах.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7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79" y="2132856"/>
            <a:ext cx="3966546" cy="263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240" y="1630459"/>
            <a:ext cx="2515112" cy="331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5536" y="49411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Общий вид комплекса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512583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Фитотрон</a:t>
            </a:r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/>
              <a:t>Успешные </a:t>
            </a:r>
            <a:r>
              <a:rPr lang="ru-RU" sz="3600" b="1" dirty="0" smtClean="0"/>
              <a:t>эксперименты</a:t>
            </a:r>
            <a:endParaRPr lang="ru-RU" sz="3600" dirty="0"/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целом, в части обеспечения едой длительной экспедиции, у человечества достаточно неплохие позиции. Даже на уровне технологий 70-80-х годов эксперимент БИОС-3 вселяет оптимизм, а распространение технологии генной модификации может дать нам ещё более эффективные космические растения. Также постоянно ведутся работы с растениями на МКС.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hlinkClick r:id="rId2" action="ppaction://hlinksldjump"/>
              </a:rPr>
              <a:t>История космической </a:t>
            </a:r>
            <a:r>
              <a:rPr lang="ru-RU" b="1" dirty="0" smtClean="0">
                <a:hlinkClick r:id="rId2" action="ppaction://hlinksldjump"/>
              </a:rPr>
              <a:t>еды</a:t>
            </a:r>
            <a:endParaRPr lang="ru-RU" b="1" dirty="0" smtClean="0"/>
          </a:p>
          <a:p>
            <a:r>
              <a:rPr lang="ru-RU" b="1" dirty="0" smtClean="0">
                <a:hlinkClick r:id="rId3" action="ppaction://hlinksldjump"/>
              </a:rPr>
              <a:t>Сублимация </a:t>
            </a:r>
            <a:r>
              <a:rPr lang="ru-RU" b="1" dirty="0">
                <a:hlinkClick r:id="rId3" action="ppaction://hlinksldjump"/>
              </a:rPr>
              <a:t>и </a:t>
            </a:r>
            <a:r>
              <a:rPr lang="ru-RU" b="1" dirty="0" smtClean="0">
                <a:hlinkClick r:id="rId3" action="ppaction://hlinksldjump"/>
              </a:rPr>
              <a:t>разведение</a:t>
            </a:r>
            <a:endParaRPr lang="ru-RU" b="1" dirty="0" smtClean="0"/>
          </a:p>
          <a:p>
            <a:r>
              <a:rPr lang="ru-RU" b="1" dirty="0">
                <a:hlinkClick r:id="rId4" action="ppaction://hlinksldjump"/>
              </a:rPr>
              <a:t>Богатство орбитальных станций</a:t>
            </a:r>
            <a:endParaRPr lang="ru-RU" b="1" dirty="0"/>
          </a:p>
          <a:p>
            <a:r>
              <a:rPr lang="ru-RU" b="1" dirty="0" smtClean="0">
                <a:hlinkClick r:id="rId5" action="ppaction://hlinksldjump"/>
              </a:rPr>
              <a:t>Шаттлы </a:t>
            </a:r>
            <a:r>
              <a:rPr lang="ru-RU" b="1" dirty="0">
                <a:hlinkClick r:id="rId5" action="ppaction://hlinksldjump"/>
              </a:rPr>
              <a:t>и МКС</a:t>
            </a:r>
            <a:endParaRPr lang="ru-RU" b="1" dirty="0"/>
          </a:p>
          <a:p>
            <a:r>
              <a:rPr lang="ru-RU" b="1" dirty="0">
                <a:hlinkClick r:id="rId6" action="ppaction://hlinksldjump"/>
              </a:rPr>
              <a:t>Результаты</a:t>
            </a:r>
            <a:endParaRPr lang="ru-RU" b="1" dirty="0"/>
          </a:p>
          <a:p>
            <a:r>
              <a:rPr lang="ru-RU" b="1" dirty="0">
                <a:hlinkClick r:id="rId7" action="ppaction://hlinksldjump"/>
              </a:rPr>
              <a:t>Альтернативные диеты</a:t>
            </a:r>
            <a:endParaRPr lang="ru-RU" b="1" dirty="0"/>
          </a:p>
          <a:p>
            <a:r>
              <a:rPr lang="ru-RU" b="1" dirty="0" smtClean="0">
                <a:hlinkClick r:id="rId8" action="ppaction://hlinksldjump"/>
              </a:rPr>
              <a:t>Замкнутый цикл</a:t>
            </a:r>
            <a:endParaRPr lang="ru-RU" b="1" dirty="0" smtClean="0"/>
          </a:p>
          <a:p>
            <a:r>
              <a:rPr lang="ru-RU" b="1" dirty="0">
                <a:hlinkClick r:id="rId9" action="ppaction://hlinksldjump"/>
              </a:rPr>
              <a:t>Хлорелла подвела</a:t>
            </a:r>
            <a:endParaRPr lang="ru-RU" b="1" dirty="0"/>
          </a:p>
          <a:p>
            <a:r>
              <a:rPr lang="ru-RU" b="1" dirty="0" smtClean="0">
                <a:hlinkClick r:id="rId10" action="ppaction://hlinksldjump"/>
              </a:rPr>
              <a:t>Успешные </a:t>
            </a:r>
            <a:r>
              <a:rPr lang="ru-RU" b="1" dirty="0">
                <a:hlinkClick r:id="rId10" action="ppaction://hlinksldjump"/>
              </a:rPr>
              <a:t>эксперименты</a:t>
            </a:r>
            <a:endParaRPr lang="ru-RU" b="1" dirty="0"/>
          </a:p>
          <a:p>
            <a:r>
              <a:rPr lang="ru-RU" b="1" dirty="0" smtClean="0">
                <a:hlinkClick r:id="rId11" action="ppaction://hlinksldjump"/>
              </a:rPr>
              <a:t>Выводы</a:t>
            </a:r>
            <a:endParaRPr lang="ru-RU" b="1" dirty="0" smtClean="0"/>
          </a:p>
          <a:p>
            <a:r>
              <a:rPr lang="en-US" b="1" dirty="0" smtClean="0">
                <a:hlinkClick r:id="rId12" action="ppaction://hlinksldjump"/>
              </a:rPr>
              <a:t>Internet-</a:t>
            </a:r>
            <a:r>
              <a:rPr lang="ru-RU" b="1" dirty="0" smtClean="0">
                <a:hlinkClick r:id="rId12" action="ppaction://hlinksldjump"/>
              </a:rPr>
              <a:t>ресурсы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Управляющая кнопка: домой 8">
            <a:hlinkClick r:id="rId1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Internet-</a:t>
            </a:r>
            <a:r>
              <a:rPr lang="ru-RU" b="1" dirty="0" smtClean="0"/>
              <a:t>ресурсы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hlinkClick r:id="rId2"/>
              </a:rPr>
              <a:t>Источник фотографий еды </a:t>
            </a:r>
            <a:r>
              <a:rPr lang="en-US" dirty="0" smtClean="0">
                <a:hlinkClick r:id="rId2"/>
              </a:rPr>
              <a:t>NASA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3"/>
              </a:rPr>
              <a:t>Фотографии </a:t>
            </a:r>
            <a:r>
              <a:rPr lang="ru-RU" dirty="0">
                <a:hlinkClick r:id="rId3"/>
              </a:rPr>
              <a:t>современной еды на </a:t>
            </a:r>
            <a:r>
              <a:rPr lang="ru-RU" dirty="0" smtClean="0">
                <a:hlinkClick r:id="rId3"/>
              </a:rPr>
              <a:t>МКС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hlinkClick r:id="rId4"/>
              </a:rPr>
              <a:t>Космическая кухня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hlinkClick r:id="rId5"/>
              </a:rPr>
              <a:t>Интересные факты о космической еде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0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История космической </a:t>
            </a:r>
            <a:r>
              <a:rPr lang="ru-RU" sz="3600" b="1" dirty="0" smtClean="0"/>
              <a:t>еды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Использующаяся сейчас еда на МКС слабо отличается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от </a:t>
            </a:r>
            <a:r>
              <a:rPr lang="ru-RU" sz="2200" dirty="0"/>
              <a:t>обычной земной. Консервы, сублимированные продукты, с грузовым кораблём привозят свежие фрукты. Разве что качество гарантировано и консервы, наверняка, не просроченные. Такая пища, безусловно, вкусная и питательная, она разнообразная, содержит немного деликатесов и хорошо воспринимается с точки зрения психологии. Но она не очень эффективна с точки зрения максимальной экономии веса и объема для длительного полёта. Но для начала давайте посмотрим на её историю, какие изменения она претерпела, и как стала такой какая есть.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История космической еды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/>
              <a:t>Главным </a:t>
            </a:r>
            <a:r>
              <a:rPr lang="ru-RU" sz="2500" dirty="0"/>
              <a:t>фактором, который принимался во внимание разработчиками космической еды по обе стороны океана была невесомость. Еда не должна была крошиться, проливаться или рассыпаться, чтобы не вызвать короткое замыкание. Поэтому и решения, что в СССР, что в США были одинаковые — </a:t>
            </a:r>
            <a:r>
              <a:rPr lang="ru-RU" sz="2500" dirty="0" err="1"/>
              <a:t>некрошащийся</a:t>
            </a:r>
            <a:r>
              <a:rPr lang="ru-RU" sz="2500" dirty="0"/>
              <a:t> хлеб (в США его ещё покрывали специальной смесью против крошек), расфасованный в пластик небольшими кусочками и пюре в тюбиках: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lyona\Desktop\й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2" t="6947" r="5905" b="6947"/>
          <a:stretch/>
        </p:blipFill>
        <p:spPr bwMode="auto">
          <a:xfrm>
            <a:off x="0" y="0"/>
            <a:ext cx="9144000" cy="6359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lyona\Desktop\ц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572"/>
            <a:ext cx="9144000" cy="6349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История космической еды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Решение </a:t>
            </a:r>
            <a:r>
              <a:rPr lang="ru-RU" dirty="0"/>
              <a:t>оказалось так себе. Во-первых, после знакомства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невесомостью оказалось, что она не такая уж страшная. Про силы поверхностного натяжения разработчики еды, судя по всему, забыли. Потому что именно они гарантируют, что вода не </a:t>
            </a:r>
            <a:r>
              <a:rPr lang="ru-RU" dirty="0" err="1"/>
              <a:t>рассыпется</a:t>
            </a:r>
            <a:r>
              <a:rPr lang="ru-RU" dirty="0"/>
              <a:t> на тысячи капель устраивать короткие замыкания, а будет вполне культурно висеть шаром, с которым уже можно управляться. Даже рис можно есть в невесомости, причем даже с ложки, почти как на Земле, если склеить его соусом. Во-вторых, питательность этой еды оказалась недостаточной. Несмотря на расчеты калорий, космонавты жаловались на голод. В-третьих, еда была не особенно вкусной. Жировая оболочка бутербродных кубиков США портила вкус, а пюре были лишены текстуры «нормальной» еды и напоминали соус. Самый длительный полёт на такой еде составил две недели («Джемини-7») и потребовал от астронавтов определенной силы воли.</a:t>
            </a:r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020320" y="6379200"/>
            <a:ext cx="432000" cy="478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0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Сублимация и </a:t>
            </a:r>
            <a:r>
              <a:rPr lang="ru-RU" sz="3600" b="1" dirty="0" smtClean="0"/>
              <a:t>разведение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dirty="0" smtClean="0"/>
              <a:t>Крайне </a:t>
            </a:r>
            <a:r>
              <a:rPr lang="ru-RU" sz="3300" dirty="0"/>
              <a:t>полезной для космоса стала технология сублимации. В физике сублимация — это переход вещества из твердого состояния в газообразное. Если мы заморозим еду и поместим её в вакуумную камеру, то водяной лёд испарится, минуя жидкую фазу. Продукты сохранят свою форму, запах, цвет, и полезные вещества. Высушенную таким образом еду можно поместить в пластик, уже в космосе развести горячей или холодной водой и получить полноценное питание.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316000" y="6379200"/>
            <a:ext cx="828000" cy="4788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84368" y="6377622"/>
            <a:ext cx="432048" cy="4803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452320" y="6379200"/>
            <a:ext cx="432048" cy="478800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92CDD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1280</Words>
  <Application>Microsoft Office PowerPoint</Application>
  <PresentationFormat>Экран (4:3)</PresentationFormat>
  <Paragraphs>93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Чем питаться по дороге к Марсу?</vt:lpstr>
      <vt:lpstr>Вступление</vt:lpstr>
      <vt:lpstr>Содержание:</vt:lpstr>
      <vt:lpstr>История космической еды</vt:lpstr>
      <vt:lpstr>История космической еды</vt:lpstr>
      <vt:lpstr>Презентация PowerPoint</vt:lpstr>
      <vt:lpstr>Презентация PowerPoint</vt:lpstr>
      <vt:lpstr>История космической еды</vt:lpstr>
      <vt:lpstr>Сублимация и разведение</vt:lpstr>
      <vt:lpstr>Презентация PowerPoint</vt:lpstr>
      <vt:lpstr>Презентация PowerPoint</vt:lpstr>
      <vt:lpstr>Богатство орбитальных  станций</vt:lpstr>
      <vt:lpstr>Презентация PowerPoint</vt:lpstr>
      <vt:lpstr>Презентация PowerPoint</vt:lpstr>
      <vt:lpstr>Презентация PowerPoint</vt:lpstr>
      <vt:lpstr>Шаттлы и МКС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</vt:lpstr>
      <vt:lpstr>Альтернативные диеты</vt:lpstr>
      <vt:lpstr>Замкнутый цикл</vt:lpstr>
      <vt:lpstr>Хлорелла подвела</vt:lpstr>
      <vt:lpstr>Хлорелла подвела</vt:lpstr>
      <vt:lpstr>Успешные эксперименты</vt:lpstr>
      <vt:lpstr>Успешные эксперименты</vt:lpstr>
      <vt:lpstr>Выводы</vt:lpstr>
      <vt:lpstr>Internet-ресурсы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Космическая кухня.  Еда в космосе</dc:title>
  <dc:creator>Alyona Belousova</dc:creator>
  <cp:lastModifiedBy>Мохов</cp:lastModifiedBy>
  <cp:revision>55</cp:revision>
  <dcterms:created xsi:type="dcterms:W3CDTF">2014-05-21T11:54:29Z</dcterms:created>
  <dcterms:modified xsi:type="dcterms:W3CDTF">2014-06-24T07:39:55Z</dcterms:modified>
</cp:coreProperties>
</file>