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5" r:id="rId3"/>
    <p:sldId id="258" r:id="rId4"/>
    <p:sldId id="257" r:id="rId5"/>
    <p:sldId id="259" r:id="rId6"/>
    <p:sldId id="261" r:id="rId7"/>
    <p:sldId id="262" r:id="rId8"/>
    <p:sldId id="263"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7F87C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7" autoAdjust="0"/>
    <p:restoredTop sz="95765" autoAdjust="0"/>
  </p:normalViewPr>
  <p:slideViewPr>
    <p:cSldViewPr>
      <p:cViewPr>
        <p:scale>
          <a:sx n="100" d="100"/>
          <a:sy n="100" d="100"/>
        </p:scale>
        <p:origin x="-1878"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5C83B3-1B47-42FE-8E49-785C178E26F4}" type="datetimeFigureOut">
              <a:rPr lang="ru-RU" smtClean="0"/>
              <a:pPr/>
              <a:t>23.06.2014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B6601C-2C5F-4959-AC9A-2D8DE6D6ED2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3635896" cy="6858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b="1" cap="none" spc="50" baseline="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stStyle>
          <a:p>
            <a:endParaRPr lang="ru-RU" dirty="0"/>
          </a:p>
        </p:txBody>
      </p:sp>
      <p:sp>
        <p:nvSpPr>
          <p:cNvPr id="3" name="Подзаголовок 2"/>
          <p:cNvSpPr>
            <a:spLocks noGrp="1"/>
          </p:cNvSpPr>
          <p:nvPr>
            <p:ph type="subTitle" idx="1"/>
          </p:nvPr>
        </p:nvSpPr>
        <p:spPr>
          <a:xfrm>
            <a:off x="0" y="3933056"/>
            <a:ext cx="3923928" cy="1705744"/>
          </a:xfrm>
        </p:spPr>
        <p:txBody>
          <a:bodyPr>
            <a:noAutofit/>
          </a:bodyPr>
          <a:lstStyle>
            <a:lvl1pPr marL="0" indent="0" algn="ctr">
              <a:buNone/>
              <a:defRPr lang="ru-RU" sz="3600" b="1" cap="none" spc="0" baseline="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ru-RU" dirty="0"/>
          </a:p>
        </p:txBody>
      </p:sp>
      <p:sp>
        <p:nvSpPr>
          <p:cNvPr id="4" name="Дата 3"/>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pic>
        <p:nvPicPr>
          <p:cNvPr id="2050" name="Picture 2" descr="E:\norma1.jpg"/>
          <p:cNvPicPr>
            <a:picLocks noChangeAspect="1" noChangeArrowheads="1"/>
          </p:cNvPicPr>
          <p:nvPr userDrawn="1"/>
        </p:nvPicPr>
        <p:blipFill>
          <a:blip r:embed="rId2" cstate="email"/>
          <a:srcRect/>
          <a:stretch>
            <a:fillRect/>
          </a:stretch>
        </p:blipFill>
        <p:spPr bwMode="auto">
          <a:xfrm>
            <a:off x="3653607" y="1"/>
            <a:ext cx="5490393"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lichnosti.net/photos/128/sets/1_982a902cfbbf9a97b2b6105793f2671d.jpg" TargetMode="External"/><Relationship Id="rId13" Type="http://schemas.openxmlformats.org/officeDocument/2006/relationships/hyperlink" Target="http://www.m-monroe.ru/images/img/pokhorony/1.jpg" TargetMode="External"/><Relationship Id="rId3" Type="http://schemas.openxmlformats.org/officeDocument/2006/relationships/hyperlink" Target="http://www.factroom.ru/wp-content/uploads/2011/04/norma1.jpg" TargetMode="External"/><Relationship Id="rId7" Type="http://schemas.openxmlformats.org/officeDocument/2006/relationships/hyperlink" Target="http://the100.ru/images/womens/id941/113-d1.jpg" TargetMode="External"/><Relationship Id="rId12" Type="http://schemas.openxmlformats.org/officeDocument/2006/relationships/hyperlink" Target="http://playfaraon.com/images/marilyn-monroe6.jpg" TargetMode="External"/><Relationship Id="rId2" Type="http://schemas.openxmlformats.org/officeDocument/2006/relationships/hyperlink" Target="http://ru.wikipedia.org/wiki/%D0%9C%D1%8D%D1%80%D0%B8%D0%BB%D0%B8%D0%BD_%D0%9C%D0%BE%D0%BD%D1%80%D0%BE" TargetMode="External"/><Relationship Id="rId1" Type="http://schemas.openxmlformats.org/officeDocument/2006/relationships/slideLayout" Target="../slideLayouts/slideLayout8.xml"/><Relationship Id="rId6" Type="http://schemas.openxmlformats.org/officeDocument/2006/relationships/hyperlink" Target="http://selfire.com/wp-content/uploads/2011/01/1951.jpg" TargetMode="External"/><Relationship Id="rId11" Type="http://schemas.openxmlformats.org/officeDocument/2006/relationships/hyperlink" Target="http://newslenta.com/wp-content/uploads/2012/03/Marilyn_Monroe1.jpg" TargetMode="External"/><Relationship Id="rId5" Type="http://schemas.openxmlformats.org/officeDocument/2006/relationships/hyperlink" Target="http://ns.sitecity.ru/users/m/merilin-monro/storage/stext_3105095100.izrdetst.jpg" TargetMode="External"/><Relationship Id="rId15" Type="http://schemas.openxmlformats.org/officeDocument/2006/relationships/slide" Target="slide2.xml"/><Relationship Id="rId10" Type="http://schemas.openxmlformats.org/officeDocument/2006/relationships/hyperlink" Target="http://w.ogryzok.com/celebrity/marilyn-monroe/i/marilyn-monroe-1142.JPG" TargetMode="External"/><Relationship Id="rId4" Type="http://schemas.openxmlformats.org/officeDocument/2006/relationships/hyperlink" Target="http://mayasakura.ru/wp-content/uploads/2012/11/biografiya_-Me%60rilin-Monro.jpg" TargetMode="External"/><Relationship Id="rId9" Type="http://schemas.openxmlformats.org/officeDocument/2006/relationships/hyperlink" Target="http://nsk-image.ucoz.ru/1250662466_marilyn-monroe-marilyn-monroe-3456908-3.jpg" TargetMode="External"/><Relationship Id="rId14" Type="http://schemas.openxmlformats.org/officeDocument/2006/relationships/hyperlink" Target="http://www.youtube.com/watch?v=iH3oOVKt0WI"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8.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youtube.com/watch?v=iH3oOVKt0WI" TargetMode="External"/><Relationship Id="rId1" Type="http://schemas.openxmlformats.org/officeDocument/2006/relationships/slideLayout" Target="../slideLayouts/slideLayout8.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3635896" cy="3284984"/>
          </a:xfrm>
        </p:spPr>
        <p:txBody>
          <a:bodyPr>
            <a:normAutofit/>
          </a:bodyPr>
          <a:lstStyle/>
          <a:p>
            <a:r>
              <a:rPr lang="ru-RU" sz="3600" dirty="0" smtClean="0"/>
              <a:t>Мэрилин Монро (</a:t>
            </a:r>
            <a:r>
              <a:rPr lang="ru-RU" sz="3600" dirty="0" smtClean="0">
                <a:solidFill>
                  <a:schemeClr val="accent2"/>
                </a:solidFill>
              </a:rPr>
              <a:t>Норма Джин Бейкер </a:t>
            </a:r>
            <a:r>
              <a:rPr lang="ru-RU" sz="3600" dirty="0" err="1" smtClean="0">
                <a:solidFill>
                  <a:schemeClr val="accent2"/>
                </a:solidFill>
              </a:rPr>
              <a:t>Мортинсон</a:t>
            </a:r>
            <a:r>
              <a:rPr lang="ru-RU" sz="3600" dirty="0" smtClean="0">
                <a:solidFill>
                  <a:schemeClr val="accent2"/>
                </a:solidFill>
              </a:rPr>
              <a:t>)</a:t>
            </a:r>
            <a:endParaRPr lang="ru-RU" sz="3600" dirty="0"/>
          </a:p>
        </p:txBody>
      </p:sp>
      <p:sp>
        <p:nvSpPr>
          <p:cNvPr id="3" name="Подзаголовок 2"/>
          <p:cNvSpPr>
            <a:spLocks noGrp="1"/>
          </p:cNvSpPr>
          <p:nvPr>
            <p:ph type="subTitle" idx="1"/>
          </p:nvPr>
        </p:nvSpPr>
        <p:spPr>
          <a:xfrm>
            <a:off x="0" y="3068960"/>
            <a:ext cx="3923928" cy="2641848"/>
          </a:xfrm>
        </p:spPr>
        <p:txBody>
          <a:bodyPr/>
          <a:lstStyle/>
          <a:p>
            <a:r>
              <a:rPr lang="ru-RU" dirty="0" smtClean="0"/>
              <a:t>Американская актриса, </a:t>
            </a:r>
            <a:r>
              <a:rPr lang="ru-RU" dirty="0"/>
              <a:t>п</a:t>
            </a:r>
            <a:r>
              <a:rPr lang="ru-RU" dirty="0" smtClean="0"/>
              <a:t>евица, модель и секс-символ</a:t>
            </a:r>
            <a:endParaRPr lang="ru-RU" dirty="0"/>
          </a:p>
        </p:txBody>
      </p:sp>
      <p:sp>
        <p:nvSpPr>
          <p:cNvPr id="4" name="TextBox 3"/>
          <p:cNvSpPr txBox="1"/>
          <p:nvPr/>
        </p:nvSpPr>
        <p:spPr>
          <a:xfrm>
            <a:off x="0" y="5661248"/>
            <a:ext cx="3635896" cy="1200329"/>
          </a:xfrm>
          <a:prstGeom prst="rect">
            <a:avLst/>
          </a:prstGeom>
          <a:noFill/>
        </p:spPr>
        <p:txBody>
          <a:bodyPr wrap="square" rtlCol="0">
            <a:spAutoFit/>
          </a:bodyPr>
          <a:lstStyle/>
          <a:p>
            <a:pPr algn="r"/>
            <a:r>
              <a:rPr lang="ru-RU" b="1" dirty="0" smtClean="0">
                <a:solidFill>
                  <a:srgbClr val="C00000"/>
                </a:solidFill>
              </a:rPr>
              <a:t>Авторы: </a:t>
            </a:r>
            <a:r>
              <a:rPr lang="ru-RU" b="1" dirty="0" err="1" smtClean="0">
                <a:solidFill>
                  <a:srgbClr val="C00000"/>
                </a:solidFill>
              </a:rPr>
              <a:t>Бахышлы</a:t>
            </a:r>
            <a:r>
              <a:rPr lang="ru-RU" b="1" dirty="0" smtClean="0">
                <a:solidFill>
                  <a:srgbClr val="C00000"/>
                </a:solidFill>
              </a:rPr>
              <a:t> </a:t>
            </a:r>
            <a:r>
              <a:rPr lang="ru-RU" b="1" dirty="0" err="1" smtClean="0">
                <a:solidFill>
                  <a:srgbClr val="C00000"/>
                </a:solidFill>
              </a:rPr>
              <a:t>Шамаил</a:t>
            </a:r>
            <a:r>
              <a:rPr lang="ru-RU" b="1" dirty="0" smtClean="0">
                <a:solidFill>
                  <a:srgbClr val="C00000"/>
                </a:solidFill>
              </a:rPr>
              <a:t>, </a:t>
            </a:r>
            <a:br>
              <a:rPr lang="ru-RU" b="1" dirty="0" smtClean="0">
                <a:solidFill>
                  <a:srgbClr val="C00000"/>
                </a:solidFill>
              </a:rPr>
            </a:br>
            <a:r>
              <a:rPr lang="ru-RU" b="1" dirty="0" err="1" smtClean="0">
                <a:solidFill>
                  <a:srgbClr val="C00000"/>
                </a:solidFill>
              </a:rPr>
              <a:t>Усманова</a:t>
            </a:r>
            <a:r>
              <a:rPr lang="ru-RU" b="1" dirty="0" smtClean="0">
                <a:solidFill>
                  <a:srgbClr val="C00000"/>
                </a:solidFill>
              </a:rPr>
              <a:t> </a:t>
            </a:r>
            <a:r>
              <a:rPr lang="ru-RU" b="1" dirty="0" err="1" smtClean="0">
                <a:solidFill>
                  <a:srgbClr val="C00000"/>
                </a:solidFill>
              </a:rPr>
              <a:t>Камилла</a:t>
            </a:r>
            <a:r>
              <a:rPr lang="ru-RU" b="1" dirty="0" smtClean="0">
                <a:solidFill>
                  <a:srgbClr val="C00000"/>
                </a:solidFill>
              </a:rPr>
              <a:t> </a:t>
            </a:r>
          </a:p>
          <a:p>
            <a:pPr algn="r"/>
            <a:r>
              <a:rPr lang="ru-RU" b="1" dirty="0" smtClean="0">
                <a:solidFill>
                  <a:srgbClr val="C00000"/>
                </a:solidFill>
              </a:rPr>
              <a:t>8а класс, МБОУ «Лицей № 2»,</a:t>
            </a:r>
          </a:p>
          <a:p>
            <a:pPr algn="r"/>
            <a:r>
              <a:rPr lang="ru-RU" b="1" dirty="0" smtClean="0">
                <a:solidFill>
                  <a:srgbClr val="C00000"/>
                </a:solidFill>
              </a:rPr>
              <a:t>г. Нижневартовск, май 2014 г.</a:t>
            </a:r>
            <a:endParaRPr lang="ru-RU"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fontScale="90000"/>
          </a:bodyPr>
          <a:lstStyle/>
          <a:p>
            <a:pPr algn="ctr"/>
            <a:r>
              <a:rPr lang="ru-RU" sz="5400" dirty="0" smtClean="0">
                <a:effectLst>
                  <a:glow rad="139700">
                    <a:schemeClr val="accent2">
                      <a:satMod val="175000"/>
                      <a:alpha val="40000"/>
                    </a:schemeClr>
                  </a:glow>
                </a:effectLst>
              </a:rPr>
              <a:t>Интернет ресурсы</a:t>
            </a:r>
            <a:endParaRPr lang="ru-RU" sz="5400" dirty="0">
              <a:effectLst>
                <a:glow rad="139700">
                  <a:schemeClr val="accent2">
                    <a:satMod val="175000"/>
                    <a:alpha val="40000"/>
                  </a:schemeClr>
                </a:glow>
              </a:effectLst>
            </a:endParaRPr>
          </a:p>
        </p:txBody>
      </p:sp>
      <p:sp>
        <p:nvSpPr>
          <p:cNvPr id="4" name="Текст 3"/>
          <p:cNvSpPr>
            <a:spLocks noGrp="1"/>
          </p:cNvSpPr>
          <p:nvPr>
            <p:ph type="body" sz="half" idx="2"/>
          </p:nvPr>
        </p:nvSpPr>
        <p:spPr>
          <a:xfrm>
            <a:off x="2195736" y="764704"/>
            <a:ext cx="4680520" cy="6093296"/>
          </a:xfrm>
        </p:spPr>
        <p:txBody>
          <a:bodyPr>
            <a:noAutofit/>
          </a:bodyPr>
          <a:lstStyle/>
          <a:p>
            <a:pPr algn="ctr"/>
            <a:r>
              <a:rPr lang="ru-RU" sz="2800" dirty="0" smtClean="0">
                <a:hlinkClick r:id="rId2"/>
              </a:rPr>
              <a:t>Текст</a:t>
            </a:r>
            <a:endParaRPr lang="ru-RU" sz="2800" dirty="0" smtClean="0"/>
          </a:p>
          <a:p>
            <a:pPr algn="ctr"/>
            <a:r>
              <a:rPr lang="ru-RU" sz="2800" dirty="0" smtClean="0"/>
              <a:t>Картинки:</a:t>
            </a:r>
          </a:p>
          <a:p>
            <a:pPr algn="ctr"/>
            <a:r>
              <a:rPr lang="ru-RU" sz="2800" dirty="0" smtClean="0">
                <a:hlinkClick r:id="rId3"/>
              </a:rPr>
              <a:t>Титульный слайд</a:t>
            </a:r>
            <a:endParaRPr lang="ru-RU" sz="2800" dirty="0" smtClean="0"/>
          </a:p>
          <a:p>
            <a:pPr algn="ctr"/>
            <a:r>
              <a:rPr lang="ru-RU" sz="2800" dirty="0" smtClean="0">
                <a:hlinkClick r:id="rId4"/>
              </a:rPr>
              <a:t>2 слайд </a:t>
            </a:r>
            <a:endParaRPr lang="ru-RU" sz="2800" dirty="0" smtClean="0"/>
          </a:p>
          <a:p>
            <a:pPr algn="ctr"/>
            <a:r>
              <a:rPr lang="ru-RU" sz="2800" dirty="0" smtClean="0">
                <a:hlinkClick r:id="rId5"/>
              </a:rPr>
              <a:t>3 слайд</a:t>
            </a:r>
            <a:endParaRPr lang="ru-RU" sz="2800" dirty="0" smtClean="0"/>
          </a:p>
          <a:p>
            <a:pPr algn="ctr"/>
            <a:r>
              <a:rPr lang="ru-RU" sz="2800" dirty="0" smtClean="0">
                <a:hlinkClick r:id="rId6"/>
              </a:rPr>
              <a:t>4 слайд</a:t>
            </a:r>
            <a:endParaRPr lang="ru-RU" sz="2800" dirty="0" smtClean="0"/>
          </a:p>
          <a:p>
            <a:pPr algn="ctr"/>
            <a:r>
              <a:rPr lang="ru-RU" sz="2800" dirty="0" smtClean="0">
                <a:hlinkClick r:id="rId7"/>
              </a:rPr>
              <a:t>5 слайд</a:t>
            </a:r>
            <a:r>
              <a:rPr lang="ru-RU" sz="2800" dirty="0" smtClean="0"/>
              <a:t>,</a:t>
            </a:r>
            <a:r>
              <a:rPr lang="ru-RU" sz="2800" dirty="0" smtClean="0">
                <a:hlinkClick r:id="rId8"/>
              </a:rPr>
              <a:t>5 слайд</a:t>
            </a:r>
            <a:endParaRPr lang="ru-RU" sz="2800" dirty="0" smtClean="0"/>
          </a:p>
          <a:p>
            <a:pPr algn="ctr"/>
            <a:r>
              <a:rPr lang="ru-RU" sz="2800" dirty="0" smtClean="0">
                <a:hlinkClick r:id="rId9"/>
              </a:rPr>
              <a:t>6 слайд</a:t>
            </a:r>
            <a:endParaRPr lang="ru-RU" sz="2800" dirty="0" smtClean="0"/>
          </a:p>
          <a:p>
            <a:pPr algn="ctr"/>
            <a:r>
              <a:rPr lang="ru-RU" sz="2800" dirty="0" smtClean="0">
                <a:hlinkClick r:id="rId10"/>
              </a:rPr>
              <a:t>7слайд</a:t>
            </a:r>
            <a:r>
              <a:rPr lang="ru-RU" sz="2800" dirty="0" smtClean="0"/>
              <a:t>,</a:t>
            </a:r>
            <a:r>
              <a:rPr lang="ru-RU" sz="2800" dirty="0" smtClean="0">
                <a:hlinkClick r:id="rId11"/>
              </a:rPr>
              <a:t>7слайд</a:t>
            </a:r>
            <a:endParaRPr lang="ru-RU" sz="2800" dirty="0" smtClean="0"/>
          </a:p>
          <a:p>
            <a:pPr algn="ctr"/>
            <a:r>
              <a:rPr lang="ru-RU" sz="2800" dirty="0" smtClean="0">
                <a:hlinkClick r:id="rId12"/>
              </a:rPr>
              <a:t>8 слайд</a:t>
            </a:r>
            <a:endParaRPr lang="ru-RU" sz="2800" dirty="0" smtClean="0"/>
          </a:p>
          <a:p>
            <a:pPr algn="ctr"/>
            <a:r>
              <a:rPr lang="ru-RU" sz="2800" dirty="0" smtClean="0">
                <a:hlinkClick r:id="rId13"/>
              </a:rPr>
              <a:t>9 слайд</a:t>
            </a:r>
            <a:endParaRPr lang="ru-RU" sz="2800" dirty="0" smtClean="0"/>
          </a:p>
          <a:p>
            <a:pPr algn="ctr"/>
            <a:r>
              <a:rPr lang="ru-RU" sz="2800" dirty="0" smtClean="0">
                <a:hlinkClick r:id="rId14"/>
              </a:rPr>
              <a:t>Видео</a:t>
            </a:r>
            <a:r>
              <a:rPr lang="ru-RU" sz="2800" dirty="0" smtClean="0"/>
              <a:t> </a:t>
            </a:r>
            <a:endParaRPr lang="ru-RU" sz="2800" dirty="0"/>
          </a:p>
        </p:txBody>
      </p:sp>
      <p:sp>
        <p:nvSpPr>
          <p:cNvPr id="5" name="Управляющая кнопка: настраиваемая 4">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sp>
        <p:nvSpPr>
          <p:cNvPr id="6" name="Управляющая кнопка: настраиваемая 5">
            <a:hlinkClick r:id="rId15" action="ppaction://hlinksldjump" highlightClick="1"/>
          </p:cNvPr>
          <p:cNvSpPr/>
          <p:nvPr/>
        </p:nvSpPr>
        <p:spPr>
          <a:xfrm>
            <a:off x="0"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Меню</a:t>
            </a:r>
            <a:endParaRPr lang="ru-RU" sz="2400" b="1" dirty="0">
              <a:solidFill>
                <a:schemeClr val="accent6">
                  <a:lumMod val="75000"/>
                </a:schemeClr>
              </a:solidFill>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1840" y="0"/>
            <a:ext cx="3008313" cy="1162050"/>
          </a:xfrm>
        </p:spPr>
        <p:txBody>
          <a:bodyPr>
            <a:normAutofit/>
          </a:bodyPr>
          <a:lstStyle/>
          <a:p>
            <a:r>
              <a:rPr lang="ru-RU" sz="5400" dirty="0" smtClean="0">
                <a:effectLst>
                  <a:glow rad="139700">
                    <a:schemeClr val="accent2">
                      <a:satMod val="175000"/>
                      <a:alpha val="40000"/>
                    </a:schemeClr>
                  </a:glow>
                </a:effectLst>
              </a:rPr>
              <a:t>Меню</a:t>
            </a:r>
            <a:endParaRPr lang="ru-RU" sz="5400" dirty="0">
              <a:effectLst>
                <a:glow rad="139700">
                  <a:schemeClr val="accent2">
                    <a:satMod val="175000"/>
                    <a:alpha val="40000"/>
                  </a:schemeClr>
                </a:glow>
              </a:effectLst>
            </a:endParaRPr>
          </a:p>
        </p:txBody>
      </p:sp>
      <p:sp>
        <p:nvSpPr>
          <p:cNvPr id="4" name="Текст 3"/>
          <p:cNvSpPr>
            <a:spLocks noGrp="1"/>
          </p:cNvSpPr>
          <p:nvPr>
            <p:ph type="body" sz="half" idx="2"/>
          </p:nvPr>
        </p:nvSpPr>
        <p:spPr>
          <a:xfrm>
            <a:off x="4283968" y="1268760"/>
            <a:ext cx="3296345" cy="4763071"/>
          </a:xfrm>
        </p:spPr>
        <p:txBody>
          <a:bodyPr>
            <a:normAutofit/>
          </a:bodyPr>
          <a:lstStyle/>
          <a:p>
            <a:pPr>
              <a:buFont typeface="Arial" pitchFamily="34" charset="0"/>
              <a:buChar char="•"/>
            </a:pPr>
            <a:r>
              <a:rPr lang="ru-RU" sz="2800" dirty="0" smtClean="0">
                <a:hlinkClick r:id="rId2" action="ppaction://hlinksldjump"/>
              </a:rPr>
              <a:t>Детство</a:t>
            </a:r>
            <a:endParaRPr lang="ru-RU" sz="2800" dirty="0" smtClean="0"/>
          </a:p>
          <a:p>
            <a:pPr>
              <a:buFont typeface="Arial" pitchFamily="34" charset="0"/>
              <a:buChar char="•"/>
            </a:pPr>
            <a:r>
              <a:rPr lang="ru-RU" sz="2800" dirty="0" smtClean="0">
                <a:hlinkClick r:id="rId3" action="ppaction://hlinksldjump"/>
              </a:rPr>
              <a:t>Юношеские годы</a:t>
            </a:r>
            <a:endParaRPr lang="ru-RU" sz="2800" dirty="0" smtClean="0"/>
          </a:p>
          <a:p>
            <a:pPr>
              <a:buFont typeface="Arial" pitchFamily="34" charset="0"/>
              <a:buChar char="•"/>
            </a:pPr>
            <a:r>
              <a:rPr lang="ru-RU" sz="2800" dirty="0" smtClean="0">
                <a:hlinkClick r:id="rId4" action="ppaction://hlinksldjump"/>
              </a:rPr>
              <a:t>Первый контракт</a:t>
            </a:r>
            <a:endParaRPr lang="ru-RU" sz="2800" dirty="0" smtClean="0"/>
          </a:p>
          <a:p>
            <a:pPr>
              <a:buFont typeface="Arial" pitchFamily="34" charset="0"/>
              <a:buChar char="•"/>
            </a:pPr>
            <a:r>
              <a:rPr lang="ru-RU" sz="2800" dirty="0" smtClean="0">
                <a:hlinkClick r:id="rId5" action="ppaction://hlinksldjump"/>
              </a:rPr>
              <a:t>Последний роман</a:t>
            </a:r>
            <a:endParaRPr lang="ru-RU" sz="2800" dirty="0" smtClean="0"/>
          </a:p>
          <a:p>
            <a:pPr>
              <a:buFont typeface="Arial" pitchFamily="34" charset="0"/>
              <a:buChar char="•"/>
            </a:pPr>
            <a:r>
              <a:rPr lang="ru-RU" sz="2800" dirty="0" smtClean="0">
                <a:hlinkClick r:id="rId6" action="ppaction://hlinksldjump"/>
              </a:rPr>
              <a:t>Смерть</a:t>
            </a:r>
            <a:endParaRPr lang="ru-RU" sz="2800" dirty="0" smtClean="0"/>
          </a:p>
          <a:p>
            <a:pPr>
              <a:buFont typeface="Arial" pitchFamily="34" charset="0"/>
              <a:buChar char="•"/>
            </a:pPr>
            <a:r>
              <a:rPr lang="ru-RU" sz="2800" dirty="0" smtClean="0">
                <a:hlinkClick r:id="rId7" action="ppaction://hlinksldjump"/>
              </a:rPr>
              <a:t>Интернет ресурсы</a:t>
            </a:r>
            <a:endParaRPr lang="ru-RU" sz="2800" dirty="0"/>
          </a:p>
        </p:txBody>
      </p:sp>
      <p:sp>
        <p:nvSpPr>
          <p:cNvPr id="6" name="Управляющая кнопка: настраиваемая 5">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pic>
        <p:nvPicPr>
          <p:cNvPr id="8" name="Содержимое 7" descr="biografiya_-Me`rilin-Monro.jpg"/>
          <p:cNvPicPr>
            <a:picLocks noGrp="1" noChangeAspect="1"/>
          </p:cNvPicPr>
          <p:nvPr>
            <p:ph idx="1"/>
          </p:nvPr>
        </p:nvPicPr>
        <p:blipFill>
          <a:blip r:embed="rId8" cstate="email"/>
          <a:stretch>
            <a:fillRect/>
          </a:stretch>
        </p:blipFill>
        <p:spPr>
          <a:xfrm>
            <a:off x="395536" y="1268759"/>
            <a:ext cx="3477766" cy="441179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004048" cy="1162050"/>
          </a:xfrm>
        </p:spPr>
        <p:txBody>
          <a:bodyPr>
            <a:normAutofit/>
          </a:bodyPr>
          <a:lstStyle/>
          <a:p>
            <a:pPr algn="ctr"/>
            <a:r>
              <a:rPr lang="ru-RU" sz="5400" dirty="0" smtClean="0">
                <a:effectLst>
                  <a:glow rad="228600">
                    <a:schemeClr val="accent2">
                      <a:satMod val="175000"/>
                      <a:alpha val="40000"/>
                    </a:schemeClr>
                  </a:glow>
                </a:effectLst>
                <a:latin typeface="Courier New" pitchFamily="49" charset="0"/>
                <a:cs typeface="Courier New" pitchFamily="49" charset="0"/>
              </a:rPr>
              <a:t>Детство</a:t>
            </a:r>
            <a:endParaRPr lang="ru-RU" sz="5400" dirty="0">
              <a:effectLst>
                <a:glow rad="228600">
                  <a:schemeClr val="accent2">
                    <a:satMod val="175000"/>
                    <a:alpha val="40000"/>
                  </a:schemeClr>
                </a:glow>
              </a:effectLst>
              <a:latin typeface="Courier New" pitchFamily="49" charset="0"/>
              <a:cs typeface="Courier New" pitchFamily="49" charset="0"/>
            </a:endParaRPr>
          </a:p>
        </p:txBody>
      </p:sp>
      <p:sp>
        <p:nvSpPr>
          <p:cNvPr id="4" name="Текст 3"/>
          <p:cNvSpPr>
            <a:spLocks noGrp="1"/>
          </p:cNvSpPr>
          <p:nvPr>
            <p:ph type="body" sz="half" idx="2"/>
          </p:nvPr>
        </p:nvSpPr>
        <p:spPr>
          <a:xfrm>
            <a:off x="0" y="1052736"/>
            <a:ext cx="5004048" cy="4824536"/>
          </a:xfrm>
        </p:spPr>
        <p:txBody>
          <a:bodyPr>
            <a:normAutofit/>
          </a:bodyPr>
          <a:lstStyle/>
          <a:p>
            <a:pPr algn="ctr"/>
            <a:r>
              <a:rPr lang="ru-RU" sz="1600" dirty="0" smtClean="0"/>
              <a:t>Родилась:1 июня1926 г.в 9.30 утра,</a:t>
            </a:r>
          </a:p>
          <a:p>
            <a:pPr algn="ctr"/>
            <a:r>
              <a:rPr lang="ru-RU" sz="1600" dirty="0" err="1" smtClean="0"/>
              <a:t>Лос-Анджелес,Калифорния,США</a:t>
            </a:r>
            <a:endParaRPr lang="ru-RU" sz="1600" dirty="0" smtClean="0"/>
          </a:p>
          <a:p>
            <a:pPr algn="ctr"/>
            <a:r>
              <a:rPr lang="ru-RU" sz="1600" dirty="0" smtClean="0"/>
              <a:t>Ее мама Глэдис </a:t>
            </a:r>
            <a:r>
              <a:rPr lang="ru-RU" sz="1600" dirty="0" err="1" smtClean="0"/>
              <a:t>Пеарл</a:t>
            </a:r>
            <a:r>
              <a:rPr lang="ru-RU" sz="1600" dirty="0" smtClean="0"/>
              <a:t> Монро, от которой актрисе и достался звучный псевдоним, попала в психиатрическую больницу. Мэрилин Монро провела почти все детство в приютах, вдалеке от родных. В семилетнем возрасте маленькую Норму забрала к себе близкая подруга ее матери Грейс </a:t>
            </a:r>
            <a:r>
              <a:rPr lang="ru-RU" sz="1600" dirty="0" err="1" smtClean="0"/>
              <a:t>Макки</a:t>
            </a:r>
            <a:r>
              <a:rPr lang="ru-RU" sz="1600" dirty="0" smtClean="0"/>
              <a:t>. Она баловала девочку, покупала ей новые платья, всевозможные лакомства и часто водила на фильмы с участием Джин Харлоу. Грейс любила повторять своей воспитаннице, что если она будет много работать, то сможет стать такой важной дамой, как Джин Харлоу. Маленькая Норма во всем стремилась подражать своей любимой актрисе и мечтала когда-нибудь стать, как и она, кинозвездой. </a:t>
            </a:r>
          </a:p>
          <a:p>
            <a:pPr algn="ctr"/>
            <a:endParaRPr lang="ru-RU" sz="1500" dirty="0"/>
          </a:p>
        </p:txBody>
      </p:sp>
      <p:sp>
        <p:nvSpPr>
          <p:cNvPr id="11" name="Управляющая кнопка: настраиваемая 10">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pic>
        <p:nvPicPr>
          <p:cNvPr id="17" name="Содержимое 16" descr="пааривир.jpg"/>
          <p:cNvPicPr>
            <a:picLocks noGrp="1" noChangeAspect="1"/>
          </p:cNvPicPr>
          <p:nvPr>
            <p:ph idx="1"/>
          </p:nvPr>
        </p:nvPicPr>
        <p:blipFill>
          <a:blip r:embed="rId2" cstate="email"/>
          <a:stretch>
            <a:fillRect/>
          </a:stretch>
        </p:blipFill>
        <p:spPr>
          <a:xfrm>
            <a:off x="5076056" y="692696"/>
            <a:ext cx="3719160" cy="464895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208912" cy="1162050"/>
          </a:xfrm>
        </p:spPr>
        <p:txBody>
          <a:bodyPr>
            <a:noAutofit/>
          </a:bodyPr>
          <a:lstStyle/>
          <a:p>
            <a:pPr lvl="0" algn="ctr"/>
            <a:r>
              <a:rPr lang="ru-RU" sz="2800" dirty="0">
                <a:effectLst>
                  <a:glow rad="228600">
                    <a:schemeClr val="accent2">
                      <a:satMod val="175000"/>
                      <a:alpha val="40000"/>
                    </a:schemeClr>
                  </a:glow>
                </a:effectLst>
              </a:rPr>
              <a:t>"Детство каждого потом отыграется на нем"</a:t>
            </a:r>
            <a:br>
              <a:rPr lang="ru-RU" sz="2800" dirty="0">
                <a:effectLst>
                  <a:glow rad="228600">
                    <a:schemeClr val="accent2">
                      <a:satMod val="175000"/>
                      <a:alpha val="40000"/>
                    </a:schemeClr>
                  </a:glow>
                </a:effectLst>
              </a:rPr>
            </a:br>
            <a:endParaRPr lang="ru-RU" sz="2800" dirty="0">
              <a:effectLst>
                <a:glow rad="228600">
                  <a:schemeClr val="accent2">
                    <a:satMod val="175000"/>
                    <a:alpha val="40000"/>
                  </a:schemeClr>
                </a:glow>
              </a:effectLst>
            </a:endParaRPr>
          </a:p>
        </p:txBody>
      </p:sp>
      <p:sp>
        <p:nvSpPr>
          <p:cNvPr id="4" name="Текст 3"/>
          <p:cNvSpPr>
            <a:spLocks noGrp="1"/>
          </p:cNvSpPr>
          <p:nvPr>
            <p:ph type="body" sz="half" idx="2"/>
          </p:nvPr>
        </p:nvSpPr>
        <p:spPr>
          <a:xfrm>
            <a:off x="0" y="1124744"/>
            <a:ext cx="8676456" cy="2448272"/>
          </a:xfrm>
        </p:spPr>
        <p:txBody>
          <a:bodyPr>
            <a:normAutofit lnSpcReduction="10000"/>
          </a:bodyPr>
          <a:lstStyle/>
          <a:p>
            <a:pPr lvl="0" algn="ctr"/>
            <a:r>
              <a:rPr lang="ru-RU" sz="2400" dirty="0"/>
              <a:t>Мэрилин Монро видела причины своих депрессий и жизненных неудач в несчастливом детстве. </a:t>
            </a:r>
            <a:r>
              <a:rPr lang="ru-RU" sz="2400" i="1" dirty="0" smtClean="0"/>
              <a:t>"</a:t>
            </a:r>
            <a:r>
              <a:rPr lang="ru-RU" sz="2400" i="1" dirty="0"/>
              <a:t>Детство каждого потом отыгрывается на нем. Никто больше не посмеет меня наказывать, бить, запугивать, что я попаду в ад и буду гореть там из-за того, что плохо поступила. Я не хочу чувствовать вину за то, чего не совершала"</a:t>
            </a:r>
            <a:r>
              <a:rPr lang="ru-RU" sz="2400" dirty="0"/>
              <a:t>, - описала свои детские воспоминания знаменитая актриса.</a:t>
            </a:r>
          </a:p>
          <a:p>
            <a:pPr algn="ctr"/>
            <a:endParaRPr lang="ru-RU" dirty="0"/>
          </a:p>
        </p:txBody>
      </p:sp>
      <p:sp>
        <p:nvSpPr>
          <p:cNvPr id="8" name="Управляющая кнопка: настраиваемая 7">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sp>
        <p:nvSpPr>
          <p:cNvPr id="9" name="Управляющая кнопка: настраиваемая 8">
            <a:hlinkClick r:id="rId2" action="ppaction://hlinksldjump" highlightClick="1"/>
          </p:cNvPr>
          <p:cNvSpPr/>
          <p:nvPr/>
        </p:nvSpPr>
        <p:spPr>
          <a:xfrm>
            <a:off x="0"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Меню</a:t>
            </a:r>
            <a:endParaRPr lang="ru-RU" sz="2400" b="1" dirty="0">
              <a:solidFill>
                <a:schemeClr val="accent6">
                  <a:lumMod val="75000"/>
                </a:schemeClr>
              </a:solidFill>
            </a:endParaRPr>
          </a:p>
        </p:txBody>
      </p:sp>
      <p:pic>
        <p:nvPicPr>
          <p:cNvPr id="13" name="Содержимое 12" descr="1951.jpg"/>
          <p:cNvPicPr>
            <a:picLocks noGrp="1" noChangeAspect="1"/>
          </p:cNvPicPr>
          <p:nvPr>
            <p:ph idx="1"/>
          </p:nvPr>
        </p:nvPicPr>
        <p:blipFill>
          <a:blip r:embed="rId3" cstate="email"/>
          <a:stretch>
            <a:fillRect/>
          </a:stretch>
        </p:blipFill>
        <p:spPr>
          <a:xfrm>
            <a:off x="2843808" y="3501008"/>
            <a:ext cx="3671590" cy="31852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363272" cy="1162050"/>
          </a:xfrm>
        </p:spPr>
        <p:txBody>
          <a:bodyPr>
            <a:noAutofit/>
          </a:bodyPr>
          <a:lstStyle/>
          <a:p>
            <a:pPr algn="ctr"/>
            <a:r>
              <a:rPr lang="ru-RU" sz="5400" dirty="0" smtClean="0">
                <a:effectLst>
                  <a:glow rad="139700">
                    <a:schemeClr val="accent2">
                      <a:satMod val="175000"/>
                      <a:alpha val="40000"/>
                    </a:schemeClr>
                  </a:glow>
                </a:effectLst>
              </a:rPr>
              <a:t>Юношеские годы</a:t>
            </a:r>
            <a:endParaRPr lang="ru-RU" sz="5400" dirty="0">
              <a:effectLst>
                <a:glow rad="139700">
                  <a:schemeClr val="accent2">
                    <a:satMod val="175000"/>
                    <a:alpha val="40000"/>
                  </a:schemeClr>
                </a:glow>
              </a:effectLst>
            </a:endParaRPr>
          </a:p>
        </p:txBody>
      </p:sp>
      <p:sp>
        <p:nvSpPr>
          <p:cNvPr id="4" name="Текст 3"/>
          <p:cNvSpPr>
            <a:spLocks noGrp="1"/>
          </p:cNvSpPr>
          <p:nvPr>
            <p:ph type="body" sz="half" idx="2"/>
          </p:nvPr>
        </p:nvSpPr>
        <p:spPr>
          <a:xfrm>
            <a:off x="2483768" y="1196752"/>
            <a:ext cx="4258816" cy="5162251"/>
          </a:xfrm>
        </p:spPr>
        <p:txBody>
          <a:bodyPr>
            <a:normAutofit/>
          </a:bodyPr>
          <a:lstStyle/>
          <a:p>
            <a:pPr algn="ctr"/>
            <a:r>
              <a:rPr lang="ru-RU" dirty="0" smtClean="0"/>
              <a:t>Вскоре после того, как ей исполнилось шестнадцать, Норма Джин (не безучастия Грейс) вышла замуж. Через год после свадьбы началась Вторая мировая война. Муж Нормы уходит на армейскую службу, и его отправляют за границу. Норма вынуждена устроиться на авиазавод для того, чтобы хоть как-то обеспечить себя. Здесь-то и произошла та самая "случайность", которая перевернула всю ее дальнейшую жизнь. Норму Джин заметил фотограф, который пришел в цех, чтобы сделать несколько снимков для армейской газеты. Пораженный красотой девушки, он предложил ей попробовать себя в качестве фотомодели. И он не ошибся. Норма была просто обречена на успех. Уже через год, к весне 1945 года, она становится известной как "MMMMMM </a:t>
            </a:r>
            <a:r>
              <a:rPr lang="ru-RU" dirty="0" err="1" smtClean="0"/>
              <a:t>Girl</a:t>
            </a:r>
            <a:r>
              <a:rPr lang="ru-RU" dirty="0" smtClean="0"/>
              <a:t>", а ее фотографии появляются на обложках 33-х журналов. Секс-богиня начала новую жизнь. После двух лет общения посредством одних только писем и телефонных звонков супруги совсем отдалились друг от друга, и в 1944 году разошлись. </a:t>
            </a:r>
          </a:p>
          <a:p>
            <a:pPr algn="ctr"/>
            <a:endParaRPr lang="ru-RU" dirty="0" smtClean="0"/>
          </a:p>
          <a:p>
            <a:endParaRPr lang="ru-RU" dirty="0"/>
          </a:p>
        </p:txBody>
      </p:sp>
      <p:pic>
        <p:nvPicPr>
          <p:cNvPr id="1026" name="Picture 2" descr="E:\мэрилин монро\1_982a902cfbbf9a97b2b6105793f2671d.jpg"/>
          <p:cNvPicPr>
            <a:picLocks noChangeAspect="1" noChangeArrowheads="1"/>
          </p:cNvPicPr>
          <p:nvPr/>
        </p:nvPicPr>
        <p:blipFill>
          <a:blip r:embed="rId2" cstate="email"/>
          <a:srcRect/>
          <a:stretch>
            <a:fillRect/>
          </a:stretch>
        </p:blipFill>
        <p:spPr bwMode="auto">
          <a:xfrm>
            <a:off x="6660232" y="1268760"/>
            <a:ext cx="2319736" cy="3096344"/>
          </a:xfrm>
          <a:prstGeom prst="rect">
            <a:avLst/>
          </a:prstGeom>
          <a:ln>
            <a:noFill/>
          </a:ln>
          <a:effectLst>
            <a:softEdge rad="112500"/>
          </a:effectLst>
        </p:spPr>
      </p:pic>
      <p:sp>
        <p:nvSpPr>
          <p:cNvPr id="10" name="Управляющая кнопка: настраиваемая 9">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pic>
        <p:nvPicPr>
          <p:cNvPr id="13" name="Содержимое 12" descr="113-d1.jpg"/>
          <p:cNvPicPr>
            <a:picLocks noGrp="1" noChangeAspect="1"/>
          </p:cNvPicPr>
          <p:nvPr>
            <p:ph idx="1"/>
          </p:nvPr>
        </p:nvPicPr>
        <p:blipFill>
          <a:blip r:embed="rId3" cstate="email"/>
          <a:stretch>
            <a:fillRect/>
          </a:stretch>
        </p:blipFill>
        <p:spPr>
          <a:xfrm>
            <a:off x="251520" y="1340767"/>
            <a:ext cx="2196134" cy="3024337"/>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188640"/>
            <a:ext cx="5760640" cy="730002"/>
          </a:xfrm>
        </p:spPr>
        <p:txBody>
          <a:bodyPr>
            <a:noAutofit/>
          </a:bodyPr>
          <a:lstStyle/>
          <a:p>
            <a:pPr algn="ctr"/>
            <a:r>
              <a:rPr lang="ru-RU" sz="5400" dirty="0" smtClean="0">
                <a:effectLst>
                  <a:glow rad="139700">
                    <a:schemeClr val="accent2">
                      <a:satMod val="175000"/>
                      <a:alpha val="40000"/>
                    </a:schemeClr>
                  </a:glow>
                </a:effectLst>
              </a:rPr>
              <a:t>Первый контракт</a:t>
            </a:r>
            <a:endParaRPr lang="ru-RU" sz="5400" dirty="0">
              <a:effectLst>
                <a:glow rad="139700">
                  <a:schemeClr val="accent2">
                    <a:satMod val="175000"/>
                    <a:alpha val="40000"/>
                  </a:schemeClr>
                </a:glow>
              </a:effectLst>
            </a:endParaRPr>
          </a:p>
        </p:txBody>
      </p:sp>
      <p:pic>
        <p:nvPicPr>
          <p:cNvPr id="5" name="Содержимое 4" descr="gyg.jpg"/>
          <p:cNvPicPr>
            <a:picLocks noGrp="1" noChangeAspect="1"/>
          </p:cNvPicPr>
          <p:nvPr>
            <p:ph idx="1"/>
          </p:nvPr>
        </p:nvPicPr>
        <p:blipFill>
          <a:blip r:embed="rId2" cstate="email"/>
          <a:stretch>
            <a:fillRect/>
          </a:stretch>
        </p:blipFill>
        <p:spPr>
          <a:xfrm>
            <a:off x="203151" y="1477024"/>
            <a:ext cx="2640657" cy="3968200"/>
          </a:xfrm>
          <a:prstGeom prst="rect">
            <a:avLst/>
          </a:prstGeom>
          <a:ln>
            <a:noFill/>
          </a:ln>
          <a:effectLst>
            <a:softEdge rad="112500"/>
          </a:effectLst>
        </p:spPr>
      </p:pic>
      <p:sp>
        <p:nvSpPr>
          <p:cNvPr id="4" name="Текст 3"/>
          <p:cNvSpPr>
            <a:spLocks noGrp="1"/>
          </p:cNvSpPr>
          <p:nvPr>
            <p:ph type="body" sz="half" idx="2"/>
          </p:nvPr>
        </p:nvSpPr>
        <p:spPr>
          <a:xfrm>
            <a:off x="2843808" y="836712"/>
            <a:ext cx="5312569" cy="5267127"/>
          </a:xfrm>
        </p:spPr>
        <p:txBody>
          <a:bodyPr>
            <a:noAutofit/>
          </a:bodyPr>
          <a:lstStyle/>
          <a:p>
            <a:pPr algn="ctr"/>
            <a:r>
              <a:rPr lang="ru-RU" sz="2000" dirty="0" smtClean="0"/>
              <a:t>Уже в 1946-м Норма подписывает контракт на 125 долларов в неделю с компанией "</a:t>
            </a:r>
            <a:r>
              <a:rPr lang="ru-RU" sz="2000" dirty="0" err="1" smtClean="0"/>
              <a:t>Twentieth</a:t>
            </a:r>
            <a:r>
              <a:rPr lang="ru-RU" sz="2000" dirty="0" smtClean="0"/>
              <a:t> </a:t>
            </a:r>
            <a:r>
              <a:rPr lang="ru-RU" sz="2000" dirty="0" err="1" smtClean="0"/>
              <a:t>Century</a:t>
            </a:r>
            <a:r>
              <a:rPr lang="ru-RU" sz="2000" dirty="0" smtClean="0"/>
              <a:t> </a:t>
            </a:r>
            <a:r>
              <a:rPr lang="ru-RU" sz="2000" dirty="0" err="1" smtClean="0"/>
              <a:t>Fox</a:t>
            </a:r>
            <a:r>
              <a:rPr lang="ru-RU" sz="2000" dirty="0" smtClean="0"/>
              <a:t> </a:t>
            </a:r>
            <a:r>
              <a:rPr lang="ru-RU" sz="2000" dirty="0" err="1" smtClean="0"/>
              <a:t>Studios</a:t>
            </a:r>
            <a:r>
              <a:rPr lang="ru-RU" sz="2000" dirty="0" smtClean="0"/>
              <a:t>". Именно тогда ей предложили взять новое имя - Мэрилин Монро. Монро - это фамилия ее матери (Глэдис Монро), имя же взято от известной актрисы Мэрилин Миллер. Так началась карьера будущей звезды Голливуда. С новым именем Мэрилин стала чувствовать себя по-другому. В 1949 году она нанимает агента, который становится ее лучшим другом и к которому она испытывает самые нежные чувства. Но вскоре в силу трагического стечения обстоятельств он уходит из жизни, и Мэрилин опять остается без работы и денег. Именно тогда она впервые соглашается позировать обнаженной Тому </a:t>
            </a:r>
            <a:r>
              <a:rPr lang="ru-RU" sz="2000" dirty="0" err="1" smtClean="0"/>
              <a:t>Келли</a:t>
            </a:r>
            <a:r>
              <a:rPr lang="ru-RU" sz="2000" dirty="0" smtClean="0"/>
              <a:t>. </a:t>
            </a:r>
          </a:p>
          <a:p>
            <a:pPr algn="ctr"/>
            <a:endParaRPr lang="ru-RU" sz="2000" dirty="0"/>
          </a:p>
        </p:txBody>
      </p:sp>
      <p:sp>
        <p:nvSpPr>
          <p:cNvPr id="9" name="Управляющая кнопка: настраиваемая 8">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3059832" y="476672"/>
            <a:ext cx="5122912" cy="2808313"/>
          </a:xfrm>
        </p:spPr>
        <p:txBody>
          <a:bodyPr>
            <a:normAutofit/>
          </a:bodyPr>
          <a:lstStyle/>
          <a:p>
            <a:pPr algn="ctr"/>
            <a:r>
              <a:rPr lang="ru-RU" sz="2000" b="1" dirty="0" smtClean="0">
                <a:solidFill>
                  <a:schemeClr val="accent1"/>
                </a:solidFill>
              </a:rPr>
              <a:t>Мэрилин Монро</a:t>
            </a:r>
            <a:r>
              <a:rPr lang="ru-RU" sz="2000" dirty="0" smtClean="0"/>
              <a:t> много снималась в кино, и фильмы с ее участием имели огромный успех. Но она была по природе многогранной натурой, и ей хотелось серьезных ролей. Ей же предлагали в основном роли обольстительных красоток. Голливуду нужно было ее тело, а не душа. - с горечью говорила Мэрилин</a:t>
            </a:r>
            <a:endParaRPr lang="ru-RU" sz="2000" dirty="0"/>
          </a:p>
        </p:txBody>
      </p:sp>
      <p:pic>
        <p:nvPicPr>
          <p:cNvPr id="5" name="Picture 25" descr="p10"/>
          <p:cNvPicPr>
            <a:picLocks noGrp="1" noChangeAspect="1" noChangeArrowheads="1"/>
          </p:cNvPicPr>
          <p:nvPr>
            <p:ph idx="1"/>
          </p:nvPr>
        </p:nvPicPr>
        <p:blipFill>
          <a:blip r:embed="rId2" cstate="email"/>
          <a:srcRect/>
          <a:stretch>
            <a:fillRect/>
          </a:stretch>
        </p:blipFill>
        <p:spPr bwMode="auto">
          <a:xfrm>
            <a:off x="186333" y="167258"/>
            <a:ext cx="2657475" cy="33337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TextBox 6"/>
          <p:cNvSpPr txBox="1"/>
          <p:nvPr/>
        </p:nvSpPr>
        <p:spPr>
          <a:xfrm>
            <a:off x="395536" y="3645024"/>
            <a:ext cx="4320480" cy="1938992"/>
          </a:xfrm>
          <a:prstGeom prst="rect">
            <a:avLst/>
          </a:prstGeom>
          <a:noFill/>
        </p:spPr>
        <p:txBody>
          <a:bodyPr wrap="square" rtlCol="0">
            <a:spAutoFit/>
          </a:bodyPr>
          <a:lstStyle/>
          <a:p>
            <a:pPr algn="ctr"/>
            <a:r>
              <a:rPr lang="ru-RU" sz="2000" dirty="0" smtClean="0"/>
              <a:t>Не была счастливой и ее личная жизнь. Ей так и не довелось познать счастья материнства. Все ее браки оказались неудачными. Ее мужья очень ревностно относились к ее популярности. </a:t>
            </a:r>
            <a:endParaRPr lang="ru-RU" sz="2000" dirty="0"/>
          </a:p>
        </p:txBody>
      </p:sp>
      <p:sp>
        <p:nvSpPr>
          <p:cNvPr id="11" name="Управляющая кнопка: настраиваемая 10">
            <a:hlinkClick r:id="rId3" action="ppaction://hlinksldjump" highlightClick="1"/>
          </p:cNvPr>
          <p:cNvSpPr/>
          <p:nvPr/>
        </p:nvSpPr>
        <p:spPr>
          <a:xfrm>
            <a:off x="0"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Меню</a:t>
            </a:r>
            <a:endParaRPr lang="ru-RU" sz="2400" b="1" dirty="0">
              <a:solidFill>
                <a:schemeClr val="accent6">
                  <a:lumMod val="75000"/>
                </a:schemeClr>
              </a:solidFill>
            </a:endParaRPr>
          </a:p>
        </p:txBody>
      </p:sp>
      <p:pic>
        <p:nvPicPr>
          <p:cNvPr id="13" name="Рисунок 12" descr="Marilyn_Monroe1.jpg"/>
          <p:cNvPicPr>
            <a:picLocks noChangeAspect="1"/>
          </p:cNvPicPr>
          <p:nvPr/>
        </p:nvPicPr>
        <p:blipFill>
          <a:blip r:embed="rId4" cstate="email"/>
          <a:stretch>
            <a:fillRect/>
          </a:stretch>
        </p:blipFill>
        <p:spPr>
          <a:xfrm>
            <a:off x="4860032" y="3212976"/>
            <a:ext cx="3535127" cy="278568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8" name="Управляющая кнопка: настраиваемая 7">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424936" cy="792088"/>
          </a:xfrm>
        </p:spPr>
        <p:txBody>
          <a:bodyPr>
            <a:noAutofit/>
          </a:bodyPr>
          <a:lstStyle/>
          <a:p>
            <a:pPr algn="ctr"/>
            <a:r>
              <a:rPr lang="ru-RU" sz="5400" dirty="0" smtClean="0">
                <a:effectLst>
                  <a:glow rad="139700">
                    <a:schemeClr val="accent2">
                      <a:satMod val="175000"/>
                      <a:alpha val="40000"/>
                    </a:schemeClr>
                  </a:glow>
                </a:effectLst>
              </a:rPr>
              <a:t>Последний роман</a:t>
            </a:r>
            <a:endParaRPr lang="ru-RU" sz="5400" dirty="0">
              <a:effectLst>
                <a:glow rad="139700">
                  <a:schemeClr val="accent2">
                    <a:satMod val="175000"/>
                    <a:alpha val="40000"/>
                  </a:schemeClr>
                </a:glow>
              </a:effectLst>
            </a:endParaRPr>
          </a:p>
        </p:txBody>
      </p:sp>
      <p:sp>
        <p:nvSpPr>
          <p:cNvPr id="4" name="Текст 3"/>
          <p:cNvSpPr>
            <a:spLocks noGrp="1"/>
          </p:cNvSpPr>
          <p:nvPr>
            <p:ph type="body" sz="half" idx="2"/>
          </p:nvPr>
        </p:nvSpPr>
        <p:spPr>
          <a:xfrm>
            <a:off x="179512" y="1196752"/>
            <a:ext cx="3456384" cy="4320480"/>
          </a:xfrm>
        </p:spPr>
        <p:txBody>
          <a:bodyPr>
            <a:normAutofit fontScale="85000" lnSpcReduction="20000"/>
          </a:bodyPr>
          <a:lstStyle/>
          <a:p>
            <a:pPr algn="ctr"/>
            <a:r>
              <a:rPr lang="ru-RU" sz="2400" dirty="0" smtClean="0"/>
              <a:t>Не устоял перед великой Монро и сам президент Джон Кеннеди. Мэрилин покорила его сердце исполнением "Happy Birthday" на праздновании его дня рождения 19 мая 1962 года в саду Мэдисон-сквера. Она хотела президента и получила президента ,ведь каждый второй мужчина в Штатах мечтал провести с Монро ночь, а каждая вторая женщина стремилась быть во всем на неё похожей </a:t>
            </a:r>
            <a:br>
              <a:rPr lang="ru-RU" sz="2400" dirty="0" smtClean="0"/>
            </a:br>
            <a:endParaRPr lang="ru-RU" sz="2400" dirty="0" smtClean="0"/>
          </a:p>
          <a:p>
            <a:pPr algn="ctr"/>
            <a:r>
              <a:rPr lang="ru-RU" sz="2400" dirty="0" smtClean="0">
                <a:hlinkClick r:id="rId2"/>
              </a:rPr>
              <a:t>Песня в исполнение </a:t>
            </a:r>
            <a:r>
              <a:rPr lang="ru-RU" sz="2400" dirty="0" err="1" smtClean="0">
                <a:hlinkClick r:id="rId2"/>
              </a:rPr>
              <a:t>Мерилин</a:t>
            </a:r>
            <a:endParaRPr lang="ru-RU" sz="2400" dirty="0" smtClean="0"/>
          </a:p>
          <a:p>
            <a:pPr algn="ctr"/>
            <a:endParaRPr lang="ru-RU" sz="2400" dirty="0"/>
          </a:p>
        </p:txBody>
      </p:sp>
      <p:pic>
        <p:nvPicPr>
          <p:cNvPr id="13" name="Содержимое 12" descr="marilyn-monroe6.jpg"/>
          <p:cNvPicPr>
            <a:picLocks noGrp="1" noChangeAspect="1"/>
          </p:cNvPicPr>
          <p:nvPr>
            <p:ph idx="1"/>
          </p:nvPr>
        </p:nvPicPr>
        <p:blipFill>
          <a:blip r:embed="rId3" cstate="email"/>
          <a:stretch>
            <a:fillRect/>
          </a:stretch>
        </p:blipFill>
        <p:spPr>
          <a:xfrm>
            <a:off x="4283968" y="1124744"/>
            <a:ext cx="4385397" cy="4698641"/>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11" name="Управляющая кнопка: настраиваемая 10">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sp>
        <p:nvSpPr>
          <p:cNvPr id="12" name="Управляющая кнопка: настраиваемая 11">
            <a:hlinkClick r:id="rId4" action="ppaction://hlinksldjump" highlightClick="1"/>
          </p:cNvPr>
          <p:cNvSpPr/>
          <p:nvPr/>
        </p:nvSpPr>
        <p:spPr>
          <a:xfrm>
            <a:off x="0"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Меню</a:t>
            </a:r>
            <a:endParaRPr lang="ru-RU" sz="2400" b="1" dirty="0">
              <a:solidFill>
                <a:schemeClr val="accent6">
                  <a:lumMod val="75000"/>
                </a:schemeClr>
              </a:solidFill>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787208" cy="779686"/>
          </a:xfrm>
        </p:spPr>
        <p:txBody>
          <a:bodyPr>
            <a:normAutofit fontScale="90000"/>
          </a:bodyPr>
          <a:lstStyle/>
          <a:p>
            <a:pPr algn="ctr"/>
            <a:r>
              <a:rPr lang="ru-RU" dirty="0" smtClean="0"/>
              <a:t/>
            </a:r>
            <a:br>
              <a:rPr lang="ru-RU" dirty="0" smtClean="0"/>
            </a:br>
            <a:r>
              <a:rPr lang="ru-RU" dirty="0" smtClean="0"/>
              <a:t/>
            </a:r>
            <a:br>
              <a:rPr lang="ru-RU" dirty="0" smtClean="0"/>
            </a:br>
            <a:r>
              <a:rPr lang="ru-RU" sz="6000" dirty="0" smtClean="0">
                <a:effectLst>
                  <a:glow rad="139700">
                    <a:schemeClr val="accent2">
                      <a:satMod val="175000"/>
                      <a:alpha val="40000"/>
                    </a:schemeClr>
                  </a:glow>
                </a:effectLst>
              </a:rPr>
              <a:t>Смерть</a:t>
            </a:r>
            <a:endParaRPr lang="ru-RU" sz="6000" dirty="0">
              <a:effectLst>
                <a:glow rad="139700">
                  <a:schemeClr val="accent2">
                    <a:satMod val="175000"/>
                    <a:alpha val="40000"/>
                  </a:schemeClr>
                </a:glow>
              </a:effectLst>
            </a:endParaRPr>
          </a:p>
        </p:txBody>
      </p:sp>
      <p:sp>
        <p:nvSpPr>
          <p:cNvPr id="4" name="Текст 3"/>
          <p:cNvSpPr>
            <a:spLocks noGrp="1"/>
          </p:cNvSpPr>
          <p:nvPr>
            <p:ph type="body" sz="half" idx="2"/>
          </p:nvPr>
        </p:nvSpPr>
        <p:spPr>
          <a:xfrm>
            <a:off x="395536" y="980728"/>
            <a:ext cx="4258816" cy="5001419"/>
          </a:xfrm>
        </p:spPr>
        <p:txBody>
          <a:bodyPr>
            <a:noAutofit/>
          </a:bodyPr>
          <a:lstStyle/>
          <a:p>
            <a:pPr algn="ctr"/>
            <a:r>
              <a:rPr lang="ru-RU" sz="1800" dirty="0" smtClean="0"/>
              <a:t>Мэрилин Монро была найдена мёртвой, с телефонной трубкой в руке, в ночь с 4 на 5 августа 1962 года, в собственном доме в Лос-Анджелесском районе Брентвуд , как следует из показаний домработницы Мэрилин Монро, ссылаясь на усталость, рано ушла в спальню, взяв с собой телефон. Через несколько часов, после полуночи, встревоженная домработница тем, что из-под двери Мэрилин пробивается свет, выйдя в сад и заглянув в окно спальни, обнаружила безжизненное тело Монро, лежащее на кровати.</a:t>
            </a:r>
          </a:p>
          <a:p>
            <a:pPr algn="ctr"/>
            <a:r>
              <a:rPr lang="ru-RU" sz="1800" dirty="0" smtClean="0"/>
              <a:t>Её причиной, как показала экспертиза, стало «острое отравление барбитурами, пероральная передозировка». В полицейском отчёте было записано: «Вероятно, самоубийство».</a:t>
            </a:r>
          </a:p>
          <a:p>
            <a:endParaRPr lang="ru-RU" sz="1800" dirty="0"/>
          </a:p>
        </p:txBody>
      </p:sp>
      <p:sp>
        <p:nvSpPr>
          <p:cNvPr id="9" name="Управляющая кнопка: настраиваемая 8">
            <a:hlinkClick r:id="" action="ppaction://hlinkshowjump?jump=endshow" highlightClick="1"/>
          </p:cNvPr>
          <p:cNvSpPr/>
          <p:nvPr/>
        </p:nvSpPr>
        <p:spPr>
          <a:xfrm>
            <a:off x="8028384"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Выход</a:t>
            </a:r>
            <a:endParaRPr lang="ru-RU" sz="2400" b="1" dirty="0">
              <a:solidFill>
                <a:schemeClr val="accent6">
                  <a:lumMod val="75000"/>
                </a:schemeClr>
              </a:solidFill>
            </a:endParaRPr>
          </a:p>
        </p:txBody>
      </p:sp>
      <p:sp>
        <p:nvSpPr>
          <p:cNvPr id="10" name="Управляющая кнопка: настраиваемая 9">
            <a:hlinkClick r:id="rId2" action="ppaction://hlinksldjump" highlightClick="1"/>
          </p:cNvPr>
          <p:cNvSpPr/>
          <p:nvPr/>
        </p:nvSpPr>
        <p:spPr>
          <a:xfrm>
            <a:off x="0" y="6165304"/>
            <a:ext cx="1115616" cy="692696"/>
          </a:xfrm>
          <a:prstGeom prst="actionButtonBlank">
            <a:avLst/>
          </a:prstGeom>
        </p:spPr>
        <p:style>
          <a:lnRef idx="0">
            <a:schemeClr val="dk1"/>
          </a:lnRef>
          <a:fillRef idx="3">
            <a:schemeClr val="dk1"/>
          </a:fillRef>
          <a:effectRef idx="3">
            <a:schemeClr val="dk1"/>
          </a:effectRef>
          <a:fontRef idx="minor">
            <a:schemeClr val="lt1"/>
          </a:fontRef>
        </p:style>
        <p:txBody>
          <a:bodyPr rtlCol="0" anchor="ctr"/>
          <a:lstStyle/>
          <a:p>
            <a:r>
              <a:rPr lang="ru-RU" sz="2400" b="1" dirty="0" smtClean="0">
                <a:solidFill>
                  <a:schemeClr val="accent6">
                    <a:lumMod val="75000"/>
                  </a:schemeClr>
                </a:solidFill>
              </a:rPr>
              <a:t>Меню</a:t>
            </a:r>
            <a:endParaRPr lang="ru-RU" sz="2400" b="1" dirty="0">
              <a:solidFill>
                <a:schemeClr val="accent6">
                  <a:lumMod val="75000"/>
                </a:schemeClr>
              </a:solidFill>
            </a:endParaRPr>
          </a:p>
        </p:txBody>
      </p:sp>
      <p:pic>
        <p:nvPicPr>
          <p:cNvPr id="16" name="Содержимое 15" descr="1.jpg"/>
          <p:cNvPicPr>
            <a:picLocks noGrp="1" noChangeAspect="1"/>
          </p:cNvPicPr>
          <p:nvPr>
            <p:ph idx="1"/>
          </p:nvPr>
        </p:nvPicPr>
        <p:blipFill>
          <a:blip r:embed="rId3" cstate="email"/>
          <a:stretch>
            <a:fillRect/>
          </a:stretch>
        </p:blipFill>
        <p:spPr>
          <a:xfrm>
            <a:off x="4860032" y="1700808"/>
            <a:ext cx="4044044" cy="3362877"/>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1718"/>
      </a:hlink>
      <a:folHlink>
        <a:srgbClr val="FF757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бахышлы</Template>
  <TotalTime>470</TotalTime>
  <Words>821</Words>
  <Application>Microsoft Office PowerPoint</Application>
  <PresentationFormat>Экран (4:3)</PresentationFormat>
  <Paragraphs>57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Мэрилин Монро (Норма Джин Бейкер Мортинсон)</vt:lpstr>
      <vt:lpstr>Меню</vt:lpstr>
      <vt:lpstr>Детство</vt:lpstr>
      <vt:lpstr>"Детство каждого потом отыграется на нем" </vt:lpstr>
      <vt:lpstr>Юношеские годы</vt:lpstr>
      <vt:lpstr>Первый контракт</vt:lpstr>
      <vt:lpstr>Слайд 7</vt:lpstr>
      <vt:lpstr>Последний роман</vt:lpstr>
      <vt:lpstr>  Смерть</vt:lpstr>
      <vt:lpstr>Интернет ресурсы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53</cp:revision>
  <dcterms:modified xsi:type="dcterms:W3CDTF">2014-06-23T04:36:58Z</dcterms:modified>
</cp:coreProperties>
</file>